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90" r:id="rId1"/>
  </p:sldMasterIdLst>
  <p:notesMasterIdLst>
    <p:notesMasterId r:id="rId27"/>
  </p:notesMasterIdLst>
  <p:handoutMasterIdLst>
    <p:handoutMasterId r:id="rId28"/>
  </p:handoutMasterIdLst>
  <p:sldIdLst>
    <p:sldId id="298" r:id="rId2"/>
    <p:sldId id="299" r:id="rId3"/>
    <p:sldId id="300" r:id="rId4"/>
    <p:sldId id="301" r:id="rId5"/>
    <p:sldId id="302" r:id="rId6"/>
    <p:sldId id="312" r:id="rId7"/>
    <p:sldId id="315" r:id="rId8"/>
    <p:sldId id="313" r:id="rId9"/>
    <p:sldId id="316" r:id="rId10"/>
    <p:sldId id="272" r:id="rId11"/>
    <p:sldId id="303" r:id="rId12"/>
    <p:sldId id="305" r:id="rId13"/>
    <p:sldId id="304" r:id="rId14"/>
    <p:sldId id="306" r:id="rId15"/>
    <p:sldId id="307" r:id="rId16"/>
    <p:sldId id="308" r:id="rId17"/>
    <p:sldId id="309" r:id="rId18"/>
    <p:sldId id="273" r:id="rId19"/>
    <p:sldId id="310" r:id="rId20"/>
    <p:sldId id="311" r:id="rId21"/>
    <p:sldId id="274" r:id="rId22"/>
    <p:sldId id="314" r:id="rId23"/>
    <p:sldId id="276" r:id="rId24"/>
    <p:sldId id="317" r:id="rId25"/>
    <p:sldId id="318" r:id="rId26"/>
  </p:sldIdLst>
  <p:sldSz cx="9144000" cy="5143500" type="screen16x9"/>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49263" rtl="0" eaLnBrk="0" fontAlgn="base" hangingPunct="0">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C03D"/>
    <a:srgbClr val="AEC300"/>
    <a:srgbClr val="5E4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09"/>
    <p:restoredTop sz="84037"/>
  </p:normalViewPr>
  <p:slideViewPr>
    <p:cSldViewPr snapToGrid="0" snapToObjects="1">
      <p:cViewPr>
        <p:scale>
          <a:sx n="92" d="100"/>
          <a:sy n="92" d="100"/>
        </p:scale>
        <p:origin x="144" y="504"/>
      </p:cViewPr>
      <p:guideLst>
        <p:guide orient="horz" pos="1620"/>
        <p:guide pos="2880"/>
      </p:guideLst>
    </p:cSldViewPr>
  </p:slideViewPr>
  <p:notesTextViewPr>
    <p:cViewPr>
      <p:scale>
        <a:sx n="110" d="100"/>
        <a:sy n="110" d="100"/>
      </p:scale>
      <p:origin x="0" y="-7768"/>
    </p:cViewPr>
  </p:notesTextViewPr>
  <p:sorterViewPr>
    <p:cViewPr>
      <p:scale>
        <a:sx n="66" d="100"/>
        <a:sy n="66" d="100"/>
      </p:scale>
      <p:origin x="0" y="0"/>
    </p:cViewPr>
  </p:sorterViewPr>
  <p:notesViewPr>
    <p:cSldViewPr snapToGrid="0" snapToObjects="1">
      <p:cViewPr varScale="1">
        <p:scale>
          <a:sx n="95" d="100"/>
          <a:sy n="95" d="100"/>
        </p:scale>
        <p:origin x="1216"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AC83E1-39EF-0B48-94DC-441B22CA6879}" type="datetimeFigureOut">
              <a:rPr lang="de-DE" smtClean="0"/>
              <a:t>21.10.19</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092F5D-6D75-FD4B-B3BE-DDCFB4CF8692}" type="slidenum">
              <a:rPr lang="de-DE" smtClean="0"/>
              <a:t>‹Nr.›</a:t>
            </a:fld>
            <a:endParaRPr lang="de-DE"/>
          </a:p>
        </p:txBody>
      </p:sp>
    </p:spTree>
    <p:extLst>
      <p:ext uri="{BB962C8B-B14F-4D97-AF65-F5344CB8AC3E}">
        <p14:creationId xmlns:p14="http://schemas.microsoft.com/office/powerpoint/2010/main" val="120119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AA556-5A0F-5747-8AB9-D54AD65246DA}" type="datetimeFigureOut">
              <a:rPr lang="de-DE" smtClean="0"/>
              <a:t>21.10.19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05453-26D7-9349-B4B7-494273DC22BD}" type="slidenum">
              <a:rPr lang="de-DE" smtClean="0"/>
              <a:t>‹Nr.›</a:t>
            </a:fld>
            <a:endParaRPr lang="de-DE"/>
          </a:p>
        </p:txBody>
      </p:sp>
    </p:spTree>
    <p:extLst>
      <p:ext uri="{BB962C8B-B14F-4D97-AF65-F5344CB8AC3E}">
        <p14:creationId xmlns:p14="http://schemas.microsoft.com/office/powerpoint/2010/main" val="102187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european-biochar.org/biochar/media/doc/1370383494539.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yreg.de/p500-biomasse/" TargetMode="External"/><Relationship Id="rId4" Type="http://schemas.openxmlformats.org/officeDocument/2006/relationships/hyperlink" Target="https://www.pyreg.de/p1-500-biomasse/" TargetMode="External"/><Relationship Id="rId5" Type="http://schemas.openxmlformats.org/officeDocument/2006/relationships/hyperlink" Target="https://www.biomacon.com/produkte"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www.hk-preussen.d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Unser heutiges Thema ist die Pflanzenkohle und wie mit Pflanzenkohle Klimaschutz, Verbesserung der Bodenqualität und nachhaltige Ressourcennutzung umgesetzt werden kann.</a:t>
            </a:r>
          </a:p>
          <a:p>
            <a:r>
              <a:rPr lang="de-DE" sz="1200" kern="1200" dirty="0" smtClean="0">
                <a:solidFill>
                  <a:schemeClr val="tx1"/>
                </a:solidFill>
                <a:effectLst/>
                <a:latin typeface="+mn-lt"/>
                <a:ea typeface="+mn-ea"/>
                <a:cs typeface="+mn-cs"/>
              </a:rPr>
              <a:t>Dazu beschäftigen wir uns mit den Fragen: Was ist Pflanzenkohle? Welche Eigenschaften hat sie und wie kann sie verwendet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a:t>
            </a:fld>
            <a:endParaRPr lang="de-DE"/>
          </a:p>
        </p:txBody>
      </p:sp>
    </p:spTree>
    <p:extLst>
      <p:ext uri="{BB962C8B-B14F-4D97-AF65-F5344CB8AC3E}">
        <p14:creationId xmlns:p14="http://schemas.microsoft.com/office/powerpoint/2010/main" val="10132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Holzkohle</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wird als Schlüsselkomponente der hohen Fruchtbarkeit der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do Indio (Glaser &amp; Woods, 2004; Lehmann &amp; Joseph, 2009) angesehen. Heute wird die Holzkohle in der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auch Pflanzenkohle genannt, da sie aus der Verkohlung pflanzlicher Materialien entsteht. Gelegentlich wird die Pflanzenkohle auch, abgeleitet vom englischen Wort „</a:t>
            </a:r>
            <a:r>
              <a:rPr lang="de-DE" sz="1200" kern="1200" dirty="0" err="1" smtClean="0">
                <a:solidFill>
                  <a:schemeClr val="tx1"/>
                </a:solidFill>
                <a:effectLst/>
                <a:latin typeface="+mn-lt"/>
                <a:ea typeface="+mn-ea"/>
                <a:cs typeface="+mn-cs"/>
              </a:rPr>
              <a:t>biochar</a:t>
            </a:r>
            <a:r>
              <a:rPr lang="de-DE" sz="1200" kern="1200" dirty="0" smtClean="0">
                <a:solidFill>
                  <a:schemeClr val="tx1"/>
                </a:solidFill>
                <a:effectLst/>
                <a:latin typeface="+mn-lt"/>
                <a:ea typeface="+mn-ea"/>
                <a:cs typeface="+mn-cs"/>
              </a:rPr>
              <a:t>“, als </a:t>
            </a:r>
            <a:r>
              <a:rPr lang="de-DE" sz="1200" kern="1200" dirty="0" err="1" smtClean="0">
                <a:solidFill>
                  <a:schemeClr val="tx1"/>
                </a:solidFill>
                <a:effectLst/>
                <a:latin typeface="+mn-lt"/>
                <a:ea typeface="+mn-ea"/>
                <a:cs typeface="+mn-cs"/>
              </a:rPr>
              <a:t>Biokohle</a:t>
            </a:r>
            <a:r>
              <a:rPr lang="de-DE" sz="1200" kern="1200" dirty="0" smtClean="0">
                <a:solidFill>
                  <a:schemeClr val="tx1"/>
                </a:solidFill>
                <a:effectLst/>
                <a:latin typeface="+mn-lt"/>
                <a:ea typeface="+mn-ea"/>
                <a:cs typeface="+mn-cs"/>
              </a:rPr>
              <a:t> bezeichnet. </a:t>
            </a:r>
          </a:p>
          <a:p>
            <a:r>
              <a:rPr lang="de-DE" sz="1200" kern="1200" dirty="0" smtClean="0">
                <a:solidFill>
                  <a:schemeClr val="tx1"/>
                </a:solidFill>
                <a:effectLst/>
                <a:latin typeface="+mn-lt"/>
                <a:ea typeface="+mn-ea"/>
                <a:cs typeface="+mn-cs"/>
              </a:rPr>
              <a:t>„Pflanzenkohle ist ein heterogenes Material, das durch Pyrolyse aus nachhaltig gewonnenen Biomassen hergestellt wird und vorwiegend aus polyaromatischen Kohlenstoffen und Mineralien besteht. Die Anwendung von Pflanzenkohle führt zu Kohlenstoffsenken, ihre Verbrennung zur Energiegewinnung wird ausgeschlossen.“ (EBC 2012: 6)</a:t>
            </a:r>
          </a:p>
          <a:p>
            <a:r>
              <a:rPr lang="de-DE" sz="1200" kern="1200" dirty="0" smtClean="0">
                <a:solidFill>
                  <a:schemeClr val="tx1"/>
                </a:solidFill>
                <a:effectLst/>
                <a:latin typeface="+mn-lt"/>
                <a:ea typeface="+mn-ea"/>
                <a:cs typeface="+mn-cs"/>
              </a:rPr>
              <a:t>Anhand der kleineren Abbildung, die mit einem Rasterelektronenmikroskop entstand, wird deutlich, dass die Pflanzenkohle äußerst porös ist und eine große innere und äußere Oberfläche hat. Auf dieser Abbildung sehen Sie, dass ein Gramm Pflanzenkohle eine Fläche von 100-300 m</a:t>
            </a:r>
            <a:r>
              <a:rPr lang="de-DE" sz="1200" kern="1200" baseline="30000" dirty="0" smtClean="0">
                <a:solidFill>
                  <a:schemeClr val="tx1"/>
                </a:solidFill>
                <a:effectLst/>
                <a:latin typeface="+mn-lt"/>
                <a:ea typeface="+mn-ea"/>
                <a:cs typeface="+mn-cs"/>
              </a:rPr>
              <a:t>2 </a:t>
            </a:r>
            <a:r>
              <a:rPr lang="de-DE" sz="1200" kern="1200" dirty="0" smtClean="0">
                <a:solidFill>
                  <a:schemeClr val="tx1"/>
                </a:solidFill>
                <a:effectLst/>
                <a:latin typeface="+mn-lt"/>
                <a:ea typeface="+mn-ea"/>
                <a:cs typeface="+mn-cs"/>
              </a:rPr>
              <a:t>haben kann.</a:t>
            </a:r>
          </a:p>
          <a:p>
            <a:r>
              <a:rPr lang="de-DE" sz="1200" kern="1200" dirty="0" smtClean="0">
                <a:solidFill>
                  <a:schemeClr val="tx1"/>
                </a:solidFill>
                <a:effectLst/>
                <a:latin typeface="+mn-lt"/>
                <a:ea typeface="+mn-ea"/>
                <a:cs typeface="+mn-cs"/>
              </a:rPr>
              <a:t>Aus der porösen Beschaffenheit und der großen inneren und äußeren Oberfläche resultieren die verschiedenen positiven Eigenschaften der Pflanzenkohle.</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10</a:t>
            </a:fld>
            <a:endParaRPr lang="de-DE"/>
          </a:p>
        </p:txBody>
      </p:sp>
    </p:spTree>
    <p:extLst>
      <p:ext uri="{BB962C8B-B14F-4D97-AF65-F5344CB8AC3E}">
        <p14:creationId xmlns:p14="http://schemas.microsoft.com/office/powerpoint/2010/main" val="1894169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Das Verfahren zur Herstellung von Pflanzenkohle wird Pyrolyse genannt. Das Wort kommt aus dem Griechischen: </a:t>
            </a:r>
            <a:r>
              <a:rPr lang="de-DE" sz="1200" kern="1200" dirty="0" err="1" smtClean="0">
                <a:solidFill>
                  <a:schemeClr val="tx1"/>
                </a:solidFill>
                <a:effectLst/>
                <a:latin typeface="+mn-lt"/>
                <a:ea typeface="+mn-ea"/>
                <a:cs typeface="+mn-cs"/>
              </a:rPr>
              <a:t>Pyr</a:t>
            </a:r>
            <a:r>
              <a:rPr lang="de-DE" sz="1200" kern="1200" dirty="0" smtClean="0">
                <a:solidFill>
                  <a:schemeClr val="tx1"/>
                </a:solidFill>
                <a:effectLst/>
                <a:latin typeface="+mn-lt"/>
                <a:ea typeface="+mn-ea"/>
                <a:cs typeface="+mn-cs"/>
              </a:rPr>
              <a:t> = Feuer, </a:t>
            </a:r>
            <a:r>
              <a:rPr lang="de-DE" sz="1200" kern="1200" dirty="0" err="1" smtClean="0">
                <a:solidFill>
                  <a:schemeClr val="tx1"/>
                </a:solidFill>
                <a:effectLst/>
                <a:latin typeface="+mn-lt"/>
                <a:ea typeface="+mn-ea"/>
                <a:cs typeface="+mn-cs"/>
              </a:rPr>
              <a:t>lysis</a:t>
            </a:r>
            <a:r>
              <a:rPr lang="de-DE" sz="1200" kern="1200" dirty="0" smtClean="0">
                <a:solidFill>
                  <a:schemeClr val="tx1"/>
                </a:solidFill>
                <a:effectLst/>
                <a:latin typeface="+mn-lt"/>
                <a:ea typeface="+mn-ea"/>
                <a:cs typeface="+mn-cs"/>
              </a:rPr>
              <a:t> = Auflösung. </a:t>
            </a:r>
          </a:p>
          <a:p>
            <a:r>
              <a:rPr lang="de-DE" sz="1200" kern="1200" dirty="0" smtClean="0">
                <a:solidFill>
                  <a:schemeClr val="tx1"/>
                </a:solidFill>
                <a:effectLst/>
                <a:latin typeface="+mn-lt"/>
                <a:ea typeface="+mn-ea"/>
                <a:cs typeface="+mn-cs"/>
              </a:rPr>
              <a:t>Pyrolyse ist eine thermo-chemische Spaltung organischer Verbindungen, unter der Einwirkung von hoher Temperatur und weitgehendem Sauerstoffabschluss. Der Prozess wird deswegen auch thermochemische Zersetzung genannt. Die Pyrolyse wird zur Herstellung von Pflanzenkohle genutzt. Die synthetischen Gase aus dem Prozess werden zur Erzeugung von Strom und als Wärmeenergie genutzt. Die Prozesswärme kann also weiter genutzt und so Energiekosten gespart und fossile Brennstoffe ersetzt werden.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12</a:t>
            </a:fld>
            <a:endParaRPr lang="de-DE"/>
          </a:p>
        </p:txBody>
      </p:sp>
    </p:spTree>
    <p:extLst>
      <p:ext uri="{BB962C8B-B14F-4D97-AF65-F5344CB8AC3E}">
        <p14:creationId xmlns:p14="http://schemas.microsoft.com/office/powerpoint/2010/main" val="96378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Seit dem Altertum wird das Pyrolyseverfahren angewandt. Das bekannteste Beispiel ist die Herstellung von Holzkohle in Kohlemeilern. Am rechten Bild wird deutlich, dass bei der Pyrolyse keine Verbrennung, sondern eine Verschwelung bzw. Entgasung stattfindet.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13</a:t>
            </a:fld>
            <a:endParaRPr lang="de-DE"/>
          </a:p>
        </p:txBody>
      </p:sp>
    </p:spTree>
    <p:extLst>
      <p:ext uri="{BB962C8B-B14F-4D97-AF65-F5344CB8AC3E}">
        <p14:creationId xmlns:p14="http://schemas.microsoft.com/office/powerpoint/2010/main" val="560301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Im Video wurde erwähnt, welche Ausgangsstoffe </a:t>
            </a:r>
            <a:r>
              <a:rPr lang="de-DE" sz="1200" kern="1200" dirty="0" err="1" smtClean="0">
                <a:solidFill>
                  <a:schemeClr val="tx1"/>
                </a:solidFill>
                <a:effectLst/>
                <a:latin typeface="+mn-lt"/>
                <a:ea typeface="+mn-ea"/>
                <a:cs typeface="+mn-cs"/>
              </a:rPr>
              <a:t>pyrolysiert</a:t>
            </a:r>
            <a:r>
              <a:rPr lang="de-DE" sz="1200" kern="1200" dirty="0" smtClean="0">
                <a:solidFill>
                  <a:schemeClr val="tx1"/>
                </a:solidFill>
                <a:effectLst/>
                <a:latin typeface="+mn-lt"/>
                <a:ea typeface="+mn-ea"/>
                <a:cs typeface="+mn-cs"/>
              </a:rPr>
              <a:t> werden. Können Sie Beispiele nennen?</a:t>
            </a:r>
          </a:p>
          <a:p>
            <a:r>
              <a:rPr lang="de-DE" sz="1200" kern="1200" dirty="0" err="1" smtClean="0">
                <a:solidFill>
                  <a:schemeClr val="tx1"/>
                </a:solidFill>
                <a:effectLst/>
                <a:latin typeface="+mn-lt"/>
                <a:ea typeface="+mn-ea"/>
                <a:cs typeface="+mn-cs"/>
              </a:rPr>
              <a:t>Pyrolysieren</a:t>
            </a:r>
            <a:r>
              <a:rPr lang="de-DE" sz="1200" kern="1200" dirty="0" smtClean="0">
                <a:solidFill>
                  <a:schemeClr val="tx1"/>
                </a:solidFill>
                <a:effectLst/>
                <a:latin typeface="+mn-lt"/>
                <a:ea typeface="+mn-ea"/>
                <a:cs typeface="+mn-cs"/>
              </a:rPr>
              <a:t> kann man viele organische Reststoffe: Holz, pelletiertes Laub, Obstkerne, Getreide- und </a:t>
            </a:r>
            <a:r>
              <a:rPr lang="de-DE" sz="1200" kern="1200" dirty="0" err="1" smtClean="0">
                <a:solidFill>
                  <a:schemeClr val="tx1"/>
                </a:solidFill>
                <a:effectLst/>
                <a:latin typeface="+mn-lt"/>
                <a:ea typeface="+mn-ea"/>
                <a:cs typeface="+mn-cs"/>
              </a:rPr>
              <a:t>Reisspelzen</a:t>
            </a:r>
            <a:r>
              <a:rPr lang="de-DE" sz="1200" kern="1200" dirty="0" smtClean="0">
                <a:solidFill>
                  <a:schemeClr val="tx1"/>
                </a:solidFill>
                <a:effectLst/>
                <a:latin typeface="+mn-lt"/>
                <a:ea typeface="+mn-ea"/>
                <a:cs typeface="+mn-cs"/>
              </a:rPr>
              <a:t> und sogar Algen oder Klärschlamm. Auf der Abbildung sehen sie lokale organische Reststoffe, die verkohlt werden. </a:t>
            </a:r>
            <a:r>
              <a:rPr lang="de-DE" sz="1200" kern="1200" dirty="0" err="1" smtClean="0">
                <a:solidFill>
                  <a:schemeClr val="tx1"/>
                </a:solidFill>
                <a:effectLst/>
                <a:latin typeface="+mn-lt"/>
                <a:ea typeface="+mn-ea"/>
                <a:cs typeface="+mn-cs"/>
              </a:rPr>
              <a:t>Pyrolysiert</a:t>
            </a:r>
            <a:r>
              <a:rPr lang="de-DE" sz="1200" kern="1200" dirty="0" smtClean="0">
                <a:solidFill>
                  <a:schemeClr val="tx1"/>
                </a:solidFill>
                <a:effectLst/>
                <a:latin typeface="+mn-lt"/>
                <a:ea typeface="+mn-ea"/>
                <a:cs typeface="+mn-cs"/>
              </a:rPr>
              <a:t> werden können aber ebenso Kokosfasern, Schalen von Erdnüssen, </a:t>
            </a:r>
            <a:r>
              <a:rPr lang="de-DE" sz="1200" kern="1200" dirty="0" err="1" smtClean="0">
                <a:solidFill>
                  <a:schemeClr val="tx1"/>
                </a:solidFill>
                <a:effectLst/>
                <a:latin typeface="+mn-lt"/>
                <a:ea typeface="+mn-ea"/>
                <a:cs typeface="+mn-cs"/>
              </a:rPr>
              <a:t>Pekannüssen</a:t>
            </a:r>
            <a:r>
              <a:rPr lang="de-DE" sz="1200" kern="1200" dirty="0" smtClean="0">
                <a:solidFill>
                  <a:schemeClr val="tx1"/>
                </a:solidFill>
                <a:effectLst/>
                <a:latin typeface="+mn-lt"/>
                <a:ea typeface="+mn-ea"/>
                <a:cs typeface="+mn-cs"/>
              </a:rPr>
              <a:t>, Reste aus der Reis- oder Hirseernte, Rückstände aus der Zuckerverarbeitung. Das EBC (</a:t>
            </a:r>
            <a:r>
              <a:rPr lang="de-DE" sz="1200" i="1" kern="1200" dirty="0" smtClean="0">
                <a:solidFill>
                  <a:schemeClr val="tx1"/>
                </a:solidFill>
                <a:effectLst/>
                <a:latin typeface="+mn-lt"/>
                <a:ea typeface="+mn-ea"/>
                <a:cs typeface="+mn-cs"/>
              </a:rPr>
              <a:t>European </a:t>
            </a:r>
            <a:r>
              <a:rPr lang="de-DE" sz="1200" i="1" kern="1200" dirty="0" err="1" smtClean="0">
                <a:solidFill>
                  <a:schemeClr val="tx1"/>
                </a:solidFill>
                <a:effectLst/>
                <a:latin typeface="+mn-lt"/>
                <a:ea typeface="+mn-ea"/>
                <a:cs typeface="+mn-cs"/>
              </a:rPr>
              <a:t>Biochar</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Certificate</a:t>
            </a:r>
            <a:r>
              <a:rPr lang="de-DE" sz="1200" kern="1200" dirty="0" smtClean="0">
                <a:solidFill>
                  <a:schemeClr val="tx1"/>
                </a:solidFill>
                <a:effectLst/>
                <a:latin typeface="+mn-lt"/>
                <a:ea typeface="+mn-ea"/>
                <a:cs typeface="+mn-cs"/>
              </a:rPr>
              <a:t>) hat in einer Positivliste mögliche Biomassen für die Herstellung von Pflanzenkohle definiert (</a:t>
            </a:r>
            <a:r>
              <a:rPr lang="de-DE" sz="1200" u="sng" kern="1200" dirty="0" smtClean="0">
                <a:solidFill>
                  <a:schemeClr val="tx1"/>
                </a:solidFill>
                <a:effectLst/>
                <a:latin typeface="+mn-lt"/>
                <a:ea typeface="+mn-ea"/>
                <a:cs typeface="+mn-cs"/>
                <a:hlinkClick r:id="rId3"/>
              </a:rPr>
              <a:t>http://www.european-biochar.org/biochar/media/doc/1370383494539.pdf</a:t>
            </a:r>
            <a:r>
              <a:rPr lang="de-DE" sz="1200" kern="1200" dirty="0" smtClean="0">
                <a:solidFill>
                  <a:schemeClr val="tx1"/>
                </a:solidFill>
                <a:effectLst/>
                <a:latin typeface="+mn-lt"/>
                <a:ea typeface="+mn-ea"/>
                <a:cs typeface="+mn-cs"/>
              </a:rPr>
              <a:t>). Aus ökologischen Gründen ist es besonders wichtig, dass biologische Reststoffe für die Pyrolyse verwendet werden, vor allem nährstoffarmes, trockenmassereiches, strukturreiches biologisches Material ohne wesentliche Schadstoffgehalte, und zugleich die Abwärme weiterverwendet wird.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Das Mengenaufkommen für Bioabfälle ist in Deutschland immens. Biologisch abbaubare Garten-und Parkabfälle fielen im Jahr 2015 mit 5.771.000 Tonnen an, das entspricht 12,6% der Siedlungsabfälle. Organische Abfälle aus der Biotonne fielen in Höhe von 4.232.000 Tonnen im Jahr 2015 an. Das entspricht 9,2% der Siedlungsabfälle (Statistisches Bundesamt, Abfallbilanz 2015, Wiesbaden 2017). Der größte Teil wird bisher energetisch in Biogasanlagen und Verbrennungsanlagen genutzt. Jedoch könnte nährstoffarmes, trockenmassereiches, strukturreiches biologisches Material, das nicht schadstoffbelastet ist, auch zur Herstellung von Pflanzenkohle verwendet und Abfälle der Biotonne mit der gewonnenen Pflanzenkohle kompostiert werden. So können mit der Terra-</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-Technik regional Stoffkreisläufe geschlossen, Kohlenstoff gespeichert und Humus aufgebaut werden.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14</a:t>
            </a:fld>
            <a:endParaRPr lang="de-DE"/>
          </a:p>
        </p:txBody>
      </p:sp>
    </p:spTree>
    <p:extLst>
      <p:ext uri="{BB962C8B-B14F-4D97-AF65-F5344CB8AC3E}">
        <p14:creationId xmlns:p14="http://schemas.microsoft.com/office/powerpoint/2010/main" val="1591464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Es gibt diverse mobile oder feste Pyrolyseanlagen mit denen unterschiedliche Mengen an organischen Reststoffen zu Pflanzenkohle verarbeitet werden können. Alle industriellen Anlagen verbinden die Herstellung von Pflanzenkohle mit der Nutzung der Abwärme.</a:t>
            </a:r>
          </a:p>
          <a:p>
            <a:r>
              <a:rPr lang="de-DE" sz="1200" kern="1200" dirty="0" smtClean="0">
                <a:solidFill>
                  <a:schemeClr val="tx1"/>
                </a:solidFill>
                <a:effectLst/>
                <a:latin typeface="+mn-lt"/>
                <a:ea typeface="+mn-ea"/>
                <a:cs typeface="+mn-cs"/>
              </a:rPr>
              <a:t>Hier sehen Sie eine Pyrolyseanlage der Firma PYREG. Die Firma stellt gegenwärtig zwei verschiedene Anlagen her (Stand März 2019). Die P500 produziert bis zu 250 t Pflanzenkohle im Jahr und eine nutzbare Wärmeenergie von 150 kW </a:t>
            </a:r>
            <a:r>
              <a:rPr lang="de-DE" sz="1200" kern="1200" dirty="0" err="1" smtClean="0">
                <a:solidFill>
                  <a:schemeClr val="tx1"/>
                </a:solidFill>
                <a:effectLst/>
                <a:latin typeface="+mn-lt"/>
                <a:ea typeface="+mn-ea"/>
                <a:cs typeface="+mn-cs"/>
              </a:rPr>
              <a:t>th</a:t>
            </a:r>
            <a:r>
              <a:rPr lang="de-DE" sz="1200" kern="1200" dirty="0" smtClean="0">
                <a:solidFill>
                  <a:schemeClr val="tx1"/>
                </a:solidFill>
                <a:effectLst/>
                <a:latin typeface="+mn-lt"/>
                <a:ea typeface="+mn-ea"/>
                <a:cs typeface="+mn-cs"/>
              </a:rPr>
              <a:t>. Sie verbraucht bei ca. 7500 Betriebsstunden im Jahr ca. 10 kW </a:t>
            </a:r>
            <a:r>
              <a:rPr lang="de-DE" sz="1200" kern="1200" dirty="0" err="1" smtClean="0">
                <a:solidFill>
                  <a:schemeClr val="tx1"/>
                </a:solidFill>
                <a:effectLst/>
                <a:latin typeface="+mn-lt"/>
                <a:ea typeface="+mn-ea"/>
                <a:cs typeface="+mn-cs"/>
              </a:rPr>
              <a:t>el</a:t>
            </a:r>
            <a:r>
              <a:rPr lang="de-DE" sz="1200" kern="1200" dirty="0" smtClean="0">
                <a:solidFill>
                  <a:schemeClr val="tx1"/>
                </a:solidFill>
                <a:effectLst/>
                <a:latin typeface="+mn-lt"/>
                <a:ea typeface="+mn-ea"/>
                <a:cs typeface="+mn-cs"/>
              </a:rPr>
              <a:t>. Damit können 920 t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gespeichert und 45 Haushalte mit Energie versorgt werden. (Vgl.: </a:t>
            </a:r>
            <a:r>
              <a:rPr lang="de-DE" sz="1200" u="sng" kern="1200" dirty="0" smtClean="0">
                <a:solidFill>
                  <a:schemeClr val="tx1"/>
                </a:solidFill>
                <a:effectLst/>
                <a:latin typeface="+mn-lt"/>
                <a:ea typeface="+mn-ea"/>
                <a:cs typeface="+mn-cs"/>
                <a:hlinkClick r:id="rId3"/>
              </a:rPr>
              <a:t>https://www.pyreg.de/p500-biomasse/</a:t>
            </a:r>
            <a:r>
              <a:rPr lang="de-DE" sz="1200" kern="1200" dirty="0" smtClean="0">
                <a:solidFill>
                  <a:schemeClr val="tx1"/>
                </a:solidFill>
                <a:effectLst/>
                <a:latin typeface="+mn-lt"/>
                <a:ea typeface="+mn-ea"/>
                <a:cs typeface="+mn-cs"/>
              </a:rPr>
              <a:t>  Zugriff 13.3.2019). Die Kosten für diese Anlage belaufen sich auf 450.000 Euro zuzüglich Transport und Montage in Höhe von ca. 20.000 Euro. Es gibt eine weitere, größere Anlage, P1.500, die 2750 t CO2 speichert und 192 Haushalte mit 4.800.000 kWh Energie versorgt ((Vgl.: </a:t>
            </a:r>
            <a:r>
              <a:rPr lang="de-DE" sz="1200" u="sng" kern="1200" dirty="0" smtClean="0">
                <a:solidFill>
                  <a:schemeClr val="tx1"/>
                </a:solidFill>
                <a:effectLst/>
                <a:latin typeface="+mn-lt"/>
                <a:ea typeface="+mn-ea"/>
                <a:cs typeface="+mn-cs"/>
                <a:hlinkClick r:id="rId4"/>
              </a:rPr>
              <a:t>https://www.pyreg.de/p1-500-biomasse/</a:t>
            </a:r>
            <a:r>
              <a:rPr lang="de-DE" sz="1200" kern="1200" dirty="0" smtClean="0">
                <a:solidFill>
                  <a:schemeClr val="tx1"/>
                </a:solidFill>
                <a:effectLst/>
                <a:latin typeface="+mn-lt"/>
                <a:ea typeface="+mn-ea"/>
                <a:cs typeface="+mn-cs"/>
              </a:rPr>
              <a:t> Zugriff 13.3.2019).</a:t>
            </a:r>
          </a:p>
          <a:p>
            <a:r>
              <a:rPr lang="de-DE" sz="1200" kern="1200" dirty="0" smtClean="0">
                <a:solidFill>
                  <a:schemeClr val="tx1"/>
                </a:solidFill>
                <a:effectLst/>
                <a:latin typeface="+mn-lt"/>
                <a:ea typeface="+mn-ea"/>
                <a:cs typeface="+mn-cs"/>
              </a:rPr>
              <a:t>BIOMACON stellt ebenfalls Anlagen in unterschiedlicher Größe her. Es gibt gegenwärtig Industrie-Editionen und Farm-Editions (Stand März 2019). Geplant ist eine Home-Edition. Laut Hersteller kann so zwischen 43 und 400 kW Energie gewonnen werden (Vgl. </a:t>
            </a:r>
            <a:r>
              <a:rPr lang="de-DE" sz="1200" u="sng" kern="1200" dirty="0" smtClean="0">
                <a:solidFill>
                  <a:schemeClr val="tx1"/>
                </a:solidFill>
                <a:effectLst/>
                <a:latin typeface="+mn-lt"/>
                <a:ea typeface="+mn-ea"/>
                <a:cs typeface="+mn-cs"/>
                <a:hlinkClick r:id="rId5"/>
              </a:rPr>
              <a:t>https://www.biomacon.com/produkte</a:t>
            </a:r>
            <a:r>
              <a:rPr lang="de-DE" sz="1200" kern="1200" dirty="0" smtClean="0">
                <a:solidFill>
                  <a:schemeClr val="tx1"/>
                </a:solidFill>
                <a:effectLst/>
                <a:latin typeface="+mn-lt"/>
                <a:ea typeface="+mn-ea"/>
                <a:cs typeface="+mn-cs"/>
              </a:rPr>
              <a:t>, Zugriff 13.3.2019). Die Anlagen kosten zwischen  85.000 Euro, bis zu 290.000 Euro.  </a:t>
            </a:r>
          </a:p>
          <a:p>
            <a:pPr lvl="0"/>
            <a:r>
              <a:rPr lang="de-DE" sz="1200" kern="1200" dirty="0" smtClean="0">
                <a:solidFill>
                  <a:schemeClr val="tx1"/>
                </a:solidFill>
                <a:effectLst/>
                <a:latin typeface="+mn-lt"/>
                <a:ea typeface="+mn-ea"/>
                <a:cs typeface="+mn-cs"/>
              </a:rPr>
              <a:t>Vertiefend dazu: Präsentation &amp; Vortrag „Die Herstellung von Pflanzenkohle“</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15</a:t>
            </a:fld>
            <a:endParaRPr lang="de-DE"/>
          </a:p>
        </p:txBody>
      </p:sp>
    </p:spTree>
    <p:extLst>
      <p:ext uri="{BB962C8B-B14F-4D97-AF65-F5344CB8AC3E}">
        <p14:creationId xmlns:p14="http://schemas.microsoft.com/office/powerpoint/2010/main" val="197939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Für den Heimgebrauch ist der </a:t>
            </a:r>
            <a:r>
              <a:rPr lang="de-DE" sz="1200" kern="1200" dirty="0" err="1" smtClean="0">
                <a:solidFill>
                  <a:schemeClr val="tx1"/>
                </a:solidFill>
                <a:effectLst/>
                <a:latin typeface="+mn-lt"/>
                <a:ea typeface="+mn-ea"/>
                <a:cs typeface="+mn-cs"/>
              </a:rPr>
              <a:t>Kon-Tiki</a:t>
            </a:r>
            <a:r>
              <a:rPr lang="de-DE" sz="1200" kern="1200" dirty="0" smtClean="0">
                <a:solidFill>
                  <a:schemeClr val="tx1"/>
                </a:solidFill>
                <a:effectLst/>
                <a:latin typeface="+mn-lt"/>
                <a:ea typeface="+mn-ea"/>
                <a:cs typeface="+mn-cs"/>
              </a:rPr>
              <a:t> gedacht, mit dem man am Tag 1- 1,5t Pflanzenkohle herstellen kann, ohne dass jedoch die Wärmeenergie weiter genutzt wird. Der </a:t>
            </a:r>
            <a:r>
              <a:rPr lang="de-DE" sz="1200" kern="1200" dirty="0" err="1" smtClean="0">
                <a:solidFill>
                  <a:schemeClr val="tx1"/>
                </a:solidFill>
                <a:effectLst/>
                <a:latin typeface="+mn-lt"/>
                <a:ea typeface="+mn-ea"/>
                <a:cs typeface="+mn-cs"/>
              </a:rPr>
              <a:t>Kon-Tiki</a:t>
            </a:r>
            <a:r>
              <a:rPr lang="de-DE" sz="1200" kern="1200" dirty="0" smtClean="0">
                <a:solidFill>
                  <a:schemeClr val="tx1"/>
                </a:solidFill>
                <a:effectLst/>
                <a:latin typeface="+mn-lt"/>
                <a:ea typeface="+mn-ea"/>
                <a:cs typeface="+mn-cs"/>
              </a:rPr>
              <a:t> kostet 3000 Euro. Bauanleitungen für einen </a:t>
            </a:r>
            <a:r>
              <a:rPr lang="de-DE" sz="1200" kern="1200" dirty="0" err="1" smtClean="0">
                <a:solidFill>
                  <a:schemeClr val="tx1"/>
                </a:solidFill>
                <a:effectLst/>
                <a:latin typeface="+mn-lt"/>
                <a:ea typeface="+mn-ea"/>
                <a:cs typeface="+mn-cs"/>
              </a:rPr>
              <a:t>Kon-Tiki</a:t>
            </a:r>
            <a:r>
              <a:rPr lang="de-DE" sz="1200" kern="1200" dirty="0" smtClean="0">
                <a:solidFill>
                  <a:schemeClr val="tx1"/>
                </a:solidFill>
                <a:effectLst/>
                <a:latin typeface="+mn-lt"/>
                <a:ea typeface="+mn-ea"/>
                <a:cs typeface="+mn-cs"/>
              </a:rPr>
              <a:t> finden Sie Internet. Der </a:t>
            </a:r>
            <a:r>
              <a:rPr lang="de-DE" sz="1200" kern="1200" dirty="0" err="1" smtClean="0">
                <a:solidFill>
                  <a:schemeClr val="tx1"/>
                </a:solidFill>
                <a:effectLst/>
                <a:latin typeface="+mn-lt"/>
                <a:ea typeface="+mn-ea"/>
                <a:cs typeface="+mn-cs"/>
              </a:rPr>
              <a:t>PyroCook</a:t>
            </a:r>
            <a:r>
              <a:rPr lang="de-DE" sz="1200" kern="1200" dirty="0" smtClean="0">
                <a:solidFill>
                  <a:schemeClr val="tx1"/>
                </a:solidFill>
                <a:effectLst/>
                <a:latin typeface="+mn-lt"/>
                <a:ea typeface="+mn-ea"/>
                <a:cs typeface="+mn-cs"/>
              </a:rPr>
              <a:t> hingegen nutzt die Wärmenergie, die für die Pflanzenkohleherstellung benötigt wird, zum Kochen. Der </a:t>
            </a:r>
            <a:r>
              <a:rPr lang="de-DE" sz="1200" kern="1200" dirty="0" err="1" smtClean="0">
                <a:solidFill>
                  <a:schemeClr val="tx1"/>
                </a:solidFill>
                <a:effectLst/>
                <a:latin typeface="+mn-lt"/>
                <a:ea typeface="+mn-ea"/>
                <a:cs typeface="+mn-cs"/>
              </a:rPr>
              <a:t>PyroCook</a:t>
            </a:r>
            <a:r>
              <a:rPr lang="de-DE" sz="1200" kern="1200" dirty="0" smtClean="0">
                <a:solidFill>
                  <a:schemeClr val="tx1"/>
                </a:solidFill>
                <a:effectLst/>
                <a:latin typeface="+mn-lt"/>
                <a:ea typeface="+mn-ea"/>
                <a:cs typeface="+mn-cs"/>
              </a:rPr>
              <a:t> kosten 555,- CHF.</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16</a:t>
            </a:fld>
            <a:endParaRPr lang="de-DE"/>
          </a:p>
        </p:txBody>
      </p:sp>
    </p:spTree>
    <p:extLst>
      <p:ext uri="{BB962C8B-B14F-4D97-AF65-F5344CB8AC3E}">
        <p14:creationId xmlns:p14="http://schemas.microsoft.com/office/powerpoint/2010/main" val="1729024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Das EBC (European </a:t>
            </a:r>
            <a:r>
              <a:rPr lang="de-DE" sz="1200" kern="1200" dirty="0" err="1" smtClean="0">
                <a:solidFill>
                  <a:schemeClr val="tx1"/>
                </a:solidFill>
                <a:effectLst/>
                <a:latin typeface="+mn-lt"/>
                <a:ea typeface="+mn-ea"/>
                <a:cs typeface="+mn-cs"/>
              </a:rPr>
              <a:t>Biochar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Certificate</a:t>
            </a:r>
            <a:r>
              <a:rPr lang="de-DE" sz="1200" i="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stellt die nachhaltige Produktion von Pflanzenkohle sicher und garantiert nachweislich die Qualität der Pflanzenkohle. Die Zertifizierung ist ein freiwilliger Standard. Nur in der Schweiz sind die Hersteller verpflichtet, Pflanzenkohle für den Einsatz in der Landwirtschaft zu zertifizieren. Das Zertifikat wird in drei Qualitätsstufen vergeben: </a:t>
            </a:r>
            <a:r>
              <a:rPr lang="de-DE" sz="1200" kern="1200" dirty="0" err="1" smtClean="0">
                <a:solidFill>
                  <a:schemeClr val="tx1"/>
                </a:solidFill>
                <a:effectLst/>
                <a:latin typeface="+mn-lt"/>
                <a:ea typeface="+mn-ea"/>
                <a:cs typeface="+mn-cs"/>
              </a:rPr>
              <a:t>basic</a:t>
            </a:r>
            <a:r>
              <a:rPr lang="de-DE" sz="1200" kern="1200" dirty="0" smtClean="0">
                <a:solidFill>
                  <a:schemeClr val="tx1"/>
                </a:solidFill>
                <a:effectLst/>
                <a:latin typeface="+mn-lt"/>
                <a:ea typeface="+mn-ea"/>
                <a:cs typeface="+mn-cs"/>
              </a:rPr>
              <a:t>, premium, Futter, für die unterschiedliche Grenzwerte und ökologische Anforderungen gelten. Mit dem Zertifikat wird die eingesetzte Biomasse definiert, die Pyrolysetechnik, die Eigenschaften der Pflanzenkohle.</a:t>
            </a:r>
          </a:p>
          <a:p>
            <a:pPr lvl="0"/>
            <a:r>
              <a:rPr lang="de-DE" sz="1200" kern="1200" dirty="0" smtClean="0">
                <a:solidFill>
                  <a:schemeClr val="tx1"/>
                </a:solidFill>
                <a:effectLst/>
                <a:latin typeface="+mn-lt"/>
                <a:ea typeface="+mn-ea"/>
                <a:cs typeface="+mn-cs"/>
              </a:rPr>
              <a:t>Vertiefend dazu </a:t>
            </a:r>
            <a:r>
              <a:rPr lang="de-DE" sz="1200" kern="1200" dirty="0" err="1" smtClean="0">
                <a:solidFill>
                  <a:schemeClr val="tx1"/>
                </a:solidFill>
                <a:effectLst/>
                <a:latin typeface="+mn-lt"/>
                <a:ea typeface="+mn-ea"/>
                <a:cs typeface="+mn-cs"/>
              </a:rPr>
              <a:t>Infotext</a:t>
            </a:r>
            <a:r>
              <a:rPr lang="de-DE" sz="1200" kern="1200" dirty="0" smtClean="0">
                <a:solidFill>
                  <a:schemeClr val="tx1"/>
                </a:solidFill>
                <a:effectLst/>
                <a:latin typeface="+mn-lt"/>
                <a:ea typeface="+mn-ea"/>
                <a:cs typeface="+mn-cs"/>
              </a:rPr>
              <a:t>: Richtlinien für die nachhaltige Produktion von Pflanzenkohle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17</a:t>
            </a:fld>
            <a:endParaRPr lang="de-DE"/>
          </a:p>
        </p:txBody>
      </p:sp>
    </p:spTree>
    <p:extLst>
      <p:ext uri="{BB962C8B-B14F-4D97-AF65-F5344CB8AC3E}">
        <p14:creationId xmlns:p14="http://schemas.microsoft.com/office/powerpoint/2010/main" val="1671064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Pflanzenkohle ist vielseitig einsetzbar und am nachhaltigsten in Kaskaden/ Stufen zu nutzen </a:t>
            </a:r>
          </a:p>
          <a:p>
            <a:r>
              <a:rPr lang="de-DE" sz="1200" i="1" kern="1200" dirty="0" smtClean="0">
                <a:solidFill>
                  <a:schemeClr val="tx1"/>
                </a:solidFill>
                <a:effectLst/>
                <a:latin typeface="+mn-lt"/>
                <a:ea typeface="+mn-ea"/>
                <a:cs typeface="+mn-cs"/>
              </a:rPr>
              <a:t>Im Video wurde erwähnt, wie Pflanzenkohle angewendet werden kann. Können Sie Beispiele nennen?</a:t>
            </a:r>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Tierhaltung</a:t>
            </a:r>
            <a:endParaRPr lang="de-DE" sz="1200" kern="1200" dirty="0" smtClean="0">
              <a:solidFill>
                <a:schemeClr val="tx1"/>
              </a:solidFill>
              <a:effectLst/>
              <a:latin typeface="+mn-lt"/>
              <a:ea typeface="+mn-ea"/>
              <a:cs typeface="+mn-cs"/>
            </a:endParaRPr>
          </a:p>
          <a:p>
            <a:r>
              <a:rPr lang="de-DE" sz="1200" i="1" kern="1200" dirty="0" err="1" smtClean="0">
                <a:solidFill>
                  <a:schemeClr val="tx1"/>
                </a:solidFill>
                <a:effectLst/>
                <a:latin typeface="+mn-lt"/>
                <a:ea typeface="+mn-ea"/>
                <a:cs typeface="+mn-cs"/>
              </a:rPr>
              <a:t>Silagehilfsmittel</a:t>
            </a:r>
            <a:r>
              <a:rPr lang="de-DE" sz="1200" i="1" kern="1200" dirty="0" smtClean="0">
                <a:solidFill>
                  <a:schemeClr val="tx1"/>
                </a:solidFill>
                <a:effectLst/>
                <a:latin typeface="+mn-lt"/>
                <a:ea typeface="+mn-ea"/>
                <a:cs typeface="+mn-cs"/>
              </a:rPr>
              <a:t>, Futterzusatz, Einstreu, Güllebehandlung, Mistkompostierung</a:t>
            </a:r>
            <a:br>
              <a:rPr lang="de-DE" sz="1200" i="1"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Rund 90% der Pflanzenkohle wird momentan in der Tierhaltung eingesetzt. Im Einstreu und in der Gülle vermindert die Pflanzenkohle die Geruchsbelastung immens. Durchfallerkrankungen und Allergien nehmen ab, wenn Pflanzenkohle als Ergänzungsmittel gefüttert wird. Im Kompost ist die Pflanzenkohle dann ein hervorragender Speicher für Nährstoffe. </a:t>
            </a:r>
          </a:p>
          <a:p>
            <a:r>
              <a:rPr lang="de-DE" sz="1200" b="1" kern="1200" dirty="0" smtClean="0">
                <a:solidFill>
                  <a:schemeClr val="tx1"/>
                </a:solidFill>
                <a:effectLst/>
                <a:latin typeface="+mn-lt"/>
                <a:ea typeface="+mn-ea"/>
                <a:cs typeface="+mn-cs"/>
              </a:rPr>
              <a:t>Bodenverbesserung </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Kompost, Torfersatz für Aufzuchterden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Unbehandelte Pflanzenkohle führt bei direkter Aufbringung auf den Boden zu einer starken Adsorption von Nährstoffen an der Oberfläche der Kohle mit kurz- bis mittelfristig negativen Effekten auf das Pflanzenwachstum. Aus diesem Grund sollte die Pflanzenkohle zunächst mit Nährstoffen aufgeladen werden, was z. B. durch eine Kompostierung mit 10%-15% Pflanzenkohle, aber auch durch Zugabe von Pflanzenkohle zu Gülle erreicht wird. Mit dem gewonnenen Pflanzenkohlekompost kann auch Torf in den Substraten substituiert werden. </a:t>
            </a:r>
          </a:p>
          <a:p>
            <a:r>
              <a:rPr lang="de-DE" sz="1200" b="1" kern="1200" dirty="0" smtClean="0">
                <a:solidFill>
                  <a:schemeClr val="tx1"/>
                </a:solidFill>
                <a:effectLst/>
                <a:latin typeface="+mn-lt"/>
                <a:ea typeface="+mn-ea"/>
                <a:cs typeface="+mn-cs"/>
              </a:rPr>
              <a:t>Gebäudekonstruktion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Pflanzenkohle besitzt eine extrem niedrige Wärmeleitfähigkeit und kann bis zum sechsfachen ihres Eigengewichtes Wasser aufnehmen. Dank dieser Eigenschaften kann Pflanzenkohle als isolierende, atmungsaktive, elektromagnetische Strahlungen absorbierende Innen- und Außenputze, die Lehm, aber auch Kalk- und Zementmörtel zugemischt werden. </a:t>
            </a:r>
          </a:p>
          <a:p>
            <a:r>
              <a:rPr lang="de-DE" sz="1200" b="1" kern="1200" dirty="0" smtClean="0">
                <a:solidFill>
                  <a:schemeClr val="tx1"/>
                </a:solidFill>
                <a:effectLst/>
                <a:latin typeface="+mn-lt"/>
                <a:ea typeface="+mn-ea"/>
                <a:cs typeface="+mn-cs"/>
              </a:rPr>
              <a:t>Biogasproduktion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Durch die Zugabe von Pflanzenkohle bei heterogenen Biomassen lässt sich die Methanausbeute verbessern und die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 sowie die Ammoniakemissionen verringern.</a:t>
            </a:r>
          </a:p>
          <a:p>
            <a:r>
              <a:rPr lang="de-DE" sz="1200" b="1" kern="1200" dirty="0" smtClean="0">
                <a:solidFill>
                  <a:schemeClr val="tx1"/>
                </a:solidFill>
                <a:effectLst/>
                <a:latin typeface="+mn-lt"/>
                <a:ea typeface="+mn-ea"/>
                <a:cs typeface="+mn-cs"/>
              </a:rPr>
              <a:t>Abgasfilter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Pflanzenkohle kann als Filter von Abgasen eingesetzt werden.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18</a:t>
            </a:fld>
            <a:endParaRPr lang="de-DE"/>
          </a:p>
        </p:txBody>
      </p:sp>
    </p:spTree>
    <p:extLst>
      <p:ext uri="{BB962C8B-B14F-4D97-AF65-F5344CB8AC3E}">
        <p14:creationId xmlns:p14="http://schemas.microsoft.com/office/powerpoint/2010/main" val="1098041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Pyrolyseöfen können auch mit einfachsten Mitteln selbst hergestellt werden. Mit diesen, sogenannten Mikrovergaser kann man sehr energieeffizient Holz verbrennen, kochen und gleichzeitig Pflanzenkohle herstellen. Die einfachen Mikrovergaser können aus Blechdosen, d.h., aus „Müll“ hergestellt werden. Auf der „Abwärme“ des Mikrovergasers wird gekocht, während sich der Brennstoff im Innern in Gas und Holzkohle verwandelt. </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19</a:t>
            </a:fld>
            <a:endParaRPr lang="de-DE"/>
          </a:p>
        </p:txBody>
      </p:sp>
    </p:spTree>
    <p:extLst>
      <p:ext uri="{BB962C8B-B14F-4D97-AF65-F5344CB8AC3E}">
        <p14:creationId xmlns:p14="http://schemas.microsoft.com/office/powerpoint/2010/main" val="538928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Anwendung von Pflanzenkohle gestaltet sich besonders nachhaltig, wenn sie bei der Schließung von regionalen Stoffkreisläufen zur Herstellung von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ähnlichen Substraten ins Spiel kommt. </a:t>
            </a:r>
          </a:p>
          <a:p>
            <a:r>
              <a:rPr lang="de-DE" sz="1200" kern="1200" dirty="0" smtClean="0">
                <a:solidFill>
                  <a:schemeClr val="tx1"/>
                </a:solidFill>
                <a:effectLst/>
                <a:latin typeface="+mn-lt"/>
                <a:ea typeface="+mn-ea"/>
                <a:cs typeface="+mn-cs"/>
              </a:rPr>
              <a:t>Exemplarisch kann die Schließung von Stoffkreisläufen folgendermaßen laufen. Aus nährstoffarmen, strukturreichen organischen Abfällen wird in der Pyrolyseanlage Pflanzenkohle hergestellt. Weitere nährstoffreiche organische Abfälle, wie Rasen- und Astschnitt, aber auch Obst- und Gemüseabfälle werden dann gemeinsam mit Pflanzenkohle kompostiert und fruchtbares Pflanzenkohlesubstrat gewonnen, welches wiederum für den Anbau von Gemüse und Obst genutzt wird. Im Botanischen Garten Berlin ist die Schließung von Stoffkreisläufen erprobt und etabliert wurden. Dabei konnten viele positive Effekte erzielt werden. Dazu zählten die Erzeugung fruchtbarer Erden, die Speicherung von Kohlenstoff in Böden, die Nutzung lokaler Ressourcen und die damit verbundenen Einsparungen und geringeren Umweltbelastungen. Die Ökobilanzierung des Modellprojektes zeigt, dass mit der Terra-</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-Technologie eine negative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-Bilanz erreicht werden konnte. Vor Beginn des Projekts entstanden 160 Tonnen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-eq/ Jahr. Durch die Stoffkreisschließung, Pyrolyse, Kompostierung, Nutzung der Wärmeenergie und das Einbringen der Komposte in den Boden konnte eine negative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-Bilanz von -40 Tonnen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-eq/ Jahr entstehen.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21</a:t>
            </a:fld>
            <a:endParaRPr lang="de-DE"/>
          </a:p>
        </p:txBody>
      </p:sp>
    </p:spTree>
    <p:extLst>
      <p:ext uri="{BB962C8B-B14F-4D97-AF65-F5344CB8AC3E}">
        <p14:creationId xmlns:p14="http://schemas.microsoft.com/office/powerpoint/2010/main" val="52520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2</a:t>
            </a:fld>
            <a:endParaRPr lang="de-DE"/>
          </a:p>
        </p:txBody>
      </p:sp>
    </p:spTree>
    <p:extLst>
      <p:ext uri="{BB962C8B-B14F-4D97-AF65-F5344CB8AC3E}">
        <p14:creationId xmlns:p14="http://schemas.microsoft.com/office/powerpoint/2010/main" val="570271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Schließung von regionalen Stoffkreisläufen birgt dem zur Folge viele Vorteile:</a:t>
            </a:r>
          </a:p>
          <a:p>
            <a:pPr lvl="0"/>
            <a:r>
              <a:rPr lang="de-DE" sz="1200" u="sng" kern="1200" dirty="0" smtClean="0">
                <a:solidFill>
                  <a:schemeClr val="tx1"/>
                </a:solidFill>
                <a:effectLst/>
                <a:latin typeface="+mn-lt"/>
                <a:ea typeface="+mn-ea"/>
                <a:cs typeface="+mn-cs"/>
              </a:rPr>
              <a:t>Bisherige Abfälle werden als Ressourcen genutzt.</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Garten- und Küchenabfälle, Strauch- und Baumschnitt werden gegenwärtig kostenpflichtig entsorgt und je nach Entsorger thermisch oder als Inputmaterial in Biogasanlagen verwertet. Mit einer regionalen Stoffkreisschließung können diese Kosten eingespart werden. In Berlin liegen die Entsorgungskosten für private Gärten bei der BSR bei 16,00 EUR pro 660 Liter Tonne. Die Preise für die gewerbliche Entsorgung variieren. Eine Firma bietet die Entsorgung für Ast- und Strauchschnitt für 55,00 EUR die Tonne und für 65,00 EUR für Baumstämme (Vgl. Holzkontor </a:t>
            </a:r>
            <a:r>
              <a:rPr lang="de-DE" sz="1200" kern="1200" dirty="0" err="1" smtClean="0">
                <a:solidFill>
                  <a:schemeClr val="tx1"/>
                </a:solidFill>
                <a:effectLst/>
                <a:latin typeface="+mn-lt"/>
                <a:ea typeface="+mn-ea"/>
                <a:cs typeface="+mn-cs"/>
              </a:rPr>
              <a:t>Preussen</a:t>
            </a:r>
            <a:r>
              <a:rPr lang="de-DE" sz="1200" kern="1200" dirty="0" smtClean="0">
                <a:solidFill>
                  <a:schemeClr val="tx1"/>
                </a:solidFill>
                <a:effectLst/>
                <a:latin typeface="+mn-lt"/>
                <a:ea typeface="+mn-ea"/>
                <a:cs typeface="+mn-cs"/>
              </a:rPr>
              <a:t>, </a:t>
            </a:r>
            <a:r>
              <a:rPr lang="de-DE" sz="1200" u="sng" kern="1200" dirty="0" smtClean="0">
                <a:solidFill>
                  <a:schemeClr val="tx1"/>
                </a:solidFill>
                <a:effectLst/>
                <a:latin typeface="+mn-lt"/>
                <a:ea typeface="+mn-ea"/>
                <a:cs typeface="+mn-cs"/>
                <a:hlinkClick r:id="rId3"/>
              </a:rPr>
              <a:t>http://www.hk-preussen.de/</a:t>
            </a:r>
            <a:r>
              <a:rPr lang="de-DE" sz="1200" kern="1200" dirty="0" smtClean="0">
                <a:solidFill>
                  <a:schemeClr val="tx1"/>
                </a:solidFill>
                <a:effectLst/>
                <a:latin typeface="+mn-lt"/>
                <a:ea typeface="+mn-ea"/>
                <a:cs typeface="+mn-cs"/>
              </a:rPr>
              <a:t>, Zugriff 25.1.2019).</a:t>
            </a:r>
          </a:p>
          <a:p>
            <a:pPr lvl="0"/>
            <a:r>
              <a:rPr lang="de-DE" sz="1200" u="sng" kern="1200" dirty="0" smtClean="0">
                <a:solidFill>
                  <a:schemeClr val="tx1"/>
                </a:solidFill>
                <a:effectLst/>
                <a:latin typeface="+mn-lt"/>
                <a:ea typeface="+mn-ea"/>
                <a:cs typeface="+mn-cs"/>
              </a:rPr>
              <a:t>Langfristiger CO</a:t>
            </a:r>
            <a:r>
              <a:rPr lang="de-DE" sz="1200" u="sng" kern="1200" baseline="-25000" dirty="0" smtClean="0">
                <a:solidFill>
                  <a:schemeClr val="tx1"/>
                </a:solidFill>
                <a:effectLst/>
                <a:latin typeface="+mn-lt"/>
                <a:ea typeface="+mn-ea"/>
                <a:cs typeface="+mn-cs"/>
              </a:rPr>
              <a:t>2</a:t>
            </a:r>
            <a:r>
              <a:rPr lang="de-DE" sz="1200" u="sng" kern="1200" dirty="0" smtClean="0">
                <a:solidFill>
                  <a:schemeClr val="tx1"/>
                </a:solidFill>
                <a:effectLst/>
                <a:latin typeface="+mn-lt"/>
                <a:ea typeface="+mn-ea"/>
                <a:cs typeface="+mn-cs"/>
              </a:rPr>
              <a:t>-Speicher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Pyrolyse bindet langfristig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in der Pflanzenkohle. Die Kohle besteht aus sehr stabilen Kohlenstoffverbindungen, die über lange Zeiträume im Boden erhalten bleiben. Die bei den Grabungen gefundene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ist dafür ein Beispiel, die ein Alter von bis zu 7.000 Jahre hat. </a:t>
            </a:r>
          </a:p>
          <a:p>
            <a:r>
              <a:rPr lang="de-DE" sz="1200" kern="1200" dirty="0" smtClean="0">
                <a:solidFill>
                  <a:schemeClr val="tx1"/>
                </a:solidFill>
                <a:effectLst/>
                <a:latin typeface="+mn-lt"/>
                <a:ea typeface="+mn-ea"/>
                <a:cs typeface="+mn-cs"/>
              </a:rPr>
              <a:t>Die Lebensdauer der Pflanzenkohle variiert jedoch sehr stark und ist abhängig vom Ausgangsmaterial, der Pyrolysetemperatur bei der Herstellung und dann vom Standort und seiner Landnutzung, wo sie ausgebracht wird, so dass bisher keine allgemeinen Angaben getroffen werden können.</a:t>
            </a:r>
          </a:p>
          <a:p>
            <a:pPr lvl="0"/>
            <a:r>
              <a:rPr lang="de-DE" sz="1200" u="sng" kern="1200" dirty="0" smtClean="0">
                <a:solidFill>
                  <a:schemeClr val="tx1"/>
                </a:solidFill>
                <a:effectLst/>
                <a:latin typeface="+mn-lt"/>
                <a:ea typeface="+mn-ea"/>
                <a:cs typeface="+mn-cs"/>
              </a:rPr>
              <a:t>Verminderung von Treibhausgasemissionen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Emissionen werden zum einen durch die Nutzung der Abwärme der Pyrolyse vermindert, da damit fossile Brennstoffe ersetzt werden. Bei der Kompostierung werden durch die Pflanzenkohle Methan-, Ammoniak- und Lachgasemissionen reduziert. Auch Kohlenstoffdioxid scheint weniger an die Atmosphäre abgegeben zu werden, was neueste Forschungsergebnisse zeigen. Durch die Verwendung des Pflanzenkohlekomposts wird mineralischer Dünger substituiert, womit der Eintrag von Stickstoff beispielsweise das Grundwasser verringert wird. Ebenfalls kann Torf als Zusatz zum Substrat durch den Pflanzenkohlekompost eingespart werden. Damit werden die die Emissionen von Methan verhindert, einem </a:t>
            </a:r>
            <a:r>
              <a:rPr lang="de-DE" sz="1200" kern="1200" dirty="0" err="1" smtClean="0">
                <a:solidFill>
                  <a:schemeClr val="tx1"/>
                </a:solidFill>
                <a:effectLst/>
                <a:latin typeface="+mn-lt"/>
                <a:ea typeface="+mn-ea"/>
                <a:cs typeface="+mn-cs"/>
              </a:rPr>
              <a:t>Klimagas</a:t>
            </a:r>
            <a:r>
              <a:rPr lang="de-DE" sz="1200" kern="1200" dirty="0" smtClean="0">
                <a:solidFill>
                  <a:schemeClr val="tx1"/>
                </a:solidFill>
                <a:effectLst/>
                <a:latin typeface="+mn-lt"/>
                <a:ea typeface="+mn-ea"/>
                <a:cs typeface="+mn-cs"/>
              </a:rPr>
              <a:t>, das beim Abbau von Torf und dessen Zersetzung bei der Nutzung als Pflanzsubstrat entsteht.</a:t>
            </a:r>
          </a:p>
          <a:p>
            <a:pPr lvl="0"/>
            <a:r>
              <a:rPr lang="de-DE" sz="1200" u="sng" kern="1200" dirty="0" smtClean="0">
                <a:solidFill>
                  <a:schemeClr val="tx1"/>
                </a:solidFill>
                <a:effectLst/>
                <a:latin typeface="+mn-lt"/>
                <a:ea typeface="+mn-ea"/>
                <a:cs typeface="+mn-cs"/>
              </a:rPr>
              <a:t>Hochwertige Produkte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Mit der Terra-</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-Technologie entstehen zwei hochwertige Produkte: die Pflanzenkohle und ein hochwertiger Kompost, der zu Substraten weiterverarbeitet und anschließend auch vermarktet werden kann.</a:t>
            </a:r>
          </a:p>
          <a:p>
            <a:r>
              <a:rPr lang="de-DE" sz="1200" kern="1200" dirty="0" smtClean="0">
                <a:solidFill>
                  <a:schemeClr val="tx1"/>
                </a:solidFill>
                <a:effectLst/>
                <a:latin typeface="+mn-lt"/>
                <a:ea typeface="+mn-ea"/>
                <a:cs typeface="+mn-cs"/>
              </a:rPr>
              <a:t>Gegenwärtig wird Pflanzenkohle und Substrate zu folgenden Preisen verkauft (Webrecherche bei genannten Herstellern, Zugriff 25.1.2019): </a:t>
            </a:r>
          </a:p>
          <a:p>
            <a:r>
              <a:rPr lang="de-DE" sz="1200" kern="1200" dirty="0" err="1" smtClean="0">
                <a:solidFill>
                  <a:schemeClr val="tx1"/>
                </a:solidFill>
                <a:effectLst/>
                <a:latin typeface="+mn-lt"/>
                <a:ea typeface="+mn-ea"/>
                <a:cs typeface="+mn-cs"/>
              </a:rPr>
              <a:t>Carboverte</a:t>
            </a:r>
            <a:r>
              <a:rPr lang="de-DE" sz="1200" kern="1200" dirty="0" smtClean="0">
                <a:solidFill>
                  <a:schemeClr val="tx1"/>
                </a:solidFill>
                <a:effectLst/>
                <a:latin typeface="+mn-lt"/>
                <a:ea typeface="+mn-ea"/>
                <a:cs typeface="+mn-cs"/>
              </a:rPr>
              <a:t>: Pflanzenkohle 1 l = 1,79 EUR, aktivierte Pflanzenkohle 1 l = 2,99 Euro, Schwarzerde 1 l = 1 EUR</a:t>
            </a:r>
          </a:p>
          <a:p>
            <a:r>
              <a:rPr lang="de-DE" sz="1200" kern="1200" dirty="0" err="1" smtClean="0">
                <a:solidFill>
                  <a:schemeClr val="tx1"/>
                </a:solidFill>
                <a:effectLst/>
                <a:latin typeface="+mn-lt"/>
                <a:ea typeface="+mn-ea"/>
                <a:cs typeface="+mn-cs"/>
              </a:rPr>
              <a:t>Moola</a:t>
            </a:r>
            <a:r>
              <a:rPr lang="de-DE" sz="1200" kern="1200" dirty="0" smtClean="0">
                <a:solidFill>
                  <a:schemeClr val="tx1"/>
                </a:solidFill>
                <a:effectLst/>
                <a:latin typeface="+mn-lt"/>
                <a:ea typeface="+mn-ea"/>
                <a:cs typeface="+mn-cs"/>
              </a:rPr>
              <a:t>: Pflanzenkohle 40 l = 35,95 EUR</a:t>
            </a:r>
          </a:p>
          <a:p>
            <a:r>
              <a:rPr lang="de-DE" sz="1200" kern="1200" dirty="0" smtClean="0">
                <a:solidFill>
                  <a:schemeClr val="tx1"/>
                </a:solidFill>
                <a:effectLst/>
                <a:latin typeface="+mn-lt"/>
                <a:ea typeface="+mn-ea"/>
                <a:cs typeface="+mn-cs"/>
              </a:rPr>
              <a:t>Sonnenerde: Pflanzenkohle 30 l = 19,90 EUR, Schwarzerde 18 l = 17,90 EUR </a:t>
            </a:r>
          </a:p>
          <a:p>
            <a:pPr lvl="0"/>
            <a:r>
              <a:rPr lang="de-DE" sz="1200" u="sng" kern="1200" dirty="0" smtClean="0">
                <a:solidFill>
                  <a:schemeClr val="tx1"/>
                </a:solidFill>
                <a:effectLst/>
                <a:latin typeface="+mn-lt"/>
                <a:ea typeface="+mn-ea"/>
                <a:cs typeface="+mn-cs"/>
              </a:rPr>
              <a:t>Erhöhte Adsorptionskapazität</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Durch die poröse große äußere und innere Oberfläche vermag die Pflanzenkohle Wasser und darin gelöste Nährstoffe aufnehmen, die damit länger für die Pflanze zur Verfügung stehen und weniger ins Grundwasser ausgewaschen werden.  Diese Eigenschaft nennt man die Adsorptionskapazität (AK) der Pflanzenkohle. </a:t>
            </a:r>
          </a:p>
          <a:p>
            <a:r>
              <a:rPr lang="de-DE" sz="1200" kern="1200" dirty="0" smtClean="0">
                <a:solidFill>
                  <a:schemeClr val="tx1"/>
                </a:solidFill>
                <a:effectLst/>
                <a:latin typeface="+mn-lt"/>
                <a:ea typeface="+mn-ea"/>
                <a:cs typeface="+mn-cs"/>
              </a:rPr>
              <a:t>Die erhöhte Adsorptionskapazität der Pflanzenkohle kommt auch bei der Kompostierung zum Tragen. Bei der Verwendung feuchter und nährstoffreicher Materialien im Kompost, wie Rasenschnitt, Obst- und Gemüseabfälle, bindet die Kohle deren Nährstoffe und Wasser. </a:t>
            </a:r>
          </a:p>
          <a:p>
            <a:pPr lvl="0"/>
            <a:r>
              <a:rPr lang="de-DE" sz="1200" u="sng" kern="1200" dirty="0" smtClean="0">
                <a:solidFill>
                  <a:schemeClr val="tx1"/>
                </a:solidFill>
                <a:effectLst/>
                <a:latin typeface="+mn-lt"/>
                <a:ea typeface="+mn-ea"/>
                <a:cs typeface="+mn-cs"/>
              </a:rPr>
              <a:t>Erhöhte Kationenaustauschkapazität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Pflanzenkohle weißt eine erhöhte Kationenaustauschkapazität auf. Das bedeutet, dass positiv geladene Kationen der Nährstoffe an der Oberfläche der Pflanzenkohle binden, nicht ausgewaschen werden und somit für die Pflanze und Mikroorganismen sehr gut verfügbar sind. </a:t>
            </a:r>
          </a:p>
          <a:p>
            <a:pPr lvl="0"/>
            <a:r>
              <a:rPr lang="de-DE" sz="1200" u="sng" kern="1200" dirty="0" smtClean="0">
                <a:solidFill>
                  <a:schemeClr val="tx1"/>
                </a:solidFill>
                <a:effectLst/>
                <a:latin typeface="+mn-lt"/>
                <a:ea typeface="+mn-ea"/>
                <a:cs typeface="+mn-cs"/>
              </a:rPr>
              <a:t>pH-Puffer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Pflanzenkohle fungiert außerdem als pH-Puffer für den Boden. Das bedeutet, dass saure Böden neutraler werden und Pflanzen besser wachsen, u. a. auch weil Nährstoffe so besser pflanzenverfügbar sind. </a:t>
            </a:r>
          </a:p>
          <a:p>
            <a:pPr lvl="0"/>
            <a:r>
              <a:rPr lang="de-DE" sz="1200" u="sng" kern="1200" dirty="0" smtClean="0">
                <a:solidFill>
                  <a:schemeClr val="tx1"/>
                </a:solidFill>
                <a:effectLst/>
                <a:latin typeface="+mn-lt"/>
                <a:ea typeface="+mn-ea"/>
                <a:cs typeface="+mn-cs"/>
              </a:rPr>
              <a:t>Erhöhte Aktivität von Bodenorganismen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Auf und in der Pflanzenkohle siedeln sich auch gern nützliche Bodenorganismen an und durch die vermehrte Bodenaktivität ist die Pflanze besser vor Erkrankungen geschützt.</a:t>
            </a:r>
          </a:p>
          <a:p>
            <a:pPr lvl="0"/>
            <a:r>
              <a:rPr lang="de-DE" sz="1200" u="sng" kern="1200" dirty="0" smtClean="0">
                <a:solidFill>
                  <a:schemeClr val="tx1"/>
                </a:solidFill>
                <a:effectLst/>
                <a:latin typeface="+mn-lt"/>
                <a:ea typeface="+mn-ea"/>
                <a:cs typeface="+mn-cs"/>
              </a:rPr>
              <a:t>Erhöhte Erträge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Einarbeitung von Pflanzenkohlekompost in den Boden führt zu höheren Erträgen. </a:t>
            </a:r>
          </a:p>
          <a:p>
            <a:pPr lvl="0"/>
            <a:r>
              <a:rPr lang="de-DE" sz="1200" u="sng" kern="1200" dirty="0" smtClean="0">
                <a:solidFill>
                  <a:schemeClr val="tx1"/>
                </a:solidFill>
                <a:effectLst/>
                <a:latin typeface="+mn-lt"/>
                <a:ea typeface="+mn-ea"/>
                <a:cs typeface="+mn-cs"/>
              </a:rPr>
              <a:t>Einsparung von Kosten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Durch den Einsatz von Pflanzenkohle können laufend anfallende Entsorgungskosten für organische Abfälle sowie Energiekosten durch die Nutzung der Wärmeenergie der Pyrolyse eingespart werden. </a:t>
            </a:r>
            <a:r>
              <a:rPr lang="de-DE" sz="1200" kern="1200" smtClean="0">
                <a:solidFill>
                  <a:schemeClr val="tx1"/>
                </a:solidFill>
                <a:effectLst/>
                <a:latin typeface="+mn-lt"/>
                <a:ea typeface="+mn-ea"/>
                <a:cs typeface="+mn-cs"/>
              </a:rPr>
              <a:t>Dem gegenüber stehen jedoch zunächst Investitionskosten für die Pyrolyseanlage und die Etablierung der Kreislaufschließung.</a:t>
            </a:r>
            <a:endParaRPr lang="de-DE" sz="120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23</a:t>
            </a:fld>
            <a:endParaRPr lang="de-DE"/>
          </a:p>
        </p:txBody>
      </p:sp>
    </p:spTree>
    <p:extLst>
      <p:ext uri="{BB962C8B-B14F-4D97-AF65-F5344CB8AC3E}">
        <p14:creationId xmlns:p14="http://schemas.microsoft.com/office/powerpoint/2010/main" val="148980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Herstellung und die Anwendung von Pflanzenkohle ist eine sehr alte Kulturtechnik. Wiederentdeckt wurde sie im Zuge von archäologischen und anthropologischen Forschungen im Amazonasbecken vor knapp drei Jahrzehnten. Bei den Grabungen wurde die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de </a:t>
            </a:r>
            <a:r>
              <a:rPr lang="de-DE" sz="1200" kern="1200" dirty="0" err="1" smtClean="0">
                <a:solidFill>
                  <a:schemeClr val="tx1"/>
                </a:solidFill>
                <a:effectLst/>
                <a:latin typeface="+mn-lt"/>
                <a:ea typeface="+mn-ea"/>
                <a:cs typeface="+mn-cs"/>
              </a:rPr>
              <a:t>indio</a:t>
            </a:r>
            <a:r>
              <a:rPr lang="de-DE" sz="1200" kern="1200" dirty="0" smtClean="0">
                <a:solidFill>
                  <a:schemeClr val="tx1"/>
                </a:solidFill>
                <a:effectLst/>
                <a:latin typeface="+mn-lt"/>
                <a:ea typeface="+mn-ea"/>
                <a:cs typeface="+mn-cs"/>
              </a:rPr>
              <a:t> (portugiesisch für „schwarze Erde“) gefunden, deren Schlüsselmerkmal die Pflanzenkohle ist. </a:t>
            </a:r>
          </a:p>
          <a:p>
            <a:r>
              <a:rPr lang="de-DE" sz="1200" kern="1200" dirty="0" smtClean="0">
                <a:solidFill>
                  <a:schemeClr val="tx1"/>
                </a:solidFill>
                <a:effectLst/>
                <a:latin typeface="+mn-lt"/>
                <a:ea typeface="+mn-ea"/>
                <a:cs typeface="+mn-cs"/>
              </a:rPr>
              <a:t>Die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de </a:t>
            </a:r>
            <a:r>
              <a:rPr lang="de-DE" sz="1200" kern="1200" dirty="0" err="1" smtClean="0">
                <a:solidFill>
                  <a:schemeClr val="tx1"/>
                </a:solidFill>
                <a:effectLst/>
                <a:latin typeface="+mn-lt"/>
                <a:ea typeface="+mn-ea"/>
                <a:cs typeface="+mn-cs"/>
              </a:rPr>
              <a:t>indio</a:t>
            </a:r>
            <a:r>
              <a:rPr lang="de-DE" sz="1200" kern="1200" dirty="0" smtClean="0">
                <a:solidFill>
                  <a:schemeClr val="tx1"/>
                </a:solidFill>
                <a:effectLst/>
                <a:latin typeface="+mn-lt"/>
                <a:ea typeface="+mn-ea"/>
                <a:cs typeface="+mn-cs"/>
              </a:rPr>
              <a:t> ist ein sehr nährstoffreicher schwarzer Boden, der neben den ansonsten gelben und wenig fruchtbaren, nährstoffarmen Verwitterungsböden, auch »</a:t>
            </a:r>
            <a:r>
              <a:rPr lang="de-DE" sz="1200" kern="1200" dirty="0" err="1" smtClean="0">
                <a:solidFill>
                  <a:schemeClr val="tx1"/>
                </a:solidFill>
                <a:effectLst/>
                <a:latin typeface="+mn-lt"/>
                <a:ea typeface="+mn-ea"/>
                <a:cs typeface="+mn-cs"/>
              </a:rPr>
              <a:t>Ferralsole</a:t>
            </a:r>
            <a:r>
              <a:rPr lang="de-DE" sz="1200" kern="1200" dirty="0" smtClean="0">
                <a:solidFill>
                  <a:schemeClr val="tx1"/>
                </a:solidFill>
                <a:effectLst/>
                <a:latin typeface="+mn-lt"/>
                <a:ea typeface="+mn-ea"/>
                <a:cs typeface="+mn-cs"/>
              </a:rPr>
              <a:t>« genannt, am Ufer des Amazonas gefunden wurde. Beide Böden - die </a:t>
            </a:r>
            <a:r>
              <a:rPr lang="de-DE" sz="1200" kern="1200" dirty="0" err="1" smtClean="0">
                <a:solidFill>
                  <a:schemeClr val="tx1"/>
                </a:solidFill>
                <a:effectLst/>
                <a:latin typeface="+mn-lt"/>
                <a:ea typeface="+mn-ea"/>
                <a:cs typeface="+mn-cs"/>
              </a:rPr>
              <a:t>Ferralsole</a:t>
            </a:r>
            <a:r>
              <a:rPr lang="de-DE" sz="1200" kern="1200" dirty="0" smtClean="0">
                <a:solidFill>
                  <a:schemeClr val="tx1"/>
                </a:solidFill>
                <a:effectLst/>
                <a:latin typeface="+mn-lt"/>
                <a:ea typeface="+mn-ea"/>
                <a:cs typeface="+mn-cs"/>
              </a:rPr>
              <a:t> und den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de </a:t>
            </a:r>
            <a:r>
              <a:rPr lang="de-DE" sz="1200" kern="1200" dirty="0" err="1" smtClean="0">
                <a:solidFill>
                  <a:schemeClr val="tx1"/>
                </a:solidFill>
                <a:effectLst/>
                <a:latin typeface="+mn-lt"/>
                <a:ea typeface="+mn-ea"/>
                <a:cs typeface="+mn-cs"/>
              </a:rPr>
              <a:t>indio</a:t>
            </a:r>
            <a:r>
              <a:rPr lang="de-DE" sz="1200" kern="1200" dirty="0" smtClean="0">
                <a:solidFill>
                  <a:schemeClr val="tx1"/>
                </a:solidFill>
                <a:effectLst/>
                <a:latin typeface="+mn-lt"/>
                <a:ea typeface="+mn-ea"/>
                <a:cs typeface="+mn-cs"/>
              </a:rPr>
              <a:t> Boden – sehen sie in der ersten Abbildung im Vergleich.</a:t>
            </a:r>
          </a:p>
          <a:p>
            <a:r>
              <a:rPr lang="de-DE" sz="1200" kern="1200" dirty="0" smtClean="0">
                <a:solidFill>
                  <a:schemeClr val="tx1"/>
                </a:solidFill>
                <a:effectLst/>
                <a:latin typeface="+mn-lt"/>
                <a:ea typeface="+mn-ea"/>
                <a:cs typeface="+mn-cs"/>
              </a:rPr>
              <a:t>Die Funde lassen den Schluss zu, dass die fruchtbare Erde menschgemacht ist und durch Kompostierung entstand. Die Fundorte verweisen zudem auf eine dichte Besiedlung und Bewirtschaftung durch Hochkulturen der Ureinwohner, die das Recycling von organischen Abfällen in einer Kreislaufwirtschaft betrieben.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3</a:t>
            </a:fld>
            <a:endParaRPr lang="de-DE"/>
          </a:p>
        </p:txBody>
      </p:sp>
    </p:spTree>
    <p:extLst>
      <p:ext uri="{BB962C8B-B14F-4D97-AF65-F5344CB8AC3E}">
        <p14:creationId xmlns:p14="http://schemas.microsoft.com/office/powerpoint/2010/main" val="74479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Erste Hinweise auf die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in Europa lieferten bereits die Beschreibungen des Geistlichen Gaspar de Carvajal, ein Begleiter </a:t>
            </a:r>
            <a:r>
              <a:rPr lang="de-DE" sz="1200" kern="1200" dirty="0" err="1" smtClean="0">
                <a:solidFill>
                  <a:schemeClr val="tx1"/>
                </a:solidFill>
                <a:effectLst/>
                <a:latin typeface="+mn-lt"/>
                <a:ea typeface="+mn-ea"/>
                <a:cs typeface="+mn-cs"/>
              </a:rPr>
              <a:t>Fransisco</a:t>
            </a:r>
            <a:r>
              <a:rPr lang="de-DE" sz="1200" kern="1200" dirty="0" smtClean="0">
                <a:solidFill>
                  <a:schemeClr val="tx1"/>
                </a:solidFill>
                <a:effectLst/>
                <a:latin typeface="+mn-lt"/>
                <a:ea typeface="+mn-ea"/>
                <a:cs typeface="+mn-cs"/>
              </a:rPr>
              <a:t> Orellanas, die als erste Europäer den Amazonas 1541 bis 1542 von Westen nach Osten befuhren. Carvajal beschrieb fruchtbares Land, Waldgärten und große Städte der Ureinwohner*innen am Amazonas.</a:t>
            </a:r>
          </a:p>
          <a:p>
            <a:r>
              <a:rPr lang="de-DE" sz="1200" kern="1200" dirty="0" smtClean="0">
                <a:solidFill>
                  <a:schemeClr val="tx1"/>
                </a:solidFill>
                <a:effectLst/>
                <a:latin typeface="+mn-lt"/>
                <a:ea typeface="+mn-ea"/>
                <a:cs typeface="+mn-cs"/>
              </a:rPr>
              <a:t>„An Land, ungefähr in 6 Meilen Distanz vom Fluss, konnte man große, gleißend weiße Städte sehen. Das Land ist so gut und fruchtbar und normal wie es in unserem Spanien erscheint“ (Taylor 2010). Lange wurden diese Beschreibungen als Flunkereien und Übertreibungen abgetan, nicht zuletzt, weil Carvajal auch von der Begegnung mit bewaffneten Amazonen schrieb. Doch mit den jüngsten, zuvor erläuterten Forschungen wurde seine Aussagen rehabilitiert. </a:t>
            </a:r>
          </a:p>
          <a:p>
            <a:r>
              <a:rPr lang="de-DE" sz="1200" kern="1200" dirty="0" smtClean="0">
                <a:solidFill>
                  <a:schemeClr val="tx1"/>
                </a:solidFill>
                <a:effectLst/>
                <a:latin typeface="+mn-lt"/>
                <a:ea typeface="+mn-ea"/>
                <a:cs typeface="+mn-cs"/>
              </a:rPr>
              <a:t>Vom deutschen Jesuitenmissionar Johann Phillip Bettendorf ist die frühste Verwendung des Begriffs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in Europa im Jahr 1670 bekannt. Doch die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ist viel älter als die ersten europäische </a:t>
            </a:r>
            <a:r>
              <a:rPr lang="de-DE" sz="1200" kern="1200" dirty="0" err="1" smtClean="0">
                <a:solidFill>
                  <a:schemeClr val="tx1"/>
                </a:solidFill>
                <a:effectLst/>
                <a:latin typeface="+mn-lt"/>
                <a:ea typeface="+mn-ea"/>
                <a:cs typeface="+mn-cs"/>
              </a:rPr>
              <a:t>Kolonialisatoren</a:t>
            </a:r>
            <a:r>
              <a:rPr lang="de-DE" sz="1200" kern="1200" dirty="0" smtClean="0">
                <a:solidFill>
                  <a:schemeClr val="tx1"/>
                </a:solidFill>
                <a:effectLst/>
                <a:latin typeface="+mn-lt"/>
                <a:ea typeface="+mn-ea"/>
                <a:cs typeface="+mn-cs"/>
              </a:rPr>
              <a:t> davon Zeugnis gaben. Mit der Radiokarbonmethode wurde die schwarze Erde des Amazonas untersucht und es wurde herausgefunden, dass die älteste Erde bereits 8.000 Jahre alt ist. (Die Radiokarbonmethode ist ein Verfahren, um das Alter eines Stoffes mit Hilfe des Zerfalls von </a:t>
            </a:r>
            <a:r>
              <a:rPr lang="de-DE" sz="1200" kern="1200" dirty="0" err="1" smtClean="0">
                <a:solidFill>
                  <a:schemeClr val="tx1"/>
                </a:solidFill>
                <a:effectLst/>
                <a:latin typeface="+mn-lt"/>
                <a:ea typeface="+mn-ea"/>
                <a:cs typeface="+mn-cs"/>
              </a:rPr>
              <a:t>Radiocarbon</a:t>
            </a:r>
            <a:r>
              <a:rPr lang="de-DE" sz="1200" kern="1200" dirty="0" smtClean="0">
                <a:solidFill>
                  <a:schemeClr val="tx1"/>
                </a:solidFill>
                <a:effectLst/>
                <a:latin typeface="+mn-lt"/>
                <a:ea typeface="+mn-ea"/>
                <a:cs typeface="+mn-cs"/>
              </a:rPr>
              <a:t> (</a:t>
            </a:r>
            <a:r>
              <a:rPr lang="de-DE" sz="1200" kern="1200" baseline="30000" dirty="0" smtClean="0">
                <a:solidFill>
                  <a:schemeClr val="tx1"/>
                </a:solidFill>
                <a:effectLst/>
                <a:latin typeface="+mn-lt"/>
                <a:ea typeface="+mn-ea"/>
                <a:cs typeface="+mn-cs"/>
              </a:rPr>
              <a:t>14</a:t>
            </a:r>
            <a:r>
              <a:rPr lang="de-DE" sz="1200" kern="1200" dirty="0" smtClean="0">
                <a:solidFill>
                  <a:schemeClr val="tx1"/>
                </a:solidFill>
                <a:effectLst/>
                <a:latin typeface="+mn-lt"/>
                <a:ea typeface="+mn-ea"/>
                <a:cs typeface="+mn-cs"/>
              </a:rPr>
              <a:t> C) zu bestimmen.)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4</a:t>
            </a:fld>
            <a:endParaRPr lang="de-DE"/>
          </a:p>
        </p:txBody>
      </p:sp>
    </p:spTree>
    <p:extLst>
      <p:ext uri="{BB962C8B-B14F-4D97-AF65-F5344CB8AC3E}">
        <p14:creationId xmlns:p14="http://schemas.microsoft.com/office/powerpoint/2010/main" val="25127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i="1" kern="1200" dirty="0" smtClean="0">
                <a:solidFill>
                  <a:schemeClr val="tx1"/>
                </a:solidFill>
                <a:effectLst/>
                <a:latin typeface="+mn-lt"/>
                <a:ea typeface="+mn-ea"/>
                <a:cs typeface="+mn-cs"/>
              </a:rPr>
              <a:t>Im Video wurde erwähnt, woraus die Terra </a:t>
            </a:r>
            <a:r>
              <a:rPr lang="de-DE" sz="1200" i="1" kern="1200" dirty="0" err="1" smtClean="0">
                <a:solidFill>
                  <a:schemeClr val="tx1"/>
                </a:solidFill>
                <a:effectLst/>
                <a:latin typeface="+mn-lt"/>
                <a:ea typeface="+mn-ea"/>
                <a:cs typeface="+mn-cs"/>
              </a:rPr>
              <a:t>Preta</a:t>
            </a:r>
            <a:r>
              <a:rPr lang="de-DE" sz="1200" i="1" kern="1200" dirty="0" smtClean="0">
                <a:solidFill>
                  <a:schemeClr val="tx1"/>
                </a:solidFill>
                <a:effectLst/>
                <a:latin typeface="+mn-lt"/>
                <a:ea typeface="+mn-ea"/>
                <a:cs typeface="+mn-cs"/>
              </a:rPr>
              <a:t> de Indio besteht. Können Sie die Bestandteile nennen?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ist ein anthropogener bzw. von Menschen gemachter Boden, der aus einer Mischung von Holz- bzw. Pflanzenkohle und organischer Materialien entstand, dazu gehörten u. a. menschliche Fäkalien, Dung, pflanzliche Rückstände sowie Tonscherben und gelegentlich auch Knochen sowie Fischgräten. </a:t>
            </a:r>
          </a:p>
          <a:p>
            <a:r>
              <a:rPr lang="de-DE" sz="1200" kern="1200" dirty="0" smtClean="0">
                <a:solidFill>
                  <a:schemeClr val="tx1"/>
                </a:solidFill>
                <a:effectLst/>
                <a:latin typeface="+mn-lt"/>
                <a:ea typeface="+mn-ea"/>
                <a:cs typeface="+mn-cs"/>
              </a:rPr>
              <a:t>Die Holzkohle und der hohe Gehalt an organischer Substanz gibt der Erde ihre charakteristische dunkle Farbe. Aufgrund der Farbe wird sie Terra </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 genannt. Das entstammt dem Portugiesischen und heißt übersetzt „schwarze Erde“. Terra-</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-Böden sind in einem jahrhundertelangen Prozess entstanden. Die Kompostierung und Fermentierung von Abfällen zusammen mit Holz- bzw. Pflanzenkohle führte zu einer bis heute beindruckenden Fruchtbarkeit des Bodens.</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5</a:t>
            </a:fld>
            <a:endParaRPr lang="de-DE"/>
          </a:p>
        </p:txBody>
      </p:sp>
    </p:spTree>
    <p:extLst>
      <p:ext uri="{BB962C8B-B14F-4D97-AF65-F5344CB8AC3E}">
        <p14:creationId xmlns:p14="http://schemas.microsoft.com/office/powerpoint/2010/main" val="156023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i="1" kern="1200" dirty="0" smtClean="0">
                <a:solidFill>
                  <a:schemeClr val="tx1"/>
                </a:solidFill>
                <a:effectLst/>
                <a:latin typeface="+mn-lt"/>
                <a:ea typeface="+mn-ea"/>
                <a:cs typeface="+mn-cs"/>
              </a:rPr>
              <a:t>Warum sollten Ressourcen nachhaltig genutzt werden? Welche Gründe sprechen Ihrer Meinung dafür?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Antwort auf die Frage nach der nachhaltigen Ressourcennutzung lässt sich unter anderem in dieser Abbildung finden, die die ökologischen Belastungsgrenzen des Planeten darstellt. Das Konzept der </a:t>
            </a:r>
            <a:r>
              <a:rPr lang="de-DE" sz="1200" b="1" kern="1200" dirty="0" smtClean="0">
                <a:solidFill>
                  <a:schemeClr val="tx1"/>
                </a:solidFill>
                <a:effectLst/>
                <a:latin typeface="+mn-lt"/>
                <a:ea typeface="+mn-ea"/>
                <a:cs typeface="+mn-cs"/>
              </a:rPr>
              <a:t>„Planetaren Grenzen“</a:t>
            </a:r>
            <a:r>
              <a:rPr lang="de-DE" sz="1200" kern="1200" dirty="0" smtClean="0">
                <a:solidFill>
                  <a:schemeClr val="tx1"/>
                </a:solidFill>
                <a:effectLst/>
                <a:latin typeface="+mn-lt"/>
                <a:ea typeface="+mn-ea"/>
                <a:cs typeface="+mn-cs"/>
              </a:rPr>
              <a:t> wurde von einem Wissenschaftlerteam unter Leitung von Johan Rockström vom Stockholmer </a:t>
            </a:r>
            <a:r>
              <a:rPr lang="de-DE" sz="1200" kern="1200" dirty="0" err="1" smtClean="0">
                <a:solidFill>
                  <a:schemeClr val="tx1"/>
                </a:solidFill>
                <a:effectLst/>
                <a:latin typeface="+mn-lt"/>
                <a:ea typeface="+mn-ea"/>
                <a:cs typeface="+mn-cs"/>
              </a:rPr>
              <a:t>Resilience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Centre</a:t>
            </a:r>
            <a:r>
              <a:rPr lang="de-DE" sz="1200" kern="1200" dirty="0" smtClean="0">
                <a:solidFill>
                  <a:schemeClr val="tx1"/>
                </a:solidFill>
                <a:effectLst/>
                <a:latin typeface="+mn-lt"/>
                <a:ea typeface="+mn-ea"/>
                <a:cs typeface="+mn-cs"/>
              </a:rPr>
              <a:t> entwickelt und 2009 publiziert. Die Autor*innen haben für die Erde neun grundsätzliche ökologische Dimensionen mit ihren globalen Grenzwerten definiert. Die neun ökologischen Dimensionen sind: der Klimawandel, die Versauerung der Ozeane, der stratosphärische Ozonabbau (bekannt unter dem Namen Ozonloch), die biogeochemischen Kreisläufe (Phosphor- und Stickstoffkreislauf), der Süßwasserverbrauch, die Landnutzung, der Verlust der Artenvielfalt (hier als Artensterben benannt) sowie die Belastung durch Chemikalien und die Partikelverschmutzung der Atmosphäre (atmosphärische Aerosole). </a:t>
            </a:r>
          </a:p>
          <a:p>
            <a:r>
              <a:rPr lang="de-DE" sz="1200" kern="1200" dirty="0" smtClean="0">
                <a:solidFill>
                  <a:schemeClr val="tx1"/>
                </a:solidFill>
                <a:effectLst/>
                <a:latin typeface="+mn-lt"/>
                <a:ea typeface="+mn-ea"/>
                <a:cs typeface="+mn-cs"/>
              </a:rPr>
              <a:t>Wird eine der Grenzen überschritten, besteht die Gefahr unumkehrbarer und plötzlicher Umweltveränderungen, so dass für uns Menschen ein Leben auf der Erde eingeschränkt wird. Sieben der ökologischen Dimensionen konnten die Autoren quantifizieren. </a:t>
            </a:r>
          </a:p>
          <a:p>
            <a:r>
              <a:rPr lang="de-DE" sz="1200" kern="1200" dirty="0" smtClean="0">
                <a:solidFill>
                  <a:schemeClr val="tx1"/>
                </a:solidFill>
                <a:effectLst/>
                <a:latin typeface="+mn-lt"/>
                <a:ea typeface="+mn-ea"/>
                <a:cs typeface="+mn-cs"/>
              </a:rPr>
              <a:t>Vier haben bereits die Belastungsgrenze überschritten: </a:t>
            </a:r>
          </a:p>
          <a:p>
            <a:pPr lvl="0"/>
            <a:r>
              <a:rPr lang="de-DE" sz="1200" b="1" kern="1200" dirty="0" smtClean="0">
                <a:solidFill>
                  <a:schemeClr val="tx1"/>
                </a:solidFill>
                <a:effectLst/>
                <a:latin typeface="+mn-lt"/>
                <a:ea typeface="+mn-ea"/>
                <a:cs typeface="+mn-cs"/>
              </a:rPr>
              <a:t>der Klimawandel</a:t>
            </a:r>
            <a:r>
              <a:rPr lang="de-DE" sz="1200" kern="1200" dirty="0" smtClean="0">
                <a:solidFill>
                  <a:schemeClr val="tx1"/>
                </a:solidFill>
                <a:effectLst/>
                <a:latin typeface="+mn-lt"/>
                <a:ea typeface="+mn-ea"/>
                <a:cs typeface="+mn-cs"/>
              </a:rPr>
              <a:t>, d.h. die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-Konzentration in der Atmosphäre vor allem durch das Verbrennen fossiler Energieträger, wie Benzin und Diesel</a:t>
            </a:r>
          </a:p>
          <a:p>
            <a:pPr lvl="0"/>
            <a:r>
              <a:rPr lang="de-DE" sz="1200" b="1" kern="1200" dirty="0" smtClean="0">
                <a:solidFill>
                  <a:schemeClr val="tx1"/>
                </a:solidFill>
                <a:effectLst/>
                <a:latin typeface="+mn-lt"/>
                <a:ea typeface="+mn-ea"/>
                <a:cs typeface="+mn-cs"/>
              </a:rPr>
              <a:t>das Artensterben</a:t>
            </a:r>
            <a:r>
              <a:rPr lang="de-DE" sz="1200" kern="1200" dirty="0" smtClean="0">
                <a:solidFill>
                  <a:schemeClr val="tx1"/>
                </a:solidFill>
                <a:effectLst/>
                <a:latin typeface="+mn-lt"/>
                <a:ea typeface="+mn-ea"/>
                <a:cs typeface="+mn-cs"/>
              </a:rPr>
              <a:t>, d.h. die Aussterberate (Anzahl Arten pro Million Arten pro Jahr)</a:t>
            </a:r>
          </a:p>
          <a:p>
            <a:pPr lvl="0"/>
            <a:r>
              <a:rPr lang="de-DE" sz="1200" b="1" kern="1200" dirty="0" smtClean="0">
                <a:solidFill>
                  <a:schemeClr val="tx1"/>
                </a:solidFill>
                <a:effectLst/>
                <a:latin typeface="+mn-lt"/>
                <a:ea typeface="+mn-ea"/>
                <a:cs typeface="+mn-cs"/>
              </a:rPr>
              <a:t>der Stickstoffkreislauf</a:t>
            </a:r>
            <a:r>
              <a:rPr lang="de-DE" sz="1200" kern="1200" dirty="0" smtClean="0">
                <a:solidFill>
                  <a:schemeClr val="tx1"/>
                </a:solidFill>
                <a:effectLst/>
                <a:latin typeface="+mn-lt"/>
                <a:ea typeface="+mn-ea"/>
                <a:cs typeface="+mn-cs"/>
              </a:rPr>
              <a:t>, d.h. der Eintrag von industriell hergestelltem Stickstoff in die Atmosphäre durch Düngen, Massentierhaltung und Verkehr (Millionen Tonnen/Jahr) </a:t>
            </a:r>
          </a:p>
          <a:p>
            <a:pPr lvl="0"/>
            <a:r>
              <a:rPr lang="de-DE" sz="1200" b="1" kern="1200" dirty="0" smtClean="0">
                <a:solidFill>
                  <a:schemeClr val="tx1"/>
                </a:solidFill>
                <a:effectLst/>
                <a:latin typeface="+mn-lt"/>
                <a:ea typeface="+mn-ea"/>
                <a:cs typeface="+mn-cs"/>
              </a:rPr>
              <a:t>die Landnutzung</a:t>
            </a:r>
            <a:r>
              <a:rPr lang="de-DE" sz="1200" kern="1200" dirty="0" smtClean="0">
                <a:solidFill>
                  <a:schemeClr val="tx1"/>
                </a:solidFill>
                <a:effectLst/>
                <a:latin typeface="+mn-lt"/>
                <a:ea typeface="+mn-ea"/>
                <a:cs typeface="+mn-cs"/>
              </a:rPr>
              <a:t>, d.h. die Landfläche umgewandelt in Ackerland (%) und Degradation von Böden durch intensive landwirtschaftliche Nutzung.</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Was aber hat die Überschreitung von ökologischen Belastungsgrenzen mit der Ressourcennutzung zu tun? Verschiedene Studien untersuchten die Umwelt-Fußabdrücke (zur näheren Erläuterung siehe Definition unten) von Schweden, der Schweiz, und der wichtigsten Volkswirtschaften der Erde, gestützt auf die Belastbarkeitsgrenzen des Planeten. Als gemeinsames Resultat zeichnet sich ab, dass der Ressourcenkonsum der wohlhabenden Länder – hochgerechnet auf die Weltbevölkerung – nicht vereinbar ist mit mehreren Belastbarkeitsgrenzen des Planeten. </a:t>
            </a:r>
          </a:p>
          <a:p>
            <a:r>
              <a:rPr lang="de-DE" sz="1200" kern="1200" dirty="0" smtClean="0">
                <a:solidFill>
                  <a:schemeClr val="tx1"/>
                </a:solidFill>
                <a:effectLst/>
                <a:latin typeface="+mn-lt"/>
                <a:ea typeface="+mn-ea"/>
                <a:cs typeface="+mn-cs"/>
              </a:rPr>
              <a:t>Der Bereich der Landwirtschaft und Ernährung ist zudem global für die Überschreitung von vier der insgesamt neun betrachteten Belastungsgrenzen verantwortlich. Ursächlich sind dafür die übermäßigen Nährstoffeinträge durch Gülle und Dünger in terrestrische und aquatische Ökosysteme (Stickstoff- und Phosphorkreislauf). Dazu zählen ebenfalls die Brandrodung von Wäldern und die Trockenlegung von Mooren für die landwirtschaftliche Nutzung, die Zerstörung dieser Lebensräume führt zudem zum Verlust von Arten. </a:t>
            </a:r>
          </a:p>
          <a:p>
            <a:r>
              <a:rPr lang="de-DE" sz="1200" kern="1200" dirty="0" smtClean="0">
                <a:solidFill>
                  <a:schemeClr val="tx1"/>
                </a:solidFill>
                <a:effectLst/>
                <a:latin typeface="+mn-lt"/>
                <a:ea typeface="+mn-ea"/>
                <a:cs typeface="+mn-cs"/>
              </a:rPr>
              <a:t> </a:t>
            </a:r>
          </a:p>
          <a:p>
            <a:r>
              <a:rPr lang="de-DE" sz="1200" i="1" kern="1200" dirty="0" smtClean="0">
                <a:solidFill>
                  <a:schemeClr val="tx1"/>
                </a:solidFill>
                <a:effectLst/>
                <a:latin typeface="+mn-lt"/>
                <a:ea typeface="+mn-ea"/>
                <a:cs typeface="+mn-cs"/>
              </a:rPr>
              <a:t>Kennen Sie konkrete Beispiele aus der Landwirtschaft, in der die genannten ökologischen Belastungsgrenzen überschritten werden?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Beispiele wären die Eutrophierung von Gewässern durch den Eintrag von Phosphor und Nitraten aus Düngemitteln und Gülle aus der Massentierhaltung, Methanausstoß durch die Rinderhaltung, (Vgl.: Deutsche Nachhaltigkeitsstrategie 2017:105ff), Insektensterben durch intensiven Einsatz von Pestiziden (</a:t>
            </a:r>
            <a:r>
              <a:rPr lang="de-DE" sz="1200" kern="1200" dirty="0" err="1" smtClean="0">
                <a:solidFill>
                  <a:schemeClr val="tx1"/>
                </a:solidFill>
                <a:effectLst/>
                <a:latin typeface="+mn-lt"/>
                <a:ea typeface="+mn-ea"/>
                <a:cs typeface="+mn-cs"/>
              </a:rPr>
              <a:t>Halmann</a:t>
            </a:r>
            <a:r>
              <a:rPr lang="de-DE" sz="1200" kern="1200" dirty="0" smtClean="0">
                <a:solidFill>
                  <a:schemeClr val="tx1"/>
                </a:solidFill>
                <a:effectLst/>
                <a:latin typeface="+mn-lt"/>
                <a:ea typeface="+mn-ea"/>
                <a:cs typeface="+mn-cs"/>
              </a:rPr>
              <a:t> et al. 2017)</a:t>
            </a:r>
          </a:p>
          <a:p>
            <a:pPr marL="0" marR="0" indent="0" algn="l" defTabSz="914400" rtl="0" eaLnBrk="1" fontAlgn="auto" latinLnBrk="0" hangingPunct="1">
              <a:lnSpc>
                <a:spcPct val="100000"/>
              </a:lnSpc>
              <a:spcBef>
                <a:spcPts val="0"/>
              </a:spcBef>
              <a:spcAft>
                <a:spcPts val="0"/>
              </a:spcAft>
              <a:buClrTx/>
              <a:buSzTx/>
              <a:buFontTx/>
              <a:buNone/>
              <a:tabLst/>
              <a:defRPr/>
            </a:pPr>
            <a:endParaRPr lang="de-DE" b="0" i="0" dirty="0">
              <a:latin typeface="Roboto Condensed" charset="0"/>
              <a:ea typeface="Roboto Condensed" charset="0"/>
              <a:cs typeface="Roboto Condensed" charset="0"/>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6</a:t>
            </a:fld>
            <a:endParaRPr lang="de-DE"/>
          </a:p>
        </p:txBody>
      </p:sp>
    </p:spTree>
    <p:extLst>
      <p:ext uri="{BB962C8B-B14F-4D97-AF65-F5344CB8AC3E}">
        <p14:creationId xmlns:p14="http://schemas.microsoft.com/office/powerpoint/2010/main" val="15608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Bundesrepublik Deutschland bzw. die Bundesregierung hat sich dazu verpflichtet, die Treibhausgasemissionen bis 2050 um 80-95% zu reduzieren. Die gegenwärtigen Pro-Kopf-Emissionen liegen in Deutschland bei 8,43 Tonnen CO</a:t>
            </a:r>
            <a:r>
              <a:rPr lang="de-DE" sz="1200" kern="1200" baseline="-25000" dirty="0" smtClean="0">
                <a:solidFill>
                  <a:schemeClr val="tx1"/>
                </a:solidFill>
                <a:effectLst/>
                <a:latin typeface="+mn-lt"/>
                <a:ea typeface="+mn-ea"/>
                <a:cs typeface="+mn-cs"/>
              </a:rPr>
              <a:t>2 </a:t>
            </a:r>
            <a:r>
              <a:rPr lang="de-DE" sz="1200" kern="1200" dirty="0" smtClean="0">
                <a:solidFill>
                  <a:schemeClr val="tx1"/>
                </a:solidFill>
                <a:effectLst/>
                <a:latin typeface="+mn-lt"/>
                <a:ea typeface="+mn-ea"/>
                <a:cs typeface="+mn-cs"/>
              </a:rPr>
              <a:t>im Jahr. Sie müssten dem entsprechend auf maximal 2 Tonnen im Jahr sinken. Im Oktober 2018 veröffentlichte der Weltklimarat einen Sonderbericht, demnach es immer noch möglich ist, die Erderwärmung auf 1,5° C zu begrenzen. Diese Marke ist seit dem Klimaschutzabkommen von Paris im Jahr 2015 ausgegeben, in dem sich völkerrechtlich verbindlich 195 Staaten auf die Beschränkung des Klimawandels einigten. Laut dem Sonderbericht des Weltklimarats sind beispiellose, weitreichende und nie dagewesene Veränderungen in unserer Gesellschaft nötig, um das 1,5 ° C Ziel zu erreichen: eine radikale Transformation der Stromerzeugung, Landwirtschaft, Mobilität und Industrieproduktion.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7</a:t>
            </a:fld>
            <a:endParaRPr lang="de-DE"/>
          </a:p>
        </p:txBody>
      </p:sp>
    </p:spTree>
    <p:extLst>
      <p:ext uri="{BB962C8B-B14F-4D97-AF65-F5344CB8AC3E}">
        <p14:creationId xmlns:p14="http://schemas.microsoft.com/office/powerpoint/2010/main" val="189360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Zur Umsetzung des Ziels wird es nicht reichen,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-Emissionen zu vermeiden (z.B. durch den Ausstieg aus der Kohleverstromung), sondern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-Emissionen müssen gezielt aus der Atmosphäre entfernt werden. Das wird auch als negative Emissionen bezeichnet.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0" i="0" dirty="0">
              <a:latin typeface="Roboto Condensed" charset="0"/>
              <a:ea typeface="Roboto Condensed" charset="0"/>
              <a:cs typeface="Roboto Condensed" charset="0"/>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8</a:t>
            </a:fld>
            <a:endParaRPr lang="de-DE"/>
          </a:p>
        </p:txBody>
      </p:sp>
    </p:spTree>
    <p:extLst>
      <p:ext uri="{BB962C8B-B14F-4D97-AF65-F5344CB8AC3E}">
        <p14:creationId xmlns:p14="http://schemas.microsoft.com/office/powerpoint/2010/main" val="16446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Negative Emissionen lassen sich durch verschiedene Maßnahmen und Technologien erzielen. Doch es gilt Vorsicht beim Einsatz, mit jeder verbinden sich Risiken und Problematiken.</a:t>
            </a:r>
          </a:p>
          <a:p>
            <a:r>
              <a:rPr lang="de-DE" sz="1200" kern="1200" dirty="0" smtClean="0">
                <a:solidFill>
                  <a:schemeClr val="tx1"/>
                </a:solidFill>
                <a:effectLst/>
                <a:latin typeface="+mn-lt"/>
                <a:ea typeface="+mn-ea"/>
                <a:cs typeface="+mn-cs"/>
              </a:rPr>
              <a:t>Wissenschaftlich erforscht und diskutiert werden u.a. folgende sechs Maßnahmen: </a:t>
            </a:r>
          </a:p>
          <a:p>
            <a:pPr lvl="0"/>
            <a:r>
              <a:rPr lang="de-DE" sz="1200" b="1" kern="1200" dirty="0" smtClean="0">
                <a:solidFill>
                  <a:schemeClr val="tx1"/>
                </a:solidFill>
                <a:effectLst/>
                <a:latin typeface="+mn-lt"/>
                <a:ea typeface="+mn-ea"/>
                <a:cs typeface="+mn-cs"/>
              </a:rPr>
              <a:t>Aufforstung:</a:t>
            </a:r>
            <a:r>
              <a:rPr lang="de-DE" sz="1200" kern="1200" dirty="0" smtClean="0">
                <a:solidFill>
                  <a:schemeClr val="tx1"/>
                </a:solidFill>
                <a:effectLst/>
                <a:latin typeface="+mn-lt"/>
                <a:ea typeface="+mn-ea"/>
                <a:cs typeface="+mn-cs"/>
              </a:rPr>
              <a:t> Im natürlichen Kohlenstoffkreislauf binden u.a. Bäume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Durch Aufforstung besteht das Potential zwei Drittel der bislang verursachten Emissionen zu binden, laut einer Studie der ETH Zürich von 2019. Dafür müssten bis zu einer Milliarde Hektar Land mit Bäumen bepflanzt werden, einer Fläche 25 Mal so groß wie Deutschland. Laut Studie gibt es dafür genug Fläche, neben den bestehenden Flächen. Jedoch sollte schnell begonnen werden und vor allem die Rodungen von Wäldern gestoppt werden.</a:t>
            </a:r>
          </a:p>
          <a:p>
            <a:pPr lvl="0"/>
            <a:r>
              <a:rPr lang="de-DE" sz="1200" b="1" kern="1200" dirty="0" smtClean="0">
                <a:solidFill>
                  <a:schemeClr val="tx1"/>
                </a:solidFill>
                <a:effectLst/>
                <a:latin typeface="+mn-lt"/>
                <a:ea typeface="+mn-ea"/>
                <a:cs typeface="+mn-cs"/>
              </a:rPr>
              <a:t>Bioenergie mit CO</a:t>
            </a:r>
            <a:r>
              <a:rPr lang="de-DE" sz="1200" b="1" kern="1200" baseline="-25000" dirty="0" smtClean="0">
                <a:solidFill>
                  <a:schemeClr val="tx1"/>
                </a:solidFill>
                <a:effectLst/>
                <a:latin typeface="+mn-lt"/>
                <a:ea typeface="+mn-ea"/>
                <a:cs typeface="+mn-cs"/>
              </a:rPr>
              <a:t>2</a:t>
            </a:r>
            <a:r>
              <a:rPr lang="de-DE" sz="1200" b="1" kern="1200" dirty="0" smtClean="0">
                <a:solidFill>
                  <a:schemeClr val="tx1"/>
                </a:solidFill>
                <a:effectLst/>
                <a:latin typeface="+mn-lt"/>
                <a:ea typeface="+mn-ea"/>
                <a:cs typeface="+mn-cs"/>
              </a:rPr>
              <a:t>-Abscheidung und Speicherung:</a:t>
            </a:r>
            <a:r>
              <a:rPr lang="de-DE" sz="1200" kern="1200" dirty="0" smtClean="0">
                <a:solidFill>
                  <a:schemeClr val="tx1"/>
                </a:solidFill>
                <a:effectLst/>
                <a:latin typeface="+mn-lt"/>
                <a:ea typeface="+mn-ea"/>
                <a:cs typeface="+mn-cs"/>
              </a:rPr>
              <a:t> Biomasse wird in Kraftwerken verbrannt und damit Energie gewonnen. Das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wird abgeschieden und unterirdisch gespeichert. Hier bestehen die Problematiken, dass die Investitionskosten hoch sind, eine enorme Flächenkonkurrenz zum Anbau von Nahrungs- und Futtermitteln besteht sowie die Akzeptanz für der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-Speicherung seitens der Bevölkerung gering ist.</a:t>
            </a:r>
          </a:p>
          <a:p>
            <a:pPr lvl="0"/>
            <a:r>
              <a:rPr lang="de-DE" sz="1200" b="1" kern="1200" dirty="0" smtClean="0">
                <a:solidFill>
                  <a:schemeClr val="tx1"/>
                </a:solidFill>
                <a:effectLst/>
                <a:latin typeface="+mn-lt"/>
                <a:ea typeface="+mn-ea"/>
                <a:cs typeface="+mn-cs"/>
              </a:rPr>
              <a:t>Ozeandüngung:</a:t>
            </a:r>
            <a:r>
              <a:rPr lang="de-DE" sz="1200" kern="1200" dirty="0" smtClean="0">
                <a:solidFill>
                  <a:schemeClr val="tx1"/>
                </a:solidFill>
                <a:effectLst/>
                <a:latin typeface="+mn-lt"/>
                <a:ea typeface="+mn-ea"/>
                <a:cs typeface="+mn-cs"/>
              </a:rPr>
              <a:t> Im natürlichen Kohlenstoffkreislauf bindet der Ozean bereits CO2. Mittels Eisen sollen das Wachstum von Algen verstärkt werden und die Aufnahme von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Auch diese Maßnahme hat Nebenwirkungen. Sie kann zur toxischen Algenblüten führen und zur Ozeanversauerung beitragen und zur Verschärfung sauerstoffarme Zonen, die wiederum gefährliche Auswirkungen auf Meeresorganismen hat. Zudem wird der Nährstoffgehalt gestört und damit das Nahrungsnetz verändert.</a:t>
            </a:r>
          </a:p>
          <a:p>
            <a:pPr lvl="0"/>
            <a:r>
              <a:rPr lang="de-DE" sz="1200" b="1" kern="1200" dirty="0" smtClean="0">
                <a:solidFill>
                  <a:schemeClr val="tx1"/>
                </a:solidFill>
                <a:effectLst/>
                <a:latin typeface="+mn-lt"/>
                <a:ea typeface="+mn-ea"/>
                <a:cs typeface="+mn-cs"/>
              </a:rPr>
              <a:t>Gesteinsverwitterung:</a:t>
            </a:r>
            <a:r>
              <a:rPr lang="de-DE" sz="1200" kern="1200" dirty="0" smtClean="0">
                <a:solidFill>
                  <a:schemeClr val="tx1"/>
                </a:solidFill>
                <a:effectLst/>
                <a:latin typeface="+mn-lt"/>
                <a:ea typeface="+mn-ea"/>
                <a:cs typeface="+mn-cs"/>
              </a:rPr>
              <a:t>  Auch bei dieser Methode wird die Funktionsweise natürlicher Stoffkreisläufe genutzt. Felsgestein verwittert und entzieht der Atmosphäre dabei durch chemische Reaktionen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Dieser natürliche und sehr langsame Prozess kann beschleunigt werden, indem geeignete Minerale, zum Beispiel aus vulkanischem Gestein, zu feinem Gesteinsmehl zermahlen und auf Äcker und Ozeane verteilt werden. Die Minerale bilden bei Kontakt mit Wasser eine Lösung und setzen dabei Pflanzennährstoffe wie Silizium frei.</a:t>
            </a:r>
          </a:p>
          <a:p>
            <a:pPr lvl="0"/>
            <a:r>
              <a:rPr lang="de-DE" sz="1200" b="1" kern="1200" dirty="0" smtClean="0">
                <a:solidFill>
                  <a:schemeClr val="tx1"/>
                </a:solidFill>
                <a:effectLst/>
                <a:latin typeface="+mn-lt"/>
                <a:ea typeface="+mn-ea"/>
                <a:cs typeface="+mn-cs"/>
              </a:rPr>
              <a:t>Luftfilter:</a:t>
            </a:r>
            <a:r>
              <a:rPr lang="de-DE" sz="1200" kern="1200" dirty="0" smtClean="0">
                <a:solidFill>
                  <a:schemeClr val="tx1"/>
                </a:solidFill>
                <a:effectLst/>
                <a:latin typeface="+mn-lt"/>
                <a:ea typeface="+mn-ea"/>
                <a:cs typeface="+mn-cs"/>
              </a:rPr>
              <a:t> Dabei werden mittels Chemikalien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 aus der Luft gefiltert und ebenfalls unterirdisch gespeichert. Derzeit würde dafür ein Drittel des weltweiten Energiebedarfs benötigt.</a:t>
            </a:r>
          </a:p>
          <a:p>
            <a:pPr lvl="0"/>
            <a:r>
              <a:rPr lang="de-DE" sz="1200" b="1" kern="1200" dirty="0" err="1" smtClean="0">
                <a:solidFill>
                  <a:schemeClr val="tx1"/>
                </a:solidFill>
                <a:effectLst/>
                <a:latin typeface="+mn-lt"/>
                <a:ea typeface="+mn-ea"/>
                <a:cs typeface="+mn-cs"/>
              </a:rPr>
              <a:t>Biokohle</a:t>
            </a:r>
            <a:r>
              <a:rPr lang="de-DE" sz="1200" b="1" kern="1200" dirty="0" smtClean="0">
                <a:solidFill>
                  <a:schemeClr val="tx1"/>
                </a:solidFill>
                <a:effectLst/>
                <a:latin typeface="+mn-lt"/>
                <a:ea typeface="+mn-ea"/>
                <a:cs typeface="+mn-cs"/>
              </a:rPr>
              <a:t> bzw. Pflanzenkohle: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Pyrolysierte</a:t>
            </a:r>
            <a:r>
              <a:rPr lang="de-DE" sz="1200" kern="1200" dirty="0" smtClean="0">
                <a:solidFill>
                  <a:schemeClr val="tx1"/>
                </a:solidFill>
                <a:effectLst/>
                <a:latin typeface="+mn-lt"/>
                <a:ea typeface="+mn-ea"/>
                <a:cs typeface="+mn-cs"/>
              </a:rPr>
              <a:t> Pflanzenkohle dient als Kohlenstoffspeicher im Boden.</a:t>
            </a:r>
          </a:p>
          <a:p>
            <a:r>
              <a:rPr lang="de-DE" sz="1200" kern="1200" dirty="0" smtClean="0">
                <a:solidFill>
                  <a:schemeClr val="tx1"/>
                </a:solidFill>
                <a:effectLst/>
                <a:latin typeface="+mn-lt"/>
                <a:ea typeface="+mn-ea"/>
                <a:cs typeface="+mn-cs"/>
              </a:rPr>
              <a:t>Der Weltklimarat IPCC hat in seinem Sonderbericht 2018 neben der Renaturierung und Aufforstung von Wäldern, der Terra-</a:t>
            </a:r>
            <a:r>
              <a:rPr lang="de-DE" sz="1200" kern="1200" dirty="0" err="1" smtClean="0">
                <a:solidFill>
                  <a:schemeClr val="tx1"/>
                </a:solidFill>
                <a:effectLst/>
                <a:latin typeface="+mn-lt"/>
                <a:ea typeface="+mn-ea"/>
                <a:cs typeface="+mn-cs"/>
              </a:rPr>
              <a:t>Preta</a:t>
            </a:r>
            <a:r>
              <a:rPr lang="de-DE" sz="1200" kern="1200" dirty="0" smtClean="0">
                <a:solidFill>
                  <a:schemeClr val="tx1"/>
                </a:solidFill>
                <a:effectLst/>
                <a:latin typeface="+mn-lt"/>
                <a:ea typeface="+mn-ea"/>
                <a:cs typeface="+mn-cs"/>
              </a:rPr>
              <a:t>-Technologie bzw. Pflanzenkohle einen zentralen Stellenwert eingeräumt. Durch die Herstellung und Verwendung von Pflanzenkohle entstehen, neben der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-Speicherung weitere Vorteile, wie „erhöhte Biodiversität, Bodenfruchtbarkeit und lokale Ernährungssicherheit“ (IPCC 2018: 121)</a:t>
            </a:r>
          </a:p>
          <a:p>
            <a:r>
              <a:rPr lang="de-DE" sz="1200" kern="1200" dirty="0" smtClean="0">
                <a:solidFill>
                  <a:schemeClr val="tx1"/>
                </a:solidFill>
                <a:effectLst/>
                <a:latin typeface="+mn-lt"/>
                <a:ea typeface="+mn-ea"/>
                <a:cs typeface="+mn-cs"/>
              </a:rPr>
              <a:t>Die nachhaltige Ressourcennutzung mit Pflanzenkohle kann also ihren Teil dazu beitragen, der Überlastung der planetaren Grenzen Einhalt zu bieten. Pflanzenkohle kann zum Humusaufbau, als Nährstoffspeicher zur besseren Nutzung u.a. von Stickstoff und zur langfristigen Speicherung von CO</a:t>
            </a:r>
            <a:r>
              <a:rPr lang="de-DE" sz="1200" kern="1200" baseline="-25000" dirty="0" smtClean="0">
                <a:solidFill>
                  <a:schemeClr val="tx1"/>
                </a:solidFill>
                <a:effectLst/>
                <a:latin typeface="+mn-lt"/>
                <a:ea typeface="+mn-ea"/>
                <a:cs typeface="+mn-cs"/>
              </a:rPr>
              <a:t>2 </a:t>
            </a:r>
            <a:r>
              <a:rPr lang="de-DE" sz="1200" kern="1200" dirty="0" smtClean="0">
                <a:solidFill>
                  <a:schemeClr val="tx1"/>
                </a:solidFill>
                <a:effectLst/>
                <a:latin typeface="+mn-lt"/>
                <a:ea typeface="+mn-ea"/>
                <a:cs typeface="+mn-cs"/>
              </a:rPr>
              <a:t>dienen. Wie eine nachhaltige Ressourcennutzung mit Pflanzenkohle aussehen kann, wird im Folgenden erläutert.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8805453-26D7-9349-B4B7-494273DC22BD}" type="slidenum">
              <a:rPr lang="de-DE" smtClean="0"/>
              <a:t>9</a:t>
            </a:fld>
            <a:endParaRPr lang="de-DE"/>
          </a:p>
        </p:txBody>
      </p:sp>
    </p:spTree>
    <p:extLst>
      <p:ext uri="{BB962C8B-B14F-4D97-AF65-F5344CB8AC3E}">
        <p14:creationId xmlns:p14="http://schemas.microsoft.com/office/powerpoint/2010/main" val="198670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D11B1B29-8927-9A42-989E-BEE6E2699D93}" type="slidenum">
              <a:rPr lang="de-DE" smtClean="0"/>
              <a:pPr>
                <a:defRPr/>
              </a:pPr>
              <a:t>‹Nr.›</a:t>
            </a:fld>
            <a:endParaRPr lang="de-DE"/>
          </a:p>
        </p:txBody>
      </p:sp>
    </p:spTree>
    <p:extLst>
      <p:ext uri="{BB962C8B-B14F-4D97-AF65-F5344CB8AC3E}">
        <p14:creationId xmlns:p14="http://schemas.microsoft.com/office/powerpoint/2010/main" val="47691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BDEFF17C-0B18-B44F-8F44-D10D381C2018}" type="slidenum">
              <a:rPr lang="de-DE" smtClean="0"/>
              <a:pPr>
                <a:defRPr/>
              </a:pPr>
              <a:t>‹Nr.›</a:t>
            </a:fld>
            <a:endParaRPr lang="de-DE"/>
          </a:p>
        </p:txBody>
      </p:sp>
    </p:spTree>
    <p:extLst>
      <p:ext uri="{BB962C8B-B14F-4D97-AF65-F5344CB8AC3E}">
        <p14:creationId xmlns:p14="http://schemas.microsoft.com/office/powerpoint/2010/main" val="4295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F575CE65-911F-C04A-9ECC-31CE844F172A}" type="slidenum">
              <a:rPr lang="de-DE" smtClean="0"/>
              <a:pPr>
                <a:defRPr/>
              </a:pPr>
              <a:t>‹Nr.›</a:t>
            </a:fld>
            <a:endParaRPr lang="de-DE"/>
          </a:p>
        </p:txBody>
      </p:sp>
    </p:spTree>
    <p:extLst>
      <p:ext uri="{BB962C8B-B14F-4D97-AF65-F5344CB8AC3E}">
        <p14:creationId xmlns:p14="http://schemas.microsoft.com/office/powerpoint/2010/main" val="262573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3" y="347664"/>
            <a:ext cx="7770813" cy="1075135"/>
          </a:xfrm>
        </p:spPr>
        <p:txBody>
          <a:bodyPr/>
          <a:lstStyle/>
          <a:p>
            <a:r>
              <a:rPr lang="de-DE" smtClean="0"/>
              <a:t>Mastertitelformat bearbeiten</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de-DE" altLang="en-US"/>
          </a:p>
        </p:txBody>
      </p:sp>
      <p:sp>
        <p:nvSpPr>
          <p:cNvPr id="4" name="Rectangle 4"/>
          <p:cNvSpPr>
            <a:spLocks noGrp="1" noChangeArrowheads="1"/>
          </p:cNvSpPr>
          <p:nvPr>
            <p:ph type="ftr" idx="11"/>
          </p:nvPr>
        </p:nvSpPr>
        <p:spPr>
          <a:ln/>
        </p:spPr>
        <p:txBody>
          <a:bodyPr/>
          <a:lstStyle>
            <a:lvl1pPr>
              <a:defRPr/>
            </a:lvl1pPr>
          </a:lstStyle>
          <a:p>
            <a:pPr>
              <a:defRPr/>
            </a:pPr>
            <a:endParaRPr lang="de-DE" altLang="en-US"/>
          </a:p>
        </p:txBody>
      </p:sp>
      <p:sp>
        <p:nvSpPr>
          <p:cNvPr id="5" name="Rectangle 5"/>
          <p:cNvSpPr>
            <a:spLocks noGrp="1" noChangeArrowheads="1"/>
          </p:cNvSpPr>
          <p:nvPr>
            <p:ph type="sldNum" idx="12"/>
          </p:nvPr>
        </p:nvSpPr>
        <p:spPr>
          <a:ln/>
        </p:spPr>
        <p:txBody>
          <a:bodyPr/>
          <a:lstStyle>
            <a:lvl1pPr>
              <a:defRPr/>
            </a:lvl1pPr>
          </a:lstStyle>
          <a:p>
            <a:pPr>
              <a:defRPr/>
            </a:pPr>
            <a:fld id="{64F83435-825C-1F4E-8B30-C0E62B41BAD6}" type="slidenum">
              <a:rPr lang="de-DE"/>
              <a:pPr>
                <a:defRPr/>
              </a:pPr>
              <a:t>‹Nr.›</a:t>
            </a:fld>
            <a:endParaRPr lang="de-DE"/>
          </a:p>
        </p:txBody>
      </p:sp>
    </p:spTree>
    <p:extLst>
      <p:ext uri="{BB962C8B-B14F-4D97-AF65-F5344CB8AC3E}">
        <p14:creationId xmlns:p14="http://schemas.microsoft.com/office/powerpoint/2010/main" val="4083067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3" y="347664"/>
            <a:ext cx="7770813" cy="1075135"/>
          </a:xfrm>
        </p:spPr>
        <p:txBody>
          <a:bodyPr/>
          <a:lstStyle/>
          <a:p>
            <a:r>
              <a:rPr lang="de-DE" smtClean="0"/>
              <a:t>Mastertitelformat bearbeiten</a:t>
            </a:r>
            <a:endParaRPr lang="en-GB"/>
          </a:p>
        </p:txBody>
      </p:sp>
      <p:sp>
        <p:nvSpPr>
          <p:cNvPr id="3" name="Tabellenplatzhalter 2"/>
          <p:cNvSpPr>
            <a:spLocks noGrp="1"/>
          </p:cNvSpPr>
          <p:nvPr>
            <p:ph type="tbl" idx="1"/>
          </p:nvPr>
        </p:nvSpPr>
        <p:spPr>
          <a:xfrm>
            <a:off x="685803" y="1485902"/>
            <a:ext cx="7770813" cy="3450431"/>
          </a:xfrm>
        </p:spPr>
        <p:txBody>
          <a:bodyPr/>
          <a:lstStyle/>
          <a:p>
            <a:pPr lvl="0"/>
            <a:r>
              <a:rPr lang="de-DE" noProof="0" smtClean="0"/>
              <a:t>Tabelle durch Klicken auf Symbol hinzufügen</a:t>
            </a:r>
            <a:endParaRPr lang="en-GB"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de-DE" altLang="en-US"/>
          </a:p>
        </p:txBody>
      </p:sp>
      <p:sp>
        <p:nvSpPr>
          <p:cNvPr id="5" name="Rectangle 4"/>
          <p:cNvSpPr>
            <a:spLocks noGrp="1" noChangeArrowheads="1"/>
          </p:cNvSpPr>
          <p:nvPr>
            <p:ph type="ftr" idx="11"/>
          </p:nvPr>
        </p:nvSpPr>
        <p:spPr>
          <a:ln/>
        </p:spPr>
        <p:txBody>
          <a:bodyPr/>
          <a:lstStyle>
            <a:lvl1pPr>
              <a:defRPr/>
            </a:lvl1pPr>
          </a:lstStyle>
          <a:p>
            <a:pPr>
              <a:defRPr/>
            </a:pPr>
            <a:endParaRPr lang="de-DE" altLang="en-US"/>
          </a:p>
        </p:txBody>
      </p:sp>
      <p:sp>
        <p:nvSpPr>
          <p:cNvPr id="6" name="Rectangle 5"/>
          <p:cNvSpPr>
            <a:spLocks noGrp="1" noChangeArrowheads="1"/>
          </p:cNvSpPr>
          <p:nvPr>
            <p:ph type="sldNum" idx="12"/>
          </p:nvPr>
        </p:nvSpPr>
        <p:spPr>
          <a:ln/>
        </p:spPr>
        <p:txBody>
          <a:bodyPr/>
          <a:lstStyle>
            <a:lvl1pPr>
              <a:defRPr/>
            </a:lvl1pPr>
          </a:lstStyle>
          <a:p>
            <a:pPr>
              <a:defRPr/>
            </a:pPr>
            <a:fld id="{633B2F4F-3E1F-0843-8A7A-7B292F85DC4A}" type="slidenum">
              <a:rPr lang="de-DE"/>
              <a:pPr>
                <a:defRPr/>
              </a:pPr>
              <a:t>‹Nr.›</a:t>
            </a:fld>
            <a:endParaRPr lang="de-DE"/>
          </a:p>
        </p:txBody>
      </p:sp>
    </p:spTree>
    <p:extLst>
      <p:ext uri="{BB962C8B-B14F-4D97-AF65-F5344CB8AC3E}">
        <p14:creationId xmlns:p14="http://schemas.microsoft.com/office/powerpoint/2010/main" val="33393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5EA6AD03-8079-1448-8061-F6F6666F1DE8}" type="slidenum">
              <a:rPr lang="de-DE" smtClean="0"/>
              <a:pPr>
                <a:defRPr/>
              </a:pPr>
              <a:t>‹Nr.›</a:t>
            </a:fld>
            <a:endParaRPr lang="de-DE"/>
          </a:p>
        </p:txBody>
      </p:sp>
    </p:spTree>
    <p:extLst>
      <p:ext uri="{BB962C8B-B14F-4D97-AF65-F5344CB8AC3E}">
        <p14:creationId xmlns:p14="http://schemas.microsoft.com/office/powerpoint/2010/main" val="76370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3000" b="1" cap="all"/>
            </a:lvl1pPr>
          </a:lstStyle>
          <a:p>
            <a:r>
              <a:rPr lang="de-DE" smtClean="0"/>
              <a:t>Mastertitelformat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pPr>
              <a:defRPr/>
            </a:pPr>
            <a:endParaRPr lang="de-DE" altLang="en-US"/>
          </a:p>
        </p:txBody>
      </p:sp>
      <p:sp>
        <p:nvSpPr>
          <p:cNvPr id="5" name="Fußzeilenplatzhalter 4"/>
          <p:cNvSpPr>
            <a:spLocks noGrp="1"/>
          </p:cNvSpPr>
          <p:nvPr>
            <p:ph type="ftr" sz="quarter" idx="11"/>
          </p:nvPr>
        </p:nvSpPr>
        <p:spPr/>
        <p:txBody>
          <a:bodyPr/>
          <a:lstStyle/>
          <a:p>
            <a:pPr>
              <a:defRPr/>
            </a:pPr>
            <a:endParaRPr lang="de-DE" altLang="en-US"/>
          </a:p>
        </p:txBody>
      </p:sp>
      <p:sp>
        <p:nvSpPr>
          <p:cNvPr id="6" name="Foliennummernplatzhalter 5"/>
          <p:cNvSpPr>
            <a:spLocks noGrp="1"/>
          </p:cNvSpPr>
          <p:nvPr>
            <p:ph type="sldNum" sz="quarter" idx="12"/>
          </p:nvPr>
        </p:nvSpPr>
        <p:spPr/>
        <p:txBody>
          <a:body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385548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a:defRPr/>
            </a:pPr>
            <a:endParaRPr lang="de-DE" altLang="en-US"/>
          </a:p>
        </p:txBody>
      </p:sp>
      <p:sp>
        <p:nvSpPr>
          <p:cNvPr id="6" name="Fußzeilenplatzhalter 5"/>
          <p:cNvSpPr>
            <a:spLocks noGrp="1"/>
          </p:cNvSpPr>
          <p:nvPr>
            <p:ph type="ftr" sz="quarter" idx="11"/>
          </p:nvPr>
        </p:nvSpPr>
        <p:spPr/>
        <p:txBody>
          <a:bodyPr/>
          <a:lstStyle/>
          <a:p>
            <a:pPr>
              <a:defRPr/>
            </a:pPr>
            <a:endParaRPr lang="de-DE" altLang="en-US"/>
          </a:p>
        </p:txBody>
      </p:sp>
      <p:sp>
        <p:nvSpPr>
          <p:cNvPr id="7" name="Foliennummernplatzhalter 6"/>
          <p:cNvSpPr>
            <a:spLocks noGrp="1"/>
          </p:cNvSpPr>
          <p:nvPr>
            <p:ph type="sldNum" sz="quarter" idx="12"/>
          </p:nvPr>
        </p:nvSpPr>
        <p:spPr/>
        <p:txBody>
          <a:bodyPr/>
          <a:lstStyle/>
          <a:p>
            <a:pPr>
              <a:defRPr/>
            </a:pPr>
            <a:fld id="{5BF1C70E-62A7-9447-ABEC-2322DD02CD3A}" type="slidenum">
              <a:rPr lang="de-DE" smtClean="0"/>
              <a:pPr>
                <a:defRPr/>
              </a:pPr>
              <a:t>‹Nr.›</a:t>
            </a:fld>
            <a:endParaRPr lang="de-DE"/>
          </a:p>
        </p:txBody>
      </p:sp>
    </p:spTree>
    <p:extLst>
      <p:ext uri="{BB962C8B-B14F-4D97-AF65-F5344CB8AC3E}">
        <p14:creationId xmlns:p14="http://schemas.microsoft.com/office/powerpoint/2010/main" val="411357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a:defRPr/>
            </a:pPr>
            <a:endParaRPr lang="de-DE" altLang="en-US"/>
          </a:p>
        </p:txBody>
      </p:sp>
      <p:sp>
        <p:nvSpPr>
          <p:cNvPr id="8" name="Fußzeilenplatzhalter 7"/>
          <p:cNvSpPr>
            <a:spLocks noGrp="1"/>
          </p:cNvSpPr>
          <p:nvPr>
            <p:ph type="ftr" sz="quarter" idx="11"/>
          </p:nvPr>
        </p:nvSpPr>
        <p:spPr/>
        <p:txBody>
          <a:bodyPr/>
          <a:lstStyle/>
          <a:p>
            <a:pPr>
              <a:defRPr/>
            </a:pPr>
            <a:endParaRPr lang="de-DE" altLang="en-US"/>
          </a:p>
        </p:txBody>
      </p:sp>
      <p:sp>
        <p:nvSpPr>
          <p:cNvPr id="9" name="Foliennummernplatzhalter 8"/>
          <p:cNvSpPr>
            <a:spLocks noGrp="1"/>
          </p:cNvSpPr>
          <p:nvPr>
            <p:ph type="sldNum" sz="quarter" idx="12"/>
          </p:nvPr>
        </p:nvSpPr>
        <p:spPr/>
        <p:txBody>
          <a:bodyPr/>
          <a:lstStyle/>
          <a:p>
            <a:pPr>
              <a:defRPr/>
            </a:pPr>
            <a:fld id="{01041260-8B41-874C-8689-DFAEEB6631FB}" type="slidenum">
              <a:rPr lang="de-DE" smtClean="0"/>
              <a:pPr>
                <a:defRPr/>
              </a:pPr>
              <a:t>‹Nr.›</a:t>
            </a:fld>
            <a:endParaRPr lang="de-DE"/>
          </a:p>
        </p:txBody>
      </p:sp>
    </p:spTree>
    <p:extLst>
      <p:ext uri="{BB962C8B-B14F-4D97-AF65-F5344CB8AC3E}">
        <p14:creationId xmlns:p14="http://schemas.microsoft.com/office/powerpoint/2010/main" val="427538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pPr>
              <a:defRPr/>
            </a:pPr>
            <a:endParaRPr lang="de-DE" altLang="en-US"/>
          </a:p>
        </p:txBody>
      </p:sp>
      <p:sp>
        <p:nvSpPr>
          <p:cNvPr id="4" name="Fußzeilenplatzhalter 3"/>
          <p:cNvSpPr>
            <a:spLocks noGrp="1"/>
          </p:cNvSpPr>
          <p:nvPr>
            <p:ph type="ftr" sz="quarter" idx="11"/>
          </p:nvPr>
        </p:nvSpPr>
        <p:spPr/>
        <p:txBody>
          <a:bodyPr/>
          <a:lstStyle/>
          <a:p>
            <a:pPr>
              <a:defRPr/>
            </a:pPr>
            <a:endParaRPr lang="de-DE" altLang="en-US"/>
          </a:p>
        </p:txBody>
      </p:sp>
      <p:sp>
        <p:nvSpPr>
          <p:cNvPr id="5" name="Foliennummernplatzhalter 4"/>
          <p:cNvSpPr>
            <a:spLocks noGrp="1"/>
          </p:cNvSpPr>
          <p:nvPr>
            <p:ph type="sldNum" sz="quarter" idx="12"/>
          </p:nvPr>
        </p:nvSpPr>
        <p:spPr/>
        <p:txBody>
          <a:bodyPr/>
          <a:lstStyle/>
          <a:p>
            <a:pPr>
              <a:defRPr/>
            </a:pPr>
            <a:fld id="{2584F886-664A-BC47-9430-F49F38931A2B}" type="slidenum">
              <a:rPr lang="de-DE" smtClean="0"/>
              <a:pPr>
                <a:defRPr/>
              </a:pPr>
              <a:t>‹Nr.›</a:t>
            </a:fld>
            <a:endParaRPr lang="de-DE"/>
          </a:p>
        </p:txBody>
      </p:sp>
    </p:spTree>
    <p:extLst>
      <p:ext uri="{BB962C8B-B14F-4D97-AF65-F5344CB8AC3E}">
        <p14:creationId xmlns:p14="http://schemas.microsoft.com/office/powerpoint/2010/main" val="184743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altLang="en-US"/>
          </a:p>
        </p:txBody>
      </p:sp>
      <p:sp>
        <p:nvSpPr>
          <p:cNvPr id="3" name="Fußzeilenplatzhalter 2"/>
          <p:cNvSpPr>
            <a:spLocks noGrp="1"/>
          </p:cNvSpPr>
          <p:nvPr>
            <p:ph type="ftr" sz="quarter" idx="11"/>
          </p:nvPr>
        </p:nvSpPr>
        <p:spPr/>
        <p:txBody>
          <a:bodyPr/>
          <a:lstStyle/>
          <a:p>
            <a:pPr>
              <a:defRPr/>
            </a:pPr>
            <a:endParaRPr lang="de-DE" altLang="en-US"/>
          </a:p>
        </p:txBody>
      </p:sp>
      <p:sp>
        <p:nvSpPr>
          <p:cNvPr id="4" name="Foliennummernplatzhalter 3"/>
          <p:cNvSpPr>
            <a:spLocks noGrp="1"/>
          </p:cNvSpPr>
          <p:nvPr>
            <p:ph type="sldNum" sz="quarter" idx="12"/>
          </p:nvPr>
        </p:nvSpPr>
        <p:spPr/>
        <p:txBody>
          <a:bodyPr/>
          <a:lstStyle/>
          <a:p>
            <a:pPr>
              <a:defRPr/>
            </a:pPr>
            <a:fld id="{677146BC-8DFE-A346-AB79-DB0F23848E0E}" type="slidenum">
              <a:rPr lang="de-DE" smtClean="0"/>
              <a:pPr>
                <a:defRPr/>
              </a:pPr>
              <a:t>‹Nr.›</a:t>
            </a:fld>
            <a:endParaRPr lang="de-DE"/>
          </a:p>
        </p:txBody>
      </p:sp>
    </p:spTree>
    <p:extLst>
      <p:ext uri="{BB962C8B-B14F-4D97-AF65-F5344CB8AC3E}">
        <p14:creationId xmlns:p14="http://schemas.microsoft.com/office/powerpoint/2010/main" val="346741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1500" b="1"/>
            </a:lvl1pPr>
          </a:lstStyle>
          <a:p>
            <a:r>
              <a:rPr lang="de-DE" smtClean="0"/>
              <a:t>Mastertitelformat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Mastertextformat bearbeiten</a:t>
            </a:r>
          </a:p>
        </p:txBody>
      </p:sp>
      <p:sp>
        <p:nvSpPr>
          <p:cNvPr id="5" name="Datumsplatzhalter 4"/>
          <p:cNvSpPr>
            <a:spLocks noGrp="1"/>
          </p:cNvSpPr>
          <p:nvPr>
            <p:ph type="dt" sz="half" idx="10"/>
          </p:nvPr>
        </p:nvSpPr>
        <p:spPr/>
        <p:txBody>
          <a:bodyPr/>
          <a:lstStyle/>
          <a:p>
            <a:pPr>
              <a:defRPr/>
            </a:pPr>
            <a:endParaRPr lang="de-DE" altLang="en-US"/>
          </a:p>
        </p:txBody>
      </p:sp>
      <p:sp>
        <p:nvSpPr>
          <p:cNvPr id="6" name="Fußzeilenplatzhalter 5"/>
          <p:cNvSpPr>
            <a:spLocks noGrp="1"/>
          </p:cNvSpPr>
          <p:nvPr>
            <p:ph type="ftr" sz="quarter" idx="11"/>
          </p:nvPr>
        </p:nvSpPr>
        <p:spPr/>
        <p:txBody>
          <a:bodyPr/>
          <a:lstStyle/>
          <a:p>
            <a:pPr>
              <a:defRPr/>
            </a:pPr>
            <a:endParaRPr lang="de-DE" altLang="en-US"/>
          </a:p>
        </p:txBody>
      </p:sp>
      <p:sp>
        <p:nvSpPr>
          <p:cNvPr id="7" name="Foliennummernplatzhalter 6"/>
          <p:cNvSpPr>
            <a:spLocks noGrp="1"/>
          </p:cNvSpPr>
          <p:nvPr>
            <p:ph type="sldNum" sz="quarter" idx="12"/>
          </p:nvPr>
        </p:nvSpPr>
        <p:spPr/>
        <p:txBody>
          <a:body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152618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500" b="1"/>
            </a:lvl1pPr>
          </a:lstStyle>
          <a:p>
            <a:r>
              <a:rPr lang="de-DE" smtClean="0"/>
              <a:t>Mastertitelformat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auf Platzhalter ziehen oder durch Klicken auf Symbol hinzufügen</a:t>
            </a:r>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Mastertextformat bearbeiten</a:t>
            </a:r>
          </a:p>
        </p:txBody>
      </p:sp>
      <p:sp>
        <p:nvSpPr>
          <p:cNvPr id="5" name="Datumsplatzhalter 4"/>
          <p:cNvSpPr>
            <a:spLocks noGrp="1"/>
          </p:cNvSpPr>
          <p:nvPr>
            <p:ph type="dt" sz="half" idx="10"/>
          </p:nvPr>
        </p:nvSpPr>
        <p:spPr/>
        <p:txBody>
          <a:bodyPr/>
          <a:lstStyle/>
          <a:p>
            <a:pPr>
              <a:defRPr/>
            </a:pPr>
            <a:endParaRPr lang="de-DE" altLang="en-US"/>
          </a:p>
        </p:txBody>
      </p:sp>
      <p:sp>
        <p:nvSpPr>
          <p:cNvPr id="6" name="Fußzeilenplatzhalter 5"/>
          <p:cNvSpPr>
            <a:spLocks noGrp="1"/>
          </p:cNvSpPr>
          <p:nvPr>
            <p:ph type="ftr" sz="quarter" idx="11"/>
          </p:nvPr>
        </p:nvSpPr>
        <p:spPr/>
        <p:txBody>
          <a:bodyPr/>
          <a:lstStyle/>
          <a:p>
            <a:pPr>
              <a:defRPr/>
            </a:pPr>
            <a:endParaRPr lang="de-DE" altLang="en-US"/>
          </a:p>
        </p:txBody>
      </p:sp>
      <p:sp>
        <p:nvSpPr>
          <p:cNvPr id="7" name="Foliennummernplatzhalter 6"/>
          <p:cNvSpPr>
            <a:spLocks noGrp="1"/>
          </p:cNvSpPr>
          <p:nvPr>
            <p:ph type="sldNum" sz="quarter" idx="12"/>
          </p:nvPr>
        </p:nvSpPr>
        <p:spPr/>
        <p:txBody>
          <a:body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8152081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de-DE" altLang="en-US"/>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de-DE" altLang="en-US"/>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59EB745-E36A-1144-83E1-5BCE7C646848}" type="slidenum">
              <a:rPr lang="de-DE" smtClean="0"/>
              <a:pPr>
                <a:defRPr/>
              </a:pPr>
              <a:t>‹Nr.›</a:t>
            </a:fld>
            <a:endParaRPr lang="de-DE"/>
          </a:p>
        </p:txBody>
      </p:sp>
    </p:spTree>
    <p:extLst>
      <p:ext uri="{BB962C8B-B14F-4D97-AF65-F5344CB8AC3E}">
        <p14:creationId xmlns:p14="http://schemas.microsoft.com/office/powerpoint/2010/main" val="21130220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emf"/><Relationship Id="rId5" Type="http://schemas.openxmlformats.org/officeDocument/2006/relationships/image" Target="../media/image2.png"/><Relationship Id="rId6"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emf"/><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3.emf"/><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jpeg"/><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3.emf"/><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hyperlink" Target="https://neonfisch.de/" TargetMode="External"/><Relationship Id="rId4" Type="http://schemas.openxmlformats.org/officeDocument/2006/relationships/image" Target="../media/image3.emf"/><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s://bodenberufsbildung.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emf"/><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9.emf"/><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526" y="697100"/>
            <a:ext cx="6941227" cy="5143500"/>
          </a:xfrm>
          <a:prstGeom prst="rect">
            <a:avLst/>
          </a:prstGeom>
        </p:spPr>
      </p:pic>
      <p:pic>
        <p:nvPicPr>
          <p:cNvPr id="5" name="Bild 4" descr="/Users/bianca/Desktop/DBU - Biokohle/Öffentlichkeitsarbeit/_elemente/BBB_Logo.png"/>
          <p:cNvPicPr/>
          <p:nvPr/>
        </p:nvPicPr>
        <p:blipFill>
          <a:blip r:embed="rId4">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8" name="Rechteck 7"/>
          <p:cNvSpPr/>
          <p:nvPr/>
        </p:nvSpPr>
        <p:spPr>
          <a:xfrm>
            <a:off x="1791088" y="1930022"/>
            <a:ext cx="7643857" cy="1338828"/>
          </a:xfrm>
          <a:prstGeom prst="rect">
            <a:avLst/>
          </a:prstGeom>
        </p:spPr>
        <p:txBody>
          <a:bodyPr wrap="square">
            <a:spAutoFit/>
          </a:bodyPr>
          <a:lstStyle/>
          <a:p>
            <a:pPr algn="ctr"/>
            <a:r>
              <a:rPr lang="de-DE" sz="3300" dirty="0">
                <a:solidFill>
                  <a:schemeClr val="tx1"/>
                </a:solidFill>
                <a:latin typeface="Roboto Condensed" charset="0"/>
                <a:ea typeface="Roboto Condensed" charset="0"/>
                <a:cs typeface="Roboto Condensed" charset="0"/>
              </a:rPr>
              <a:t>Pflanzenkohle</a:t>
            </a:r>
          </a:p>
          <a:p>
            <a:pPr algn="ctr"/>
            <a:r>
              <a:rPr lang="de-DE" dirty="0" smtClean="0">
                <a:solidFill>
                  <a:srgbClr val="AEC300"/>
                </a:solidFill>
                <a:latin typeface="Roboto Condensed" charset="0"/>
                <a:ea typeface="Roboto Condensed" charset="0"/>
                <a:cs typeface="Roboto Condensed" charset="0"/>
              </a:rPr>
              <a:t>Klimaschutz</a:t>
            </a:r>
            <a:r>
              <a:rPr lang="de-DE" dirty="0">
                <a:solidFill>
                  <a:srgbClr val="AEC300"/>
                </a:solidFill>
                <a:latin typeface="Roboto Condensed" charset="0"/>
                <a:ea typeface="Roboto Condensed" charset="0"/>
                <a:cs typeface="Roboto Condensed" charset="0"/>
              </a:rPr>
              <a:t>, Bodenverbesserung und nachhaltige </a:t>
            </a:r>
            <a:r>
              <a:rPr lang="de-DE" dirty="0" smtClean="0">
                <a:solidFill>
                  <a:srgbClr val="AEC300"/>
                </a:solidFill>
                <a:latin typeface="Roboto Condensed" charset="0"/>
                <a:ea typeface="Roboto Condensed" charset="0"/>
                <a:cs typeface="Roboto Condensed" charset="0"/>
              </a:rPr>
              <a:t>Ressourcennutzung mit der Terra-</a:t>
            </a:r>
            <a:r>
              <a:rPr lang="de-DE" dirty="0" err="1" smtClean="0">
                <a:solidFill>
                  <a:srgbClr val="AEC300"/>
                </a:solidFill>
                <a:latin typeface="Roboto Condensed" charset="0"/>
                <a:ea typeface="Roboto Condensed" charset="0"/>
                <a:cs typeface="Roboto Condensed" charset="0"/>
              </a:rPr>
              <a:t>Preta</a:t>
            </a:r>
            <a:r>
              <a:rPr lang="de-DE" dirty="0" smtClean="0">
                <a:solidFill>
                  <a:srgbClr val="AEC300"/>
                </a:solidFill>
                <a:latin typeface="Roboto Condensed" charset="0"/>
                <a:ea typeface="Roboto Condensed" charset="0"/>
                <a:cs typeface="Roboto Condensed" charset="0"/>
              </a:rPr>
              <a:t>-Technologie</a:t>
            </a:r>
            <a:endParaRPr lang="de-DE" dirty="0">
              <a:solidFill>
                <a:srgbClr val="AEC300"/>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1235189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Die Pflanzenkohle</a:t>
            </a:r>
            <a:endParaRPr lang="de-DE" dirty="0">
              <a:solidFill>
                <a:srgbClr val="9CC03D"/>
              </a:solidFill>
              <a:latin typeface="Roboto Condensed" charset="0"/>
              <a:ea typeface="Roboto Condensed" charset="0"/>
              <a:cs typeface="Roboto Condensed" charset="0"/>
            </a:endParaRPr>
          </a:p>
        </p:txBody>
      </p:sp>
      <p:pic>
        <p:nvPicPr>
          <p:cNvPr id="8" name="Bild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189758"/>
            <a:ext cx="1630995" cy="433127"/>
          </a:xfrm>
          <a:prstGeom prst="rect">
            <a:avLst/>
          </a:prstGeom>
        </p:spPr>
      </p:pic>
      <p:pic>
        <p:nvPicPr>
          <p:cNvPr id="5" name="Bild 38"/>
          <p:cNvPicPr>
            <a:picLocks noChangeAspect="1" noChangeArrowheads="1"/>
          </p:cNvPicPr>
          <p:nvPr/>
        </p:nvPicPr>
        <p:blipFill>
          <a:blip r:embed="rId4">
            <a:extLst>
              <a:ext uri="{28A0092B-C50C-407E-A947-70E740481C1C}">
                <a14:useLocalDpi xmlns:a14="http://schemas.microsoft.com/office/drawing/2010/main" val="0"/>
              </a:ext>
            </a:extLst>
          </a:blip>
          <a:srcRect r="22964"/>
          <a:stretch>
            <a:fillRect/>
          </a:stretch>
        </p:blipFill>
        <p:spPr bwMode="auto">
          <a:xfrm>
            <a:off x="6330368" y="1532461"/>
            <a:ext cx="1962429" cy="191037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hteck 5"/>
          <p:cNvSpPr/>
          <p:nvPr/>
        </p:nvSpPr>
        <p:spPr>
          <a:xfrm>
            <a:off x="6273216" y="3466625"/>
            <a:ext cx="2677464" cy="461665"/>
          </a:xfrm>
          <a:prstGeom prst="rect">
            <a:avLst/>
          </a:prstGeom>
        </p:spPr>
        <p:txBody>
          <a:bodyPr wrap="square">
            <a:spAutoFit/>
          </a:bodyPr>
          <a:lstStyle/>
          <a:p>
            <a:r>
              <a:rPr lang="de-DE" sz="1200" dirty="0" smtClean="0">
                <a:solidFill>
                  <a:schemeClr val="tx1"/>
                </a:solidFill>
                <a:latin typeface="Roboto Condensed Light" charset="0"/>
                <a:ea typeface="Roboto Condensed Light" charset="0"/>
                <a:cs typeface="Roboto Condensed Light" charset="0"/>
              </a:rPr>
              <a:t>Abb.: </a:t>
            </a:r>
            <a:r>
              <a:rPr lang="de-DE" sz="1200" dirty="0">
                <a:solidFill>
                  <a:schemeClr val="tx1"/>
                </a:solidFill>
                <a:latin typeface="Roboto Condensed Light" charset="0"/>
                <a:ea typeface="Roboto Condensed Light" charset="0"/>
                <a:cs typeface="Roboto Condensed Light" charset="0"/>
              </a:rPr>
              <a:t>Pflanzenkohle</a:t>
            </a:r>
            <a:r>
              <a:rPr lang="de-DE" sz="1200">
                <a:solidFill>
                  <a:schemeClr val="tx1"/>
                </a:solidFill>
                <a:latin typeface="Roboto Condensed Light" charset="0"/>
                <a:ea typeface="Roboto Condensed Light" charset="0"/>
                <a:cs typeface="Roboto Condensed Light" charset="0"/>
              </a:rPr>
              <a:t>, </a:t>
            </a:r>
            <a:r>
              <a:rPr lang="de-DE" sz="1200" smtClean="0">
                <a:solidFill>
                  <a:schemeClr val="tx1"/>
                </a:solidFill>
                <a:latin typeface="Roboto Condensed Light" charset="0"/>
                <a:ea typeface="Roboto Condensed Light" charset="0"/>
                <a:cs typeface="Roboto Condensed Light" charset="0"/>
              </a:rPr>
              <a:t>Nahaufnahme mit Rasterelektronenmikroskop</a:t>
            </a:r>
            <a:endParaRPr lang="de-DE" sz="1200" dirty="0">
              <a:solidFill>
                <a:schemeClr val="tx1"/>
              </a:solidFill>
              <a:latin typeface="Roboto Condensed Light" charset="0"/>
              <a:ea typeface="Roboto Condensed Light" charset="0"/>
              <a:cs typeface="Roboto Condensed Light" charset="0"/>
            </a:endParaRPr>
          </a:p>
        </p:txBody>
      </p:sp>
      <p:sp>
        <p:nvSpPr>
          <p:cNvPr id="3" name="Textfeld 2"/>
          <p:cNvSpPr txBox="1"/>
          <p:nvPr/>
        </p:nvSpPr>
        <p:spPr>
          <a:xfrm>
            <a:off x="6868447" y="2921299"/>
            <a:ext cx="1424350" cy="276999"/>
          </a:xfrm>
          <a:prstGeom prst="rect">
            <a:avLst/>
          </a:prstGeom>
          <a:noFill/>
        </p:spPr>
        <p:txBody>
          <a:bodyPr wrap="square" rtlCol="0">
            <a:spAutoFit/>
          </a:bodyPr>
          <a:lstStyle/>
          <a:p>
            <a:r>
              <a:rPr lang="de-DE" sz="1200" dirty="0">
                <a:latin typeface="Roboto" charset="0"/>
                <a:ea typeface="Roboto" charset="0"/>
                <a:cs typeface="Roboto" charset="0"/>
              </a:rPr>
              <a:t>100-300 m</a:t>
            </a:r>
            <a:r>
              <a:rPr lang="de-DE" sz="1200" baseline="30000" dirty="0">
                <a:latin typeface="Roboto" charset="0"/>
                <a:ea typeface="Roboto" charset="0"/>
                <a:cs typeface="Roboto" charset="0"/>
              </a:rPr>
              <a:t>2</a:t>
            </a:r>
            <a:r>
              <a:rPr lang="de-DE" sz="1200" dirty="0">
                <a:latin typeface="Roboto" charset="0"/>
                <a:ea typeface="Roboto" charset="0"/>
                <a:cs typeface="Roboto" charset="0"/>
              </a:rPr>
              <a:t> pro </a:t>
            </a:r>
            <a:r>
              <a:rPr lang="de-DE" sz="1200" dirty="0" smtClean="0">
                <a:latin typeface="Roboto" charset="0"/>
                <a:ea typeface="Roboto" charset="0"/>
                <a:cs typeface="Roboto" charset="0"/>
              </a:rPr>
              <a:t> </a:t>
            </a:r>
            <a:r>
              <a:rPr lang="de-DE" sz="1200" dirty="0" err="1" smtClean="0">
                <a:latin typeface="Roboto" charset="0"/>
                <a:ea typeface="Roboto" charset="0"/>
                <a:cs typeface="Roboto" charset="0"/>
              </a:rPr>
              <a:t>g</a:t>
            </a:r>
            <a:endParaRPr lang="de-DE" sz="1200" dirty="0">
              <a:latin typeface="Roboto" charset="0"/>
              <a:ea typeface="Roboto" charset="0"/>
              <a:cs typeface="Roboto" charset="0"/>
            </a:endParaRPr>
          </a:p>
        </p:txBody>
      </p:sp>
      <p:pic>
        <p:nvPicPr>
          <p:cNvPr id="4" name="Bild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02" y="1433619"/>
            <a:ext cx="3659910" cy="2493787"/>
          </a:xfrm>
          <a:prstGeom prst="rect">
            <a:avLst/>
          </a:prstGeom>
        </p:spPr>
      </p:pic>
      <p:sp>
        <p:nvSpPr>
          <p:cNvPr id="7" name="Rechteck 6"/>
          <p:cNvSpPr/>
          <p:nvPr/>
        </p:nvSpPr>
        <p:spPr>
          <a:xfrm>
            <a:off x="457200" y="3466625"/>
            <a:ext cx="5280896" cy="1477328"/>
          </a:xfrm>
          <a:prstGeom prst="rect">
            <a:avLst/>
          </a:prstGeom>
        </p:spPr>
        <p:txBody>
          <a:bodyPr wrap="square">
            <a:spAutoFit/>
          </a:bodyPr>
          <a:lstStyle/>
          <a:p>
            <a:pPr>
              <a:spcAft>
                <a:spcPts val="0"/>
              </a:spcAft>
            </a:pPr>
            <a:r>
              <a:rPr lang="de-DE" sz="1500" dirty="0">
                <a:solidFill>
                  <a:srgbClr val="9CC03D"/>
                </a:solidFill>
                <a:latin typeface="Roboto Condensed" charset="0"/>
                <a:ea typeface="Calibri" charset="0"/>
                <a:cs typeface="Times New Roman" charset="0"/>
              </a:rPr>
              <a:t>„Pflanzenkohle ist ein heterogenes Material, das durch Pyrolyse aus nachhaltig gewonnenen Biomassen hergestellt wird und vorwiegend aus polyaromatischen Kohlenstoffen und Mineralien besteht. Die Anwendung von Pflanzenkohle führt zu Kohlenstoffsenken, ihre Verbrennung zur Energiegewinnung wird ausgeschlossen.“ (EBC 2012: 6)</a:t>
            </a:r>
            <a:endParaRPr lang="de-DE" sz="1500" dirty="0">
              <a:solidFill>
                <a:srgbClr val="9CC03D"/>
              </a:solidFill>
              <a:effectLst/>
              <a:latin typeface="Calibri" charset="0"/>
              <a:ea typeface="Calibri" charset="0"/>
              <a:cs typeface="Times New Roman" charset="0"/>
            </a:endParaRPr>
          </a:p>
        </p:txBody>
      </p:sp>
    </p:spTree>
    <p:extLst>
      <p:ext uri="{BB962C8B-B14F-4D97-AF65-F5344CB8AC3E}">
        <p14:creationId xmlns:p14="http://schemas.microsoft.com/office/powerpoint/2010/main" val="25667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Users/bianca/Desktop/DBU - Biokohle/Öffentlichkeitsarbeit/_elemente/BBB_Logo.png"/>
          <p:cNvPicPr/>
          <p:nvPr/>
        </p:nvPicPr>
        <p:blipFill>
          <a:blip r:embed="rId2">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2" name="Textfeld 1"/>
          <p:cNvSpPr txBox="1"/>
          <p:nvPr/>
        </p:nvSpPr>
        <p:spPr>
          <a:xfrm>
            <a:off x="827347" y="2312894"/>
            <a:ext cx="7724981" cy="461665"/>
          </a:xfrm>
          <a:prstGeom prst="rect">
            <a:avLst/>
          </a:prstGeom>
          <a:noFill/>
        </p:spPr>
        <p:txBody>
          <a:bodyPr wrap="square" rtlCol="0">
            <a:spAutoFit/>
          </a:bodyPr>
          <a:lstStyle/>
          <a:p>
            <a:r>
              <a:rPr lang="de-DE" dirty="0" smtClean="0">
                <a:solidFill>
                  <a:srgbClr val="FF0000"/>
                </a:solidFill>
                <a:latin typeface="Roboto Condensed" charset="0"/>
                <a:ea typeface="Roboto Condensed" charset="0"/>
                <a:cs typeface="Roboto Condensed" charset="0"/>
              </a:rPr>
              <a:t>Video: Die Herstellung </a:t>
            </a:r>
            <a:r>
              <a:rPr lang="de-DE" smtClean="0">
                <a:solidFill>
                  <a:srgbClr val="FF0000"/>
                </a:solidFill>
                <a:latin typeface="Roboto Condensed" charset="0"/>
                <a:ea typeface="Roboto Condensed" charset="0"/>
                <a:cs typeface="Roboto Condensed" charset="0"/>
              </a:rPr>
              <a:t>von </a:t>
            </a:r>
            <a:r>
              <a:rPr lang="de-DE" dirty="0" err="1">
                <a:solidFill>
                  <a:srgbClr val="FF0000"/>
                </a:solidFill>
                <a:latin typeface="Roboto Condensed" charset="0"/>
                <a:ea typeface="Roboto Condensed" charset="0"/>
                <a:cs typeface="Roboto Condensed" charset="0"/>
              </a:rPr>
              <a:t>P</a:t>
            </a:r>
            <a:r>
              <a:rPr lang="de-DE" smtClean="0">
                <a:solidFill>
                  <a:srgbClr val="FF0000"/>
                </a:solidFill>
                <a:latin typeface="Roboto Condensed" charset="0"/>
                <a:ea typeface="Roboto Condensed" charset="0"/>
                <a:cs typeface="Roboto Condensed" charset="0"/>
              </a:rPr>
              <a:t>flanzenkohle </a:t>
            </a:r>
            <a:r>
              <a:rPr lang="de-DE" dirty="0" smtClean="0">
                <a:solidFill>
                  <a:srgbClr val="FF0000"/>
                </a:solidFill>
                <a:latin typeface="Roboto Condensed" charset="0"/>
                <a:ea typeface="Roboto Condensed" charset="0"/>
                <a:cs typeface="Roboto Condensed" charset="0"/>
              </a:rPr>
              <a:t>einfügen</a:t>
            </a:r>
            <a:endParaRPr lang="de-DE" dirty="0">
              <a:solidFill>
                <a:srgbClr val="FF0000"/>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1944807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Pyrolyse</a:t>
            </a:r>
            <a:endParaRPr lang="de-DE" dirty="0">
              <a:solidFill>
                <a:srgbClr val="9CC03D"/>
              </a:solidFill>
              <a:latin typeface="Roboto Condensed" charset="0"/>
              <a:ea typeface="Roboto Condensed" charset="0"/>
              <a:cs typeface="Roboto Condensed" charset="0"/>
            </a:endParaRPr>
          </a:p>
        </p:txBody>
      </p:sp>
      <p:pic>
        <p:nvPicPr>
          <p:cNvPr id="5" name="Bild 4" descr="/Users/bianca/Desktop/DBU - Biokohle/Öffentlichkeitsarbeit/_elemente/BBB_Logo.png"/>
          <p:cNvPicPr/>
          <p:nvPr/>
        </p:nvPicPr>
        <p:blipFill>
          <a:blip r:embed="rId3">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3" name="Textfeld 2"/>
          <p:cNvSpPr txBox="1"/>
          <p:nvPr/>
        </p:nvSpPr>
        <p:spPr>
          <a:xfrm>
            <a:off x="457201" y="1869141"/>
            <a:ext cx="8229600" cy="2308324"/>
          </a:xfrm>
          <a:prstGeom prst="rect">
            <a:avLst/>
          </a:prstGeom>
          <a:noFill/>
        </p:spPr>
        <p:txBody>
          <a:bodyPr wrap="square" rtlCol="0">
            <a:spAutoFit/>
          </a:bodyPr>
          <a:lstStyle/>
          <a:p>
            <a:r>
              <a:rPr lang="de-DE" dirty="0" smtClean="0">
                <a:solidFill>
                  <a:schemeClr val="tx1"/>
                </a:solidFill>
                <a:latin typeface="Roboto Condensed" charset="0"/>
                <a:ea typeface="Roboto Condensed" charset="0"/>
                <a:cs typeface="Roboto Condensed" charset="0"/>
              </a:rPr>
              <a:t>... ist ein thermo-chemischer Prozess, beim dem durch kontrollierte Erhitzung und unter weitgehendem Sauerstoffabschluss organische Verbindungen zersetzt werden.</a:t>
            </a:r>
          </a:p>
          <a:p>
            <a:r>
              <a:rPr lang="de-DE" dirty="0" smtClean="0">
                <a:solidFill>
                  <a:schemeClr val="tx1"/>
                </a:solidFill>
                <a:latin typeface="Roboto Condensed" charset="0"/>
                <a:ea typeface="Roboto Condensed" charset="0"/>
                <a:cs typeface="Roboto Condensed" charset="0"/>
              </a:rPr>
              <a:t>Dabei entstehen Pflanzenkohle, die vielseitig einsetzbar ist und synthetische Gase, die zur </a:t>
            </a:r>
            <a:r>
              <a:rPr lang="de-DE" dirty="0">
                <a:solidFill>
                  <a:schemeClr val="tx1"/>
                </a:solidFill>
                <a:latin typeface="Roboto Condensed" charset="0"/>
                <a:ea typeface="Roboto Condensed" charset="0"/>
                <a:cs typeface="Roboto Condensed" charset="0"/>
              </a:rPr>
              <a:t>G</a:t>
            </a:r>
            <a:r>
              <a:rPr lang="de-DE" dirty="0" smtClean="0">
                <a:solidFill>
                  <a:schemeClr val="tx1"/>
                </a:solidFill>
                <a:latin typeface="Roboto Condensed" charset="0"/>
                <a:ea typeface="Roboto Condensed" charset="0"/>
                <a:cs typeface="Roboto Condensed" charset="0"/>
              </a:rPr>
              <a:t>ewinnung von Strom oder Wärme verwendet werden.</a:t>
            </a:r>
            <a:endParaRPr lang="de-DE" dirty="0">
              <a:solidFill>
                <a:schemeClr val="tx1"/>
              </a:solidFill>
              <a:latin typeface="Roboto Condensed" charset="0"/>
              <a:ea typeface="Roboto Condensed" charset="0"/>
              <a:cs typeface="Roboto Condensed" charset="0"/>
            </a:endParaRPr>
          </a:p>
        </p:txBody>
      </p:sp>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Tree>
    <p:extLst>
      <p:ext uri="{BB962C8B-B14F-4D97-AF65-F5344CB8AC3E}">
        <p14:creationId xmlns:p14="http://schemas.microsoft.com/office/powerpoint/2010/main" val="1354708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Pyrolyse: Köhlerei</a:t>
            </a:r>
            <a:endParaRPr lang="de-DE" dirty="0">
              <a:solidFill>
                <a:srgbClr val="9CC03D"/>
              </a:solidFill>
              <a:latin typeface="Roboto Condensed" charset="0"/>
              <a:ea typeface="Roboto Condensed" charset="0"/>
              <a:cs typeface="Roboto Condensed" charset="0"/>
            </a:endParaRPr>
          </a:p>
        </p:txBody>
      </p:sp>
      <p:pic>
        <p:nvPicPr>
          <p:cNvPr id="5" name="Bild 4" descr="/Users/bianca/Desktop/DBU - Biokohle/Öffentlichkeitsarbeit/_elemente/BBB_Logo.png"/>
          <p:cNvPicPr/>
          <p:nvPr/>
        </p:nvPicPr>
        <p:blipFill>
          <a:blip r:embed="rId3">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3" name="Textfeld 2"/>
          <p:cNvSpPr txBox="1"/>
          <p:nvPr/>
        </p:nvSpPr>
        <p:spPr>
          <a:xfrm>
            <a:off x="457200" y="4660730"/>
            <a:ext cx="3957638" cy="246221"/>
          </a:xfrm>
          <a:prstGeom prst="rect">
            <a:avLst/>
          </a:prstGeom>
          <a:noFill/>
        </p:spPr>
        <p:txBody>
          <a:bodyPr wrap="square" rtlCol="0">
            <a:spAutoFit/>
          </a:bodyPr>
          <a:lstStyle/>
          <a:p>
            <a:r>
              <a:rPr lang="de-DE" sz="1000" dirty="0" err="1" smtClean="0">
                <a:solidFill>
                  <a:schemeClr val="tx1"/>
                </a:solidFill>
                <a:latin typeface="Roboto Condensed Light" charset="0"/>
                <a:ea typeface="Roboto Condensed Light" charset="0"/>
                <a:cs typeface="Roboto Condensed Light" charset="0"/>
              </a:rPr>
              <a:t>Epei</a:t>
            </a:r>
            <a:r>
              <a:rPr lang="de-DE" sz="1000" dirty="0" smtClean="0">
                <a:solidFill>
                  <a:schemeClr val="tx1"/>
                </a:solidFill>
                <a:latin typeface="Roboto Condensed Light" charset="0"/>
                <a:ea typeface="Roboto Condensed Light" charset="0"/>
                <a:cs typeface="Roboto Condensed Light" charset="0"/>
              </a:rPr>
              <a:t>: Kohlenmeiler</a:t>
            </a:r>
            <a:r>
              <a:rPr lang="de-DE" sz="1000" dirty="0">
                <a:solidFill>
                  <a:schemeClr val="tx1"/>
                </a:solidFill>
                <a:latin typeface="Roboto Condensed Light" charset="0"/>
                <a:ea typeface="Roboto Condensed Light" charset="0"/>
                <a:cs typeface="Roboto Condensed Light" charset="0"/>
              </a:rPr>
              <a:t>: Schichtung des Buchenholzes um den </a:t>
            </a:r>
            <a:r>
              <a:rPr lang="de-DE" sz="1000" dirty="0" smtClean="0">
                <a:solidFill>
                  <a:schemeClr val="tx1"/>
                </a:solidFill>
                <a:latin typeface="Roboto Condensed Light" charset="0"/>
                <a:ea typeface="Roboto Condensed Light" charset="0"/>
                <a:cs typeface="Roboto Condensed Light" charset="0"/>
              </a:rPr>
              <a:t>Kern</a:t>
            </a:r>
            <a:endParaRPr lang="de-DE" sz="1000" dirty="0">
              <a:solidFill>
                <a:schemeClr val="tx1"/>
              </a:solidFill>
              <a:latin typeface="Roboto Condensed Light" charset="0"/>
              <a:ea typeface="Roboto Condensed Light" charset="0"/>
              <a:cs typeface="Roboto Condensed Light" charset="0"/>
            </a:endParaRPr>
          </a:p>
        </p:txBody>
      </p:sp>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1026" name="Picture 2" descr="ttps://upload.wikimedia.org/wikipedia/commons/2/26/Meiler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50663"/>
            <a:ext cx="4087603" cy="306570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upload.wikimedia.org/wikipedia/commons/thumb/6/6f/SI_Netphen-Walpersdorf_Kohlenmeiler_01.jpg/1920px-SI_Netphen-Walpersdorf_Kohlenmeiler_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6610" y="1550663"/>
            <a:ext cx="4086085" cy="306570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feld 7"/>
          <p:cNvSpPr txBox="1"/>
          <p:nvPr/>
        </p:nvSpPr>
        <p:spPr>
          <a:xfrm>
            <a:off x="4796610" y="4660730"/>
            <a:ext cx="3957638" cy="246221"/>
          </a:xfrm>
          <a:prstGeom prst="rect">
            <a:avLst/>
          </a:prstGeom>
          <a:noFill/>
        </p:spPr>
        <p:txBody>
          <a:bodyPr wrap="square" rtlCol="0">
            <a:spAutoFit/>
          </a:bodyPr>
          <a:lstStyle/>
          <a:p>
            <a:r>
              <a:rPr lang="de-DE" sz="1000" dirty="0" smtClean="0">
                <a:solidFill>
                  <a:schemeClr val="tx1"/>
                </a:solidFill>
                <a:latin typeface="Roboto Condensed Light" charset="0"/>
                <a:ea typeface="Roboto Condensed Light" charset="0"/>
                <a:cs typeface="Roboto Condensed Light" charset="0"/>
              </a:rPr>
              <a:t>Frank </a:t>
            </a:r>
            <a:r>
              <a:rPr lang="de-DE" sz="1000" dirty="0" err="1" smtClean="0">
                <a:solidFill>
                  <a:schemeClr val="tx1"/>
                </a:solidFill>
                <a:latin typeface="Roboto Condensed Light" charset="0"/>
                <a:ea typeface="Roboto Condensed Light" charset="0"/>
                <a:cs typeface="Roboto Condensed Light" charset="0"/>
              </a:rPr>
              <a:t>Behnsen</a:t>
            </a:r>
            <a:r>
              <a:rPr lang="de-DE" sz="1000" dirty="0" smtClean="0">
                <a:solidFill>
                  <a:schemeClr val="tx1"/>
                </a:solidFill>
                <a:latin typeface="Roboto Condensed Light" charset="0"/>
                <a:ea typeface="Roboto Condensed Light" charset="0"/>
                <a:cs typeface="Roboto Condensed Light" charset="0"/>
              </a:rPr>
              <a:t>: Kohlenmeiler </a:t>
            </a:r>
            <a:r>
              <a:rPr lang="de-DE" sz="1000" dirty="0">
                <a:solidFill>
                  <a:schemeClr val="tx1"/>
                </a:solidFill>
                <a:latin typeface="Roboto Condensed Light" charset="0"/>
                <a:ea typeface="Roboto Condensed Light" charset="0"/>
                <a:cs typeface="Roboto Condensed Light" charset="0"/>
              </a:rPr>
              <a:t>in </a:t>
            </a:r>
            <a:r>
              <a:rPr lang="de-DE" sz="1000" dirty="0" err="1">
                <a:solidFill>
                  <a:schemeClr val="tx1"/>
                </a:solidFill>
                <a:latin typeface="Roboto Condensed Light" charset="0"/>
                <a:ea typeface="Roboto Condensed Light" charset="0"/>
                <a:cs typeface="Roboto Condensed Light" charset="0"/>
              </a:rPr>
              <a:t>Walpersdorf</a:t>
            </a:r>
            <a:endParaRPr lang="de-DE" sz="1000" dirty="0">
              <a:solidFill>
                <a:schemeClr val="tx1"/>
              </a:solidFill>
              <a:latin typeface="Roboto Condensed Light" charset="0"/>
              <a:ea typeface="Roboto Condensed Light" charset="0"/>
              <a:cs typeface="Roboto Condensed Light" charset="0"/>
            </a:endParaRPr>
          </a:p>
        </p:txBody>
      </p:sp>
    </p:spTree>
    <p:extLst>
      <p:ext uri="{BB962C8B-B14F-4D97-AF65-F5344CB8AC3E}">
        <p14:creationId xmlns:p14="http://schemas.microsoft.com/office/powerpoint/2010/main" val="1600520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Woraus wird Pflanzenkohle hergestellt?</a:t>
            </a:r>
            <a:endParaRPr lang="de-DE" dirty="0">
              <a:solidFill>
                <a:srgbClr val="9CC03D"/>
              </a:solidFill>
              <a:latin typeface="Roboto Condensed" charset="0"/>
              <a:ea typeface="Roboto Condensed" charset="0"/>
              <a:cs typeface="Roboto Condensed" charset="0"/>
            </a:endParaRPr>
          </a:p>
        </p:txBody>
      </p:sp>
      <p:pic>
        <p:nvPicPr>
          <p:cNvPr id="5" name="Inhaltsplatzhalt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5044" y="1535794"/>
            <a:ext cx="6033911" cy="3394075"/>
          </a:xfrm>
          <a:effectLst>
            <a:softEdge rad="88900"/>
          </a:effectLst>
        </p:spPr>
      </p:pic>
      <p:sp>
        <p:nvSpPr>
          <p:cNvPr id="6" name="Rectangle 16"/>
          <p:cNvSpPr>
            <a:spLocks noChangeArrowheads="1"/>
          </p:cNvSpPr>
          <p:nvPr/>
        </p:nvSpPr>
        <p:spPr bwMode="auto">
          <a:xfrm>
            <a:off x="1555044" y="4897279"/>
            <a:ext cx="603391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000" dirty="0" smtClean="0">
                <a:latin typeface="Roboto Condensed Light" charset="0"/>
                <a:ea typeface="Roboto Condensed Light" charset="0"/>
                <a:cs typeface="Roboto Condensed Light" charset="0"/>
              </a:rPr>
              <a:t>Abb.: Videostill aus „Nachhaltige Nutzung mit Pflanzenkohle“ 2018</a:t>
            </a:r>
            <a:endParaRPr lang="de-DE" altLang="de-DE" sz="1000" dirty="0">
              <a:latin typeface="Roboto Condensed Light" charset="0"/>
              <a:ea typeface="Roboto Condensed Light" charset="0"/>
              <a:cs typeface="Roboto Condensed Light" charset="0"/>
            </a:endParaRPr>
          </a:p>
        </p:txBody>
      </p:sp>
      <p:pic>
        <p:nvPicPr>
          <p:cNvPr id="7" name="Bild 6" descr="/Users/bianca/Desktop/DBU - Biokohle/Öffentlichkeitsarbeit/_elemente/BBB_Logo.png"/>
          <p:cNvPicPr/>
          <p:nvPr/>
        </p:nvPicPr>
        <p:blipFill>
          <a:blip r:embed="rId4">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Tree>
    <p:extLst>
      <p:ext uri="{BB962C8B-B14F-4D97-AF65-F5344CB8AC3E}">
        <p14:creationId xmlns:p14="http://schemas.microsoft.com/office/powerpoint/2010/main" val="76119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smtClean="0">
                <a:solidFill>
                  <a:srgbClr val="9CC03D"/>
                </a:solidFill>
                <a:latin typeface="Roboto Condensed" charset="0"/>
                <a:ea typeface="Roboto Condensed" charset="0"/>
                <a:cs typeface="Roboto Condensed" charset="0"/>
              </a:rPr>
              <a:t>Technische Anlagen</a:t>
            </a:r>
            <a:endParaRPr lang="de-DE" dirty="0">
              <a:solidFill>
                <a:srgbClr val="9CC03D"/>
              </a:solidFill>
              <a:latin typeface="Roboto Condensed" charset="0"/>
              <a:ea typeface="Roboto Condensed" charset="0"/>
              <a:cs typeface="Roboto Condensed" charset="0"/>
            </a:endParaRPr>
          </a:p>
        </p:txBody>
      </p:sp>
      <p:sp>
        <p:nvSpPr>
          <p:cNvPr id="10" name="Rectangle 16"/>
          <p:cNvSpPr>
            <a:spLocks noChangeArrowheads="1"/>
          </p:cNvSpPr>
          <p:nvPr/>
        </p:nvSpPr>
        <p:spPr bwMode="auto">
          <a:xfrm>
            <a:off x="457200" y="4614521"/>
            <a:ext cx="42980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PYREG-Anlage</a:t>
            </a:r>
            <a:endParaRPr lang="de-DE" altLang="de-DE" sz="1200" dirty="0">
              <a:latin typeface="Roboto Condensed Light" charset="0"/>
              <a:ea typeface="Roboto Condensed Light" charset="0"/>
              <a:cs typeface="Roboto Condensed Light" charset="0"/>
            </a:endParaRPr>
          </a:p>
        </p:txBody>
      </p:sp>
      <p:pic>
        <p:nvPicPr>
          <p:cNvPr id="12" name="Bild 11" descr="/Users/bianca/Desktop/DBU - Biokohle/Öffentlichkeitsarbeit/_elemente/BBB_Logo.png"/>
          <p:cNvPicPr/>
          <p:nvPr/>
        </p:nvPicPr>
        <p:blipFill>
          <a:blip r:embed="rId3">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13" name="Picture 2" descr="ttps://www.pyreg.de/wp-content/uploads/p500_bs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06298"/>
            <a:ext cx="7172793" cy="3072881"/>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https://www.pyreg.de/wp-content/uploads/P500_D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7586" y="3189243"/>
            <a:ext cx="3848219" cy="14907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661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smtClean="0">
                <a:solidFill>
                  <a:srgbClr val="9CC03D"/>
                </a:solidFill>
                <a:latin typeface="Roboto Condensed" charset="0"/>
                <a:ea typeface="Roboto Condensed" charset="0"/>
                <a:cs typeface="Roboto Condensed" charset="0"/>
              </a:rPr>
              <a:t>Weitere Anlagen</a:t>
            </a:r>
            <a:endParaRPr lang="de-DE" dirty="0">
              <a:solidFill>
                <a:srgbClr val="9CC03D"/>
              </a:solidFill>
              <a:latin typeface="Roboto Condensed" charset="0"/>
              <a:ea typeface="Roboto Condensed" charset="0"/>
              <a:cs typeface="Roboto Condensed" charset="0"/>
            </a:endParaRPr>
          </a:p>
        </p:txBody>
      </p:sp>
      <p:pic>
        <p:nvPicPr>
          <p:cNvPr id="2054" name="Picture 6" descr="ttps://www.em-chiemgau.de/wp-content/uploads/2016/09/Kontiki-Of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683575"/>
            <a:ext cx="3662621" cy="24853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16"/>
          <p:cNvSpPr>
            <a:spLocks noChangeArrowheads="1"/>
          </p:cNvSpPr>
          <p:nvPr/>
        </p:nvSpPr>
        <p:spPr bwMode="auto">
          <a:xfrm>
            <a:off x="685799" y="4346202"/>
            <a:ext cx="42980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a:t>
            </a:r>
            <a:r>
              <a:rPr lang="de-DE" altLang="de-DE" sz="1200" dirty="0" err="1" smtClean="0">
                <a:latin typeface="Roboto Condensed Light" charset="0"/>
                <a:ea typeface="Roboto Condensed Light" charset="0"/>
                <a:cs typeface="Roboto Condensed Light" charset="0"/>
              </a:rPr>
              <a:t>Kon-Tiki</a:t>
            </a:r>
            <a:endParaRPr lang="de-DE" altLang="de-DE" sz="1200" dirty="0">
              <a:latin typeface="Roboto Condensed Light" charset="0"/>
              <a:ea typeface="Roboto Condensed Light" charset="0"/>
              <a:cs typeface="Roboto Condensed Light" charset="0"/>
            </a:endParaRPr>
          </a:p>
        </p:txBody>
      </p:sp>
      <p:sp>
        <p:nvSpPr>
          <p:cNvPr id="13" name="Rectangle 16"/>
          <p:cNvSpPr>
            <a:spLocks noChangeArrowheads="1"/>
          </p:cNvSpPr>
          <p:nvPr/>
        </p:nvSpPr>
        <p:spPr bwMode="auto">
          <a:xfrm>
            <a:off x="5883906" y="4409018"/>
            <a:ext cx="42980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a:t>
            </a:r>
            <a:r>
              <a:rPr lang="de-DE" altLang="de-DE" sz="1200" dirty="0" err="1" smtClean="0">
                <a:latin typeface="Roboto Condensed Light" charset="0"/>
                <a:ea typeface="Roboto Condensed Light" charset="0"/>
                <a:cs typeface="Roboto Condensed Light" charset="0"/>
              </a:rPr>
              <a:t>PyroCOOK</a:t>
            </a:r>
            <a:endParaRPr lang="de-DE" altLang="de-DE" sz="1200" dirty="0">
              <a:latin typeface="Roboto Condensed Light" charset="0"/>
              <a:ea typeface="Roboto Condensed Light" charset="0"/>
              <a:cs typeface="Roboto Condensed Light" charset="0"/>
            </a:endParaRPr>
          </a:p>
        </p:txBody>
      </p:sp>
      <p:pic>
        <p:nvPicPr>
          <p:cNvPr id="4" name="Bild 3"/>
          <p:cNvPicPr>
            <a:picLocks noChangeAspect="1"/>
          </p:cNvPicPr>
          <p:nvPr/>
        </p:nvPicPr>
        <p:blipFill>
          <a:blip r:embed="rId4"/>
          <a:stretch>
            <a:fillRect/>
          </a:stretch>
        </p:blipFill>
        <p:spPr>
          <a:xfrm>
            <a:off x="5883906" y="1569114"/>
            <a:ext cx="1688469" cy="2777088"/>
          </a:xfrm>
          <a:prstGeom prst="ellipse">
            <a:avLst/>
          </a:prstGeom>
          <a:ln w="190500" cap="rnd">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Bild 11" descr="/Users/bianca/Desktop/DBU - Biokohle/Öffentlichkeitsarbeit/_elemente/BBB_Logo.png"/>
          <p:cNvPicPr/>
          <p:nvPr/>
        </p:nvPicPr>
        <p:blipFill>
          <a:blip r:embed="rId5">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Tree>
    <p:extLst>
      <p:ext uri="{BB962C8B-B14F-4D97-AF65-F5344CB8AC3E}">
        <p14:creationId xmlns:p14="http://schemas.microsoft.com/office/powerpoint/2010/main" val="60038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smtClean="0">
                <a:solidFill>
                  <a:srgbClr val="9CC03D"/>
                </a:solidFill>
                <a:latin typeface="Roboto Condensed" charset="0"/>
                <a:ea typeface="Roboto Condensed" charset="0"/>
                <a:cs typeface="Roboto Condensed" charset="0"/>
              </a:rPr>
              <a:t>Die Qualität von Pflanzenkohle</a:t>
            </a:r>
            <a:endParaRPr lang="de-DE" dirty="0">
              <a:solidFill>
                <a:srgbClr val="9CC03D"/>
              </a:solidFill>
              <a:latin typeface="Roboto Condensed" charset="0"/>
              <a:ea typeface="Roboto Condensed" charset="0"/>
              <a:cs typeface="Roboto Condensed" charset="0"/>
            </a:endParaRPr>
          </a:p>
        </p:txBody>
      </p:sp>
      <p:sp>
        <p:nvSpPr>
          <p:cNvPr id="7" name="Rectangle 16"/>
          <p:cNvSpPr>
            <a:spLocks noChangeArrowheads="1"/>
          </p:cNvSpPr>
          <p:nvPr/>
        </p:nvSpPr>
        <p:spPr bwMode="auto">
          <a:xfrm>
            <a:off x="624118" y="4131536"/>
            <a:ext cx="113607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EBC 2019</a:t>
            </a:r>
            <a:endParaRPr lang="de-DE" altLang="de-DE" sz="1200" dirty="0">
              <a:latin typeface="Roboto Condensed Light" charset="0"/>
              <a:ea typeface="Roboto Condensed Light" charset="0"/>
              <a:cs typeface="Roboto Condensed Light" charset="0"/>
            </a:endParaRPr>
          </a:p>
        </p:txBody>
      </p:sp>
      <p:pic>
        <p:nvPicPr>
          <p:cNvPr id="6" name="Bild 5" descr="/Users/bianca/Desktop/DBU - Biokohle/Öffentlichkeitsarbeit/_elemente/BBB_Logo.png"/>
          <p:cNvPicPr/>
          <p:nvPr/>
        </p:nvPicPr>
        <p:blipFill>
          <a:blip r:embed="rId3">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
        <p:nvSpPr>
          <p:cNvPr id="4" name="Rectangle 2"/>
          <p:cNvSpPr>
            <a:spLocks noChangeArrowheads="1"/>
          </p:cNvSpPr>
          <p:nvPr/>
        </p:nvSpPr>
        <p:spPr bwMode="auto">
          <a:xfrm>
            <a:off x="262572" y="136850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49" name="Bild 1"/>
          <p:cNvPicPr>
            <a:picLocks noChangeAspect="1" noChangeArrowheads="1"/>
          </p:cNvPicPr>
          <p:nvPr/>
        </p:nvPicPr>
        <p:blipFill rotWithShape="1">
          <a:blip r:embed="rId4">
            <a:extLst>
              <a:ext uri="{28A0092B-C50C-407E-A947-70E740481C1C}">
                <a14:useLocalDpi xmlns:a14="http://schemas.microsoft.com/office/drawing/2010/main" val="0"/>
              </a:ext>
            </a:extLst>
          </a:blip>
          <a:srcRect l="52307" r="23603"/>
          <a:stretch/>
        </p:blipFill>
        <p:spPr bwMode="auto">
          <a:xfrm>
            <a:off x="262572" y="1994386"/>
            <a:ext cx="1953910" cy="189795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262572" y="317190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Textfeld 7"/>
          <p:cNvSpPr txBox="1"/>
          <p:nvPr/>
        </p:nvSpPr>
        <p:spPr>
          <a:xfrm>
            <a:off x="2257425" y="2271495"/>
            <a:ext cx="6057900" cy="1754326"/>
          </a:xfrm>
          <a:prstGeom prst="rect">
            <a:avLst/>
          </a:prstGeom>
          <a:noFill/>
        </p:spPr>
        <p:txBody>
          <a:bodyPr wrap="square" rtlCol="0">
            <a:spAutoFit/>
          </a:bodyPr>
          <a:lstStyle/>
          <a:p>
            <a:pPr marL="342900" indent="-342900">
              <a:lnSpc>
                <a:spcPct val="150000"/>
              </a:lnSpc>
              <a:buFont typeface="Wingdings" charset="2"/>
              <a:buChar char="§"/>
            </a:pPr>
            <a:r>
              <a:rPr lang="de-DE" dirty="0" smtClean="0">
                <a:solidFill>
                  <a:schemeClr val="tx1"/>
                </a:solidFill>
                <a:latin typeface="Roboto Condensed" charset="0"/>
                <a:ea typeface="Roboto Condensed" charset="0"/>
                <a:cs typeface="Roboto Condensed" charset="0"/>
              </a:rPr>
              <a:t>Zertifikat: European </a:t>
            </a:r>
            <a:r>
              <a:rPr lang="de-DE" dirty="0" err="1" smtClean="0">
                <a:solidFill>
                  <a:schemeClr val="tx1"/>
                </a:solidFill>
                <a:latin typeface="Roboto Condensed" charset="0"/>
                <a:ea typeface="Roboto Condensed" charset="0"/>
                <a:cs typeface="Roboto Condensed" charset="0"/>
              </a:rPr>
              <a:t>Biochar</a:t>
            </a:r>
            <a:r>
              <a:rPr lang="de-DE" dirty="0" smtClean="0">
                <a:solidFill>
                  <a:schemeClr val="tx1"/>
                </a:solidFill>
                <a:latin typeface="Roboto Condensed" charset="0"/>
                <a:ea typeface="Roboto Condensed" charset="0"/>
                <a:cs typeface="Roboto Condensed" charset="0"/>
              </a:rPr>
              <a:t> </a:t>
            </a:r>
            <a:r>
              <a:rPr lang="de-DE" dirty="0" err="1" smtClean="0">
                <a:solidFill>
                  <a:schemeClr val="tx1"/>
                </a:solidFill>
                <a:latin typeface="Roboto Condensed" charset="0"/>
                <a:ea typeface="Roboto Condensed" charset="0"/>
                <a:cs typeface="Roboto Condensed" charset="0"/>
              </a:rPr>
              <a:t>Certificate</a:t>
            </a:r>
            <a:r>
              <a:rPr lang="de-DE" dirty="0" smtClean="0">
                <a:solidFill>
                  <a:schemeClr val="tx1"/>
                </a:solidFill>
                <a:latin typeface="Roboto Condensed" charset="0"/>
                <a:ea typeface="Roboto Condensed" charset="0"/>
                <a:cs typeface="Roboto Condensed" charset="0"/>
              </a:rPr>
              <a:t> (EBC)</a:t>
            </a:r>
          </a:p>
          <a:p>
            <a:pPr marL="342900" indent="-342900">
              <a:lnSpc>
                <a:spcPct val="150000"/>
              </a:lnSpc>
              <a:buFont typeface="Wingdings" charset="2"/>
              <a:buChar char="§"/>
            </a:pPr>
            <a:r>
              <a:rPr lang="de-DE" dirty="0" smtClean="0">
                <a:solidFill>
                  <a:schemeClr val="tx1"/>
                </a:solidFill>
                <a:latin typeface="Roboto Condensed" charset="0"/>
                <a:ea typeface="Roboto Condensed" charset="0"/>
                <a:cs typeface="Roboto Condensed" charset="0"/>
              </a:rPr>
              <a:t>freiwilliger Standard in Deutschland</a:t>
            </a:r>
          </a:p>
          <a:p>
            <a:pPr marL="342900" indent="-342900">
              <a:lnSpc>
                <a:spcPct val="150000"/>
              </a:lnSpc>
              <a:buFont typeface="Wingdings" charset="2"/>
              <a:buChar char="§"/>
            </a:pPr>
            <a:r>
              <a:rPr lang="de-DE" dirty="0" smtClean="0">
                <a:solidFill>
                  <a:schemeClr val="tx1"/>
                </a:solidFill>
                <a:latin typeface="Roboto Condensed" charset="0"/>
                <a:ea typeface="Roboto Condensed" charset="0"/>
                <a:cs typeface="Roboto Condensed" charset="0"/>
              </a:rPr>
              <a:t>drei Stufen: premium, </a:t>
            </a:r>
            <a:r>
              <a:rPr lang="de-DE" dirty="0" err="1" smtClean="0">
                <a:solidFill>
                  <a:schemeClr val="tx1"/>
                </a:solidFill>
                <a:latin typeface="Roboto Condensed" charset="0"/>
                <a:ea typeface="Roboto Condensed" charset="0"/>
                <a:cs typeface="Roboto Condensed" charset="0"/>
              </a:rPr>
              <a:t>basic</a:t>
            </a:r>
            <a:r>
              <a:rPr lang="de-DE" dirty="0" smtClean="0">
                <a:solidFill>
                  <a:schemeClr val="tx1"/>
                </a:solidFill>
                <a:latin typeface="Roboto Condensed" charset="0"/>
                <a:ea typeface="Roboto Condensed" charset="0"/>
                <a:cs typeface="Roboto Condensed" charset="0"/>
              </a:rPr>
              <a:t>, Futter</a:t>
            </a:r>
            <a:endParaRPr lang="de-DE" dirty="0">
              <a:solidFill>
                <a:schemeClr val="tx1"/>
              </a:solidFill>
              <a:latin typeface="Roboto Condensed" charset="0"/>
              <a:ea typeface="Roboto Condensed" charset="0"/>
              <a:cs typeface="Roboto Condensed" charset="0"/>
            </a:endParaRPr>
          </a:p>
        </p:txBody>
      </p:sp>
      <p:pic>
        <p:nvPicPr>
          <p:cNvPr id="9" name="Bild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Tree>
    <p:extLst>
      <p:ext uri="{BB962C8B-B14F-4D97-AF65-F5344CB8AC3E}">
        <p14:creationId xmlns:p14="http://schemas.microsoft.com/office/powerpoint/2010/main" val="2073602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Die Anwendung von Pflanzenkohle</a:t>
            </a:r>
            <a:endParaRPr lang="de-DE" dirty="0">
              <a:solidFill>
                <a:srgbClr val="9CC03D"/>
              </a:solidFill>
              <a:latin typeface="Roboto Condensed" charset="0"/>
              <a:ea typeface="Roboto Condensed" charset="0"/>
              <a:cs typeface="Roboto Condensed" charset="0"/>
            </a:endParaRPr>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000" y="1513279"/>
            <a:ext cx="6016000" cy="3384000"/>
          </a:xfrm>
          <a:prstGeom prst="rect">
            <a:avLst/>
          </a:prstGeom>
          <a:effectLst>
            <a:softEdge rad="114300"/>
          </a:effectLst>
        </p:spPr>
      </p:pic>
      <p:sp>
        <p:nvSpPr>
          <p:cNvPr id="5" name="Rectangle 16"/>
          <p:cNvSpPr>
            <a:spLocks noChangeArrowheads="1"/>
          </p:cNvSpPr>
          <p:nvPr/>
        </p:nvSpPr>
        <p:spPr bwMode="auto">
          <a:xfrm>
            <a:off x="1564000" y="4897279"/>
            <a:ext cx="603391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000" dirty="0" smtClean="0">
                <a:latin typeface="Roboto Condensed Light" charset="0"/>
                <a:ea typeface="Roboto Condensed Light" charset="0"/>
                <a:cs typeface="Roboto Condensed Light" charset="0"/>
              </a:rPr>
              <a:t>Abb.: Videostill aus „Nachhaltige Nutzung mit Pflanzenkohle“ 2018</a:t>
            </a:r>
            <a:endParaRPr lang="de-DE" altLang="de-DE" sz="1000" dirty="0">
              <a:latin typeface="Roboto Condensed Light" charset="0"/>
              <a:ea typeface="Roboto Condensed Light" charset="0"/>
              <a:cs typeface="Roboto Condensed Light" charset="0"/>
            </a:endParaRPr>
          </a:p>
        </p:txBody>
      </p:sp>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7" name="Bild 6" descr="/Users/bianca/Desktop/DBU - Biokohle/Öffentlichkeitsarbeit/_elemente/BBB_Logo.png"/>
          <p:cNvPicPr/>
          <p:nvPr/>
        </p:nvPicPr>
        <p:blipFill>
          <a:blip r:embed="rId5">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Tree>
    <p:extLst>
      <p:ext uri="{BB962C8B-B14F-4D97-AF65-F5344CB8AC3E}">
        <p14:creationId xmlns:p14="http://schemas.microsoft.com/office/powerpoint/2010/main" val="1619462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a:bodyPr>
          <a:lstStyle/>
          <a:p>
            <a:r>
              <a:rPr lang="de-DE" dirty="0">
                <a:solidFill>
                  <a:srgbClr val="9CC03D"/>
                </a:solidFill>
                <a:latin typeface="Roboto Condensed" charset="0"/>
                <a:ea typeface="Roboto Condensed" charset="0"/>
                <a:cs typeface="Roboto Condensed" charset="0"/>
              </a:rPr>
              <a:t>Mikrovergaser</a:t>
            </a:r>
          </a:p>
        </p:txBody>
      </p:sp>
      <p:sp>
        <p:nvSpPr>
          <p:cNvPr id="7" name="Rectangle 16"/>
          <p:cNvSpPr>
            <a:spLocks noChangeArrowheads="1"/>
          </p:cNvSpPr>
          <p:nvPr/>
        </p:nvSpPr>
        <p:spPr bwMode="auto">
          <a:xfrm>
            <a:off x="2911079" y="4597946"/>
            <a:ext cx="42980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Auszubildender mit selbstgebautem Mikrovergaser</a:t>
            </a:r>
            <a:endParaRPr lang="de-DE" altLang="de-DE" sz="1200" dirty="0">
              <a:latin typeface="Roboto Condensed Light" charset="0"/>
              <a:ea typeface="Roboto Condensed Light" charset="0"/>
              <a:cs typeface="Roboto Condensed Light" charset="0"/>
            </a:endParaRPr>
          </a:p>
        </p:txBody>
      </p:sp>
      <p:pic>
        <p:nvPicPr>
          <p:cNvPr id="6" name="Bild 5" descr="/Users/bianca/Desktop/DBU - Biokohle/Öffentlichkeitsarbeit/_elemente/BBB_Logo.png"/>
          <p:cNvPicPr/>
          <p:nvPr/>
        </p:nvPicPr>
        <p:blipFill>
          <a:blip r:embed="rId3">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8" name="Bild 7"/>
          <p:cNvPicPr>
            <a:picLocks noChangeAspect="1"/>
          </p:cNvPicPr>
          <p:nvPr/>
        </p:nvPicPr>
        <p:blipFill rotWithShape="1">
          <a:blip r:embed="rId4" cstate="print">
            <a:extLst>
              <a:ext uri="{28A0092B-C50C-407E-A947-70E740481C1C}">
                <a14:useLocalDpi xmlns:a14="http://schemas.microsoft.com/office/drawing/2010/main" val="0"/>
              </a:ext>
            </a:extLst>
          </a:blip>
          <a:srcRect l="17917" r="8333" b="42500"/>
          <a:stretch/>
        </p:blipFill>
        <p:spPr>
          <a:xfrm rot="5400000">
            <a:off x="161874" y="2125740"/>
            <a:ext cx="3469585" cy="2028825"/>
          </a:xfrm>
          <a:prstGeom prst="rect">
            <a:avLst/>
          </a:prstGeom>
        </p:spPr>
      </p:pic>
      <p:pic>
        <p:nvPicPr>
          <p:cNvPr id="4" name="Bild 3"/>
          <p:cNvPicPr>
            <a:picLocks noChangeAspect="1"/>
          </p:cNvPicPr>
          <p:nvPr/>
        </p:nvPicPr>
        <p:blipFill>
          <a:blip r:embed="rId5"/>
          <a:stretch>
            <a:fillRect/>
          </a:stretch>
        </p:blipFill>
        <p:spPr>
          <a:xfrm>
            <a:off x="3878263" y="1992257"/>
            <a:ext cx="1587500" cy="1930400"/>
          </a:xfrm>
          <a:prstGeom prst="rect">
            <a:avLst/>
          </a:prstGeom>
        </p:spPr>
      </p:pic>
      <p:pic>
        <p:nvPicPr>
          <p:cNvPr id="5" name="Bild 4"/>
          <p:cNvPicPr>
            <a:picLocks noChangeAspect="1"/>
          </p:cNvPicPr>
          <p:nvPr/>
        </p:nvPicPr>
        <p:blipFill>
          <a:blip r:embed="rId6"/>
          <a:stretch>
            <a:fillRect/>
          </a:stretch>
        </p:blipFill>
        <p:spPr>
          <a:xfrm>
            <a:off x="5613400" y="1725557"/>
            <a:ext cx="1231900" cy="2197100"/>
          </a:xfrm>
          <a:prstGeom prst="rect">
            <a:avLst/>
          </a:prstGeom>
        </p:spPr>
      </p:pic>
      <p:pic>
        <p:nvPicPr>
          <p:cNvPr id="9" name="Bild 8"/>
          <p:cNvPicPr>
            <a:picLocks noChangeAspect="1"/>
          </p:cNvPicPr>
          <p:nvPr/>
        </p:nvPicPr>
        <p:blipFill rotWithShape="1">
          <a:blip r:embed="rId7"/>
          <a:srcRect l="5135"/>
          <a:stretch/>
        </p:blipFill>
        <p:spPr>
          <a:xfrm>
            <a:off x="7272338" y="1506298"/>
            <a:ext cx="1168646" cy="2197100"/>
          </a:xfrm>
          <a:prstGeom prst="rect">
            <a:avLst/>
          </a:prstGeom>
        </p:spPr>
      </p:pic>
      <p:pic>
        <p:nvPicPr>
          <p:cNvPr id="10" name="Bild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Tree>
    <p:extLst>
      <p:ext uri="{BB962C8B-B14F-4D97-AF65-F5344CB8AC3E}">
        <p14:creationId xmlns:p14="http://schemas.microsoft.com/office/powerpoint/2010/main" val="933159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Users/bianca/Desktop/DBU - Biokohle/Öffentlichkeitsarbeit/_elemente/BBB_Logo.png"/>
          <p:cNvPicPr/>
          <p:nvPr/>
        </p:nvPicPr>
        <p:blipFill>
          <a:blip r:embed="rId3">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7" name="Textfeld 6"/>
          <p:cNvSpPr txBox="1"/>
          <p:nvPr/>
        </p:nvSpPr>
        <p:spPr>
          <a:xfrm>
            <a:off x="827347" y="2312894"/>
            <a:ext cx="7724981" cy="461665"/>
          </a:xfrm>
          <a:prstGeom prst="rect">
            <a:avLst/>
          </a:prstGeom>
          <a:noFill/>
        </p:spPr>
        <p:txBody>
          <a:bodyPr wrap="square" rtlCol="0">
            <a:spAutoFit/>
          </a:bodyPr>
          <a:lstStyle/>
          <a:p>
            <a:r>
              <a:rPr lang="de-DE" dirty="0" smtClean="0">
                <a:solidFill>
                  <a:srgbClr val="FF0000"/>
                </a:solidFill>
                <a:latin typeface="Roboto Condensed" charset="0"/>
                <a:ea typeface="Roboto Condensed" charset="0"/>
                <a:cs typeface="Roboto Condensed" charset="0"/>
              </a:rPr>
              <a:t>Video „Die Geschichte der Terra </a:t>
            </a:r>
            <a:r>
              <a:rPr lang="de-DE" dirty="0" err="1" smtClean="0">
                <a:solidFill>
                  <a:srgbClr val="FF0000"/>
                </a:solidFill>
                <a:latin typeface="Roboto Condensed" charset="0"/>
                <a:ea typeface="Roboto Condensed" charset="0"/>
                <a:cs typeface="Roboto Condensed" charset="0"/>
              </a:rPr>
              <a:t>Preta</a:t>
            </a:r>
            <a:r>
              <a:rPr lang="de-DE" dirty="0" smtClean="0">
                <a:solidFill>
                  <a:srgbClr val="FF0000"/>
                </a:solidFill>
                <a:latin typeface="Roboto Condensed" charset="0"/>
                <a:ea typeface="Roboto Condensed" charset="0"/>
                <a:cs typeface="Roboto Condensed" charset="0"/>
              </a:rPr>
              <a:t>“ einfügen</a:t>
            </a:r>
            <a:endParaRPr lang="de-DE" dirty="0">
              <a:solidFill>
                <a:srgbClr val="FF0000"/>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773444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Users/bianca/Desktop/DBU - Biokohle/Öffentlichkeitsarbeit/_elemente/BBB_Logo.png"/>
          <p:cNvPicPr/>
          <p:nvPr/>
        </p:nvPicPr>
        <p:blipFill>
          <a:blip r:embed="rId2">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2" name="Textfeld 1"/>
          <p:cNvSpPr txBox="1"/>
          <p:nvPr/>
        </p:nvSpPr>
        <p:spPr>
          <a:xfrm>
            <a:off x="827347" y="2312894"/>
            <a:ext cx="7724981" cy="461665"/>
          </a:xfrm>
          <a:prstGeom prst="rect">
            <a:avLst/>
          </a:prstGeom>
          <a:noFill/>
        </p:spPr>
        <p:txBody>
          <a:bodyPr wrap="square" rtlCol="0">
            <a:spAutoFit/>
          </a:bodyPr>
          <a:lstStyle/>
          <a:p>
            <a:r>
              <a:rPr lang="de-DE" dirty="0" smtClean="0">
                <a:solidFill>
                  <a:srgbClr val="FF0000"/>
                </a:solidFill>
                <a:latin typeface="Roboto Condensed" charset="0"/>
                <a:ea typeface="Roboto Condensed" charset="0"/>
                <a:cs typeface="Roboto Condensed" charset="0"/>
              </a:rPr>
              <a:t>Video: „Kompost mit Pflanzenkohle“ einfügen</a:t>
            </a:r>
            <a:endParaRPr lang="de-DE" dirty="0">
              <a:solidFill>
                <a:srgbClr val="FF0000"/>
              </a:solidFill>
              <a:latin typeface="Roboto Condensed" charset="0"/>
              <a:ea typeface="Roboto Condensed" charset="0"/>
              <a:cs typeface="Roboto Condensed" charset="0"/>
            </a:endParaRPr>
          </a:p>
        </p:txBody>
      </p:sp>
      <p:sp>
        <p:nvSpPr>
          <p:cNvPr id="6" name="Titel 1"/>
          <p:cNvSpPr txBox="1">
            <a:spLocks/>
          </p:cNvSpPr>
          <p:nvPr/>
        </p:nvSpPr>
        <p:spPr>
          <a:xfrm>
            <a:off x="457200" y="649048"/>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de-DE" dirty="0" smtClean="0">
                <a:solidFill>
                  <a:srgbClr val="9CC03D"/>
                </a:solidFill>
                <a:latin typeface="Roboto Condensed" charset="0"/>
                <a:ea typeface="Roboto Condensed" charset="0"/>
                <a:cs typeface="Roboto Condensed" charset="0"/>
              </a:rPr>
              <a:t>Pflanzenkohle im Kompost </a:t>
            </a:r>
            <a:endParaRPr lang="de-DE" dirty="0">
              <a:solidFill>
                <a:srgbClr val="9CC03D"/>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1551574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normAutofit fontScale="90000"/>
          </a:bodyPr>
          <a:lstStyle/>
          <a:p>
            <a:r>
              <a:rPr lang="de-DE" dirty="0" smtClean="0">
                <a:solidFill>
                  <a:srgbClr val="9CC03D"/>
                </a:solidFill>
                <a:latin typeface="Roboto Condensed" charset="0"/>
                <a:ea typeface="Roboto Condensed" charset="0"/>
                <a:cs typeface="Roboto Condensed" charset="0"/>
              </a:rPr>
              <a:t>Die Schließung von Stoffkreisläufen mit </a:t>
            </a:r>
            <a:br>
              <a:rPr lang="de-DE" dirty="0" smtClean="0">
                <a:solidFill>
                  <a:srgbClr val="9CC03D"/>
                </a:solidFill>
                <a:latin typeface="Roboto Condensed" charset="0"/>
                <a:ea typeface="Roboto Condensed" charset="0"/>
                <a:cs typeface="Roboto Condensed" charset="0"/>
              </a:rPr>
            </a:br>
            <a:r>
              <a:rPr lang="de-DE" dirty="0" smtClean="0">
                <a:solidFill>
                  <a:srgbClr val="9CC03D"/>
                </a:solidFill>
                <a:latin typeface="Roboto Condensed" charset="0"/>
                <a:ea typeface="Roboto Condensed" charset="0"/>
                <a:cs typeface="Roboto Condensed" charset="0"/>
              </a:rPr>
              <a:t>Terra </a:t>
            </a:r>
            <a:r>
              <a:rPr lang="de-DE" dirty="0" err="1" smtClean="0">
                <a:solidFill>
                  <a:srgbClr val="9CC03D"/>
                </a:solidFill>
                <a:latin typeface="Roboto Condensed" charset="0"/>
                <a:ea typeface="Roboto Condensed" charset="0"/>
                <a:cs typeface="Roboto Condensed" charset="0"/>
              </a:rPr>
              <a:t>Preta</a:t>
            </a:r>
            <a:r>
              <a:rPr lang="de-DE" dirty="0" smtClean="0">
                <a:solidFill>
                  <a:srgbClr val="9CC03D"/>
                </a:solidFill>
                <a:latin typeface="Roboto Condensed" charset="0"/>
                <a:ea typeface="Roboto Condensed" charset="0"/>
                <a:cs typeface="Roboto Condensed" charset="0"/>
              </a:rPr>
              <a:t> </a:t>
            </a:r>
            <a:r>
              <a:rPr lang="de-DE" dirty="0">
                <a:solidFill>
                  <a:srgbClr val="9CC03D"/>
                </a:solidFill>
                <a:latin typeface="Roboto Condensed" charset="0"/>
                <a:ea typeface="Roboto Condensed" charset="0"/>
                <a:cs typeface="Roboto Condensed" charset="0"/>
              </a:rPr>
              <a:t>T</a:t>
            </a:r>
            <a:r>
              <a:rPr lang="de-DE" dirty="0" smtClean="0">
                <a:solidFill>
                  <a:srgbClr val="9CC03D"/>
                </a:solidFill>
                <a:latin typeface="Roboto Condensed" charset="0"/>
                <a:ea typeface="Roboto Condensed" charset="0"/>
                <a:cs typeface="Roboto Condensed" charset="0"/>
              </a:rPr>
              <a:t>echnologie</a:t>
            </a:r>
            <a:endParaRPr lang="de-DE" dirty="0">
              <a:solidFill>
                <a:srgbClr val="9CC03D"/>
              </a:solidFill>
              <a:latin typeface="Roboto Condensed" charset="0"/>
              <a:ea typeface="Roboto Condensed" charset="0"/>
              <a:cs typeface="Roboto Condensed" charset="0"/>
            </a:endParaRPr>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000" y="1506298"/>
            <a:ext cx="6016000" cy="3384000"/>
          </a:xfrm>
          <a:prstGeom prst="rect">
            <a:avLst/>
          </a:prstGeom>
          <a:effectLst>
            <a:softEdge rad="114300"/>
          </a:effectLst>
        </p:spPr>
      </p:pic>
      <p:sp>
        <p:nvSpPr>
          <p:cNvPr id="5" name="Rectangle 16"/>
          <p:cNvSpPr>
            <a:spLocks noChangeArrowheads="1"/>
          </p:cNvSpPr>
          <p:nvPr/>
        </p:nvSpPr>
        <p:spPr bwMode="auto">
          <a:xfrm>
            <a:off x="1564000" y="4889941"/>
            <a:ext cx="603391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000" dirty="0" smtClean="0">
                <a:latin typeface="Roboto Condensed Light" charset="0"/>
                <a:ea typeface="Roboto Condensed Light" charset="0"/>
                <a:cs typeface="Roboto Condensed Light" charset="0"/>
              </a:rPr>
              <a:t>Abb.: Videostill aus „Nachhaltige Nutzung mit Pflanzenkohle“ 2018</a:t>
            </a:r>
            <a:endParaRPr lang="de-DE" altLang="de-DE" sz="1000" dirty="0">
              <a:latin typeface="Roboto Condensed Light" charset="0"/>
              <a:ea typeface="Roboto Condensed Light" charset="0"/>
              <a:cs typeface="Roboto Condensed Light" charset="0"/>
            </a:endParaRPr>
          </a:p>
        </p:txBody>
      </p:sp>
      <p:pic>
        <p:nvPicPr>
          <p:cNvPr id="6" name="Bild 5" descr="/Users/bianca/Desktop/DBU - Biokohle/Öffentlichkeitsarbeit/_elemente/BBB_Logo.png"/>
          <p:cNvPicPr/>
          <p:nvPr/>
        </p:nvPicPr>
        <p:blipFill>
          <a:blip r:embed="rId4">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7" name="Bild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Tree>
    <p:extLst>
      <p:ext uri="{BB962C8B-B14F-4D97-AF65-F5344CB8AC3E}">
        <p14:creationId xmlns:p14="http://schemas.microsoft.com/office/powerpoint/2010/main" val="158342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Users/bianca/Desktop/DBU - Biokohle/Öffentlichkeitsarbeit/_elemente/BBB_Logo.png"/>
          <p:cNvPicPr/>
          <p:nvPr/>
        </p:nvPicPr>
        <p:blipFill>
          <a:blip r:embed="rId2">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2" name="Textfeld 1"/>
          <p:cNvSpPr txBox="1"/>
          <p:nvPr/>
        </p:nvSpPr>
        <p:spPr>
          <a:xfrm>
            <a:off x="827347" y="2312894"/>
            <a:ext cx="7724981" cy="461665"/>
          </a:xfrm>
          <a:prstGeom prst="rect">
            <a:avLst/>
          </a:prstGeom>
          <a:noFill/>
        </p:spPr>
        <p:txBody>
          <a:bodyPr wrap="square" rtlCol="0">
            <a:spAutoFit/>
          </a:bodyPr>
          <a:lstStyle/>
          <a:p>
            <a:r>
              <a:rPr lang="de-DE" dirty="0" smtClean="0">
                <a:solidFill>
                  <a:srgbClr val="FF0000"/>
                </a:solidFill>
                <a:latin typeface="Roboto Condensed" charset="0"/>
                <a:ea typeface="Roboto Condensed" charset="0"/>
                <a:cs typeface="Roboto Condensed" charset="0"/>
              </a:rPr>
              <a:t>Video: „Die Eigenschaften der Pflanzenkohle “ einfügen</a:t>
            </a:r>
            <a:endParaRPr lang="de-DE" dirty="0">
              <a:solidFill>
                <a:srgbClr val="FF0000"/>
              </a:solidFill>
              <a:latin typeface="Roboto Condensed" charset="0"/>
              <a:ea typeface="Roboto Condensed" charset="0"/>
              <a:cs typeface="Roboto Condensed" charset="0"/>
            </a:endParaRPr>
          </a:p>
        </p:txBody>
      </p:sp>
      <p:sp>
        <p:nvSpPr>
          <p:cNvPr id="6" name="Titel 1"/>
          <p:cNvSpPr txBox="1">
            <a:spLocks/>
          </p:cNvSpPr>
          <p:nvPr/>
        </p:nvSpPr>
        <p:spPr>
          <a:xfrm>
            <a:off x="457200" y="649048"/>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de-DE" dirty="0" smtClean="0">
                <a:solidFill>
                  <a:srgbClr val="9CC03D"/>
                </a:solidFill>
                <a:latin typeface="Roboto Condensed" charset="0"/>
                <a:ea typeface="Roboto Condensed" charset="0"/>
                <a:cs typeface="Roboto Condensed" charset="0"/>
              </a:rPr>
              <a:t>Die Eigenschaften von Pflanzenkohle</a:t>
            </a:r>
            <a:endParaRPr lang="de-DE" dirty="0">
              <a:solidFill>
                <a:srgbClr val="9CC03D"/>
              </a:solidFill>
              <a:latin typeface="Roboto Condensed" charset="0"/>
              <a:ea typeface="Roboto Condensed" charset="0"/>
              <a:cs typeface="Roboto Condensed" charset="0"/>
            </a:endParaRPr>
          </a:p>
        </p:txBody>
      </p:sp>
    </p:spTree>
    <p:extLst>
      <p:ext uri="{BB962C8B-B14F-4D97-AF65-F5344CB8AC3E}">
        <p14:creationId xmlns:p14="http://schemas.microsoft.com/office/powerpoint/2010/main" val="1244927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222" y="2589324"/>
            <a:ext cx="4189658" cy="2854746"/>
          </a:xfrm>
          <a:prstGeom prst="rect">
            <a:avLst/>
          </a:prstGeom>
        </p:spPr>
      </p:pic>
      <p:sp>
        <p:nvSpPr>
          <p:cNvPr id="2" name="Titel 1"/>
          <p:cNvSpPr>
            <a:spLocks noGrp="1"/>
          </p:cNvSpPr>
          <p:nvPr>
            <p:ph type="title"/>
          </p:nvPr>
        </p:nvSpPr>
        <p:spPr>
          <a:xfrm>
            <a:off x="457200" y="791928"/>
            <a:ext cx="8229600" cy="857250"/>
          </a:xfrm>
        </p:spPr>
        <p:txBody>
          <a:bodyPr>
            <a:normAutofit/>
          </a:bodyPr>
          <a:lstStyle/>
          <a:p>
            <a:r>
              <a:rPr lang="de-DE" dirty="0" smtClean="0">
                <a:solidFill>
                  <a:srgbClr val="9CC03D"/>
                </a:solidFill>
                <a:latin typeface="Roboto Condensed" charset="0"/>
                <a:ea typeface="Roboto Condensed" charset="0"/>
                <a:cs typeface="Roboto Condensed" charset="0"/>
              </a:rPr>
              <a:t>Die </a:t>
            </a:r>
            <a:r>
              <a:rPr lang="de-DE" dirty="0">
                <a:solidFill>
                  <a:srgbClr val="9CC03D"/>
                </a:solidFill>
                <a:latin typeface="Roboto Condensed" charset="0"/>
                <a:ea typeface="Roboto Condensed" charset="0"/>
                <a:cs typeface="Roboto Condensed" charset="0"/>
              </a:rPr>
              <a:t>Potentiale </a:t>
            </a:r>
            <a:r>
              <a:rPr lang="de-DE" dirty="0" smtClean="0">
                <a:solidFill>
                  <a:srgbClr val="9CC03D"/>
                </a:solidFill>
                <a:latin typeface="Roboto Condensed" charset="0"/>
                <a:ea typeface="Roboto Condensed" charset="0"/>
                <a:cs typeface="Roboto Condensed" charset="0"/>
              </a:rPr>
              <a:t>der Terra </a:t>
            </a:r>
            <a:r>
              <a:rPr lang="de-DE" dirty="0" err="1">
                <a:solidFill>
                  <a:srgbClr val="9CC03D"/>
                </a:solidFill>
                <a:latin typeface="Roboto Condensed" charset="0"/>
                <a:ea typeface="Roboto Condensed" charset="0"/>
                <a:cs typeface="Roboto Condensed" charset="0"/>
              </a:rPr>
              <a:t>Preta</a:t>
            </a:r>
            <a:r>
              <a:rPr lang="de-DE" dirty="0">
                <a:solidFill>
                  <a:srgbClr val="9CC03D"/>
                </a:solidFill>
                <a:latin typeface="Roboto Condensed" charset="0"/>
                <a:ea typeface="Roboto Condensed" charset="0"/>
                <a:cs typeface="Roboto Condensed" charset="0"/>
              </a:rPr>
              <a:t> Technologie</a:t>
            </a:r>
          </a:p>
        </p:txBody>
      </p:sp>
      <p:pic>
        <p:nvPicPr>
          <p:cNvPr id="8" name="Bild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7900" y="189758"/>
            <a:ext cx="1630995" cy="433127"/>
          </a:xfrm>
          <a:prstGeom prst="rect">
            <a:avLst/>
          </a:prstGeom>
        </p:spPr>
      </p:pic>
      <p:sp>
        <p:nvSpPr>
          <p:cNvPr id="11" name="Textfeld 10"/>
          <p:cNvSpPr txBox="1"/>
          <p:nvPr/>
        </p:nvSpPr>
        <p:spPr>
          <a:xfrm>
            <a:off x="5360222" y="1759479"/>
            <a:ext cx="1928812" cy="553998"/>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Erhöhte Adsorptionskapazität</a:t>
            </a:r>
            <a:endParaRPr lang="de-DE" sz="1500" dirty="0">
              <a:solidFill>
                <a:srgbClr val="5E4D27"/>
              </a:solidFill>
              <a:latin typeface="Roboto Condensed" charset="0"/>
              <a:ea typeface="Roboto Condensed" charset="0"/>
              <a:cs typeface="Roboto Condensed" charset="0"/>
            </a:endParaRPr>
          </a:p>
        </p:txBody>
      </p:sp>
      <p:sp>
        <p:nvSpPr>
          <p:cNvPr id="12" name="Textfeld 11"/>
          <p:cNvSpPr txBox="1"/>
          <p:nvPr/>
        </p:nvSpPr>
        <p:spPr>
          <a:xfrm>
            <a:off x="5752261" y="4105602"/>
            <a:ext cx="2894518" cy="553998"/>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Erhöhte </a:t>
            </a:r>
          </a:p>
          <a:p>
            <a:r>
              <a:rPr lang="de-DE" sz="1500" dirty="0" smtClean="0">
                <a:solidFill>
                  <a:srgbClr val="5E4D27"/>
                </a:solidFill>
                <a:latin typeface="Roboto Condensed" charset="0"/>
                <a:ea typeface="Roboto Condensed" charset="0"/>
                <a:cs typeface="Roboto Condensed" charset="0"/>
              </a:rPr>
              <a:t>Kationenaustauschkapazität</a:t>
            </a:r>
            <a:endParaRPr lang="de-DE" sz="1500" dirty="0">
              <a:solidFill>
                <a:srgbClr val="5E4D27"/>
              </a:solidFill>
              <a:latin typeface="Roboto Condensed" charset="0"/>
              <a:ea typeface="Roboto Condensed" charset="0"/>
              <a:cs typeface="Roboto Condensed" charset="0"/>
            </a:endParaRPr>
          </a:p>
        </p:txBody>
      </p:sp>
      <p:sp>
        <p:nvSpPr>
          <p:cNvPr id="13" name="Textfeld 12"/>
          <p:cNvSpPr txBox="1"/>
          <p:nvPr/>
        </p:nvSpPr>
        <p:spPr>
          <a:xfrm>
            <a:off x="7215188" y="2457788"/>
            <a:ext cx="1928812"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pH-Puffer</a:t>
            </a:r>
            <a:endParaRPr lang="de-DE" sz="1500" dirty="0">
              <a:solidFill>
                <a:srgbClr val="5E4D27"/>
              </a:solidFill>
              <a:latin typeface="Roboto Condensed" charset="0"/>
              <a:ea typeface="Roboto Condensed" charset="0"/>
              <a:cs typeface="Roboto Condensed" charset="0"/>
            </a:endParaRPr>
          </a:p>
        </p:txBody>
      </p:sp>
      <p:sp>
        <p:nvSpPr>
          <p:cNvPr id="14" name="Textfeld 13"/>
          <p:cNvSpPr txBox="1"/>
          <p:nvPr/>
        </p:nvSpPr>
        <p:spPr>
          <a:xfrm>
            <a:off x="554670" y="3167458"/>
            <a:ext cx="3308800"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Erhöhte Aktivität von Bodenorganismen</a:t>
            </a:r>
            <a:endParaRPr lang="de-DE" sz="1500" dirty="0">
              <a:solidFill>
                <a:srgbClr val="5E4D27"/>
              </a:solidFill>
              <a:latin typeface="Roboto Condensed" charset="0"/>
              <a:ea typeface="Roboto Condensed" charset="0"/>
              <a:cs typeface="Roboto Condensed" charset="0"/>
            </a:endParaRPr>
          </a:p>
        </p:txBody>
      </p:sp>
      <p:sp>
        <p:nvSpPr>
          <p:cNvPr id="15" name="Textfeld 14"/>
          <p:cNvSpPr txBox="1"/>
          <p:nvPr/>
        </p:nvSpPr>
        <p:spPr>
          <a:xfrm>
            <a:off x="554670" y="1696904"/>
            <a:ext cx="1928812"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Abfälle = Ressourcen</a:t>
            </a:r>
            <a:endParaRPr lang="de-DE" sz="1500" dirty="0">
              <a:solidFill>
                <a:srgbClr val="5E4D27"/>
              </a:solidFill>
              <a:latin typeface="Roboto Condensed" charset="0"/>
              <a:ea typeface="Roboto Condensed" charset="0"/>
              <a:cs typeface="Roboto Condensed" charset="0"/>
            </a:endParaRPr>
          </a:p>
        </p:txBody>
      </p:sp>
      <p:sp>
        <p:nvSpPr>
          <p:cNvPr id="16" name="Textfeld 15"/>
          <p:cNvSpPr txBox="1"/>
          <p:nvPr/>
        </p:nvSpPr>
        <p:spPr>
          <a:xfrm>
            <a:off x="1136722" y="4105602"/>
            <a:ext cx="1928812"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Erhöhte Erträge</a:t>
            </a:r>
          </a:p>
        </p:txBody>
      </p:sp>
      <p:sp>
        <p:nvSpPr>
          <p:cNvPr id="18" name="Textfeld 17"/>
          <p:cNvSpPr txBox="1"/>
          <p:nvPr/>
        </p:nvSpPr>
        <p:spPr>
          <a:xfrm>
            <a:off x="3065534" y="2690831"/>
            <a:ext cx="3658955"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Verminderte Emissionen von Treibhausgasen</a:t>
            </a:r>
            <a:endParaRPr lang="de-DE" sz="1500" dirty="0">
              <a:solidFill>
                <a:srgbClr val="5E4D27"/>
              </a:solidFill>
              <a:latin typeface="Roboto Condensed" charset="0"/>
              <a:ea typeface="Roboto Condensed" charset="0"/>
              <a:cs typeface="Roboto Condensed" charset="0"/>
            </a:endParaRPr>
          </a:p>
        </p:txBody>
      </p:sp>
      <p:sp>
        <p:nvSpPr>
          <p:cNvPr id="19" name="Textfeld 18"/>
          <p:cNvSpPr txBox="1"/>
          <p:nvPr/>
        </p:nvSpPr>
        <p:spPr>
          <a:xfrm>
            <a:off x="3431410" y="4359518"/>
            <a:ext cx="1928812"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Einsparung von Kosten</a:t>
            </a:r>
            <a:endParaRPr lang="de-DE" sz="1500" dirty="0">
              <a:solidFill>
                <a:srgbClr val="5E4D27"/>
              </a:solidFill>
              <a:latin typeface="Roboto Condensed" charset="0"/>
              <a:ea typeface="Roboto Condensed" charset="0"/>
              <a:cs typeface="Roboto Condensed" charset="0"/>
            </a:endParaRPr>
          </a:p>
        </p:txBody>
      </p:sp>
      <p:sp>
        <p:nvSpPr>
          <p:cNvPr id="17" name="Textfeld 16"/>
          <p:cNvSpPr txBox="1"/>
          <p:nvPr/>
        </p:nvSpPr>
        <p:spPr>
          <a:xfrm>
            <a:off x="554670" y="2275494"/>
            <a:ext cx="3587839"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Pflanzenkohle = langfristiger CO</a:t>
            </a:r>
            <a:r>
              <a:rPr lang="de-DE" sz="1500" baseline="-25000" dirty="0" smtClean="0">
                <a:solidFill>
                  <a:srgbClr val="5E4D27"/>
                </a:solidFill>
                <a:latin typeface="Roboto Condensed" charset="0"/>
                <a:ea typeface="Roboto Condensed" charset="0"/>
                <a:cs typeface="Roboto Condensed" charset="0"/>
              </a:rPr>
              <a:t>2</a:t>
            </a:r>
            <a:r>
              <a:rPr lang="de-DE" sz="1500" dirty="0" smtClean="0">
                <a:solidFill>
                  <a:srgbClr val="5E4D27"/>
                </a:solidFill>
                <a:latin typeface="Roboto Condensed" charset="0"/>
                <a:ea typeface="Roboto Condensed" charset="0"/>
                <a:cs typeface="Roboto Condensed" charset="0"/>
              </a:rPr>
              <a:t>-Speicher</a:t>
            </a:r>
            <a:endParaRPr lang="de-DE" sz="1500" dirty="0">
              <a:solidFill>
                <a:srgbClr val="5E4D27"/>
              </a:solidFill>
              <a:latin typeface="Roboto Condensed" charset="0"/>
              <a:ea typeface="Roboto Condensed" charset="0"/>
              <a:cs typeface="Roboto Condensed" charset="0"/>
            </a:endParaRPr>
          </a:p>
        </p:txBody>
      </p:sp>
      <p:sp>
        <p:nvSpPr>
          <p:cNvPr id="20" name="Textfeld 19"/>
          <p:cNvSpPr txBox="1"/>
          <p:nvPr/>
        </p:nvSpPr>
        <p:spPr>
          <a:xfrm>
            <a:off x="2899064" y="3605966"/>
            <a:ext cx="1928812" cy="323165"/>
          </a:xfrm>
          <a:prstGeom prst="rect">
            <a:avLst/>
          </a:prstGeom>
          <a:noFill/>
        </p:spPr>
        <p:txBody>
          <a:bodyPr wrap="square" rtlCol="0">
            <a:spAutoFit/>
          </a:bodyPr>
          <a:lstStyle/>
          <a:p>
            <a:r>
              <a:rPr lang="de-DE" sz="1500" dirty="0" smtClean="0">
                <a:solidFill>
                  <a:srgbClr val="5E4D27"/>
                </a:solidFill>
                <a:latin typeface="Roboto Condensed" charset="0"/>
                <a:ea typeface="Roboto Condensed" charset="0"/>
                <a:cs typeface="Roboto Condensed" charset="0"/>
              </a:rPr>
              <a:t>Hochwertige Produkte</a:t>
            </a:r>
            <a:endParaRPr lang="de-DE" sz="1500" dirty="0">
              <a:solidFill>
                <a:srgbClr val="5E4D27"/>
              </a:solidFill>
              <a:latin typeface="Roboto Condensed" charset="0"/>
              <a:ea typeface="Roboto Condensed" charset="0"/>
              <a:cs typeface="Roboto Condensed" charset="0"/>
            </a:endParaRPr>
          </a:p>
        </p:txBody>
      </p:sp>
      <p:pic>
        <p:nvPicPr>
          <p:cNvPr id="21" name="Bild 20" descr="/Users/bianca/Desktop/DBU - Biokohle/Öffentlichkeitsarbeit/_elemente/BBB_Logo.png"/>
          <p:cNvPicPr/>
          <p:nvPr/>
        </p:nvPicPr>
        <p:blipFill>
          <a:blip r:embed="rId5">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Tree>
    <p:extLst>
      <p:ext uri="{BB962C8B-B14F-4D97-AF65-F5344CB8AC3E}">
        <p14:creationId xmlns:p14="http://schemas.microsoft.com/office/powerpoint/2010/main" val="14623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P spid="19" grpId="0"/>
      <p:bldP spid="17"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55000" lnSpcReduction="20000"/>
          </a:bodyPr>
          <a:lstStyle/>
          <a:p>
            <a:pPr marL="0" indent="0">
              <a:buNone/>
            </a:pPr>
            <a:r>
              <a:rPr lang="de-DE" b="1" dirty="0">
                <a:latin typeface="Roboto Condensed" charset="0"/>
                <a:ea typeface="Roboto Condensed" charset="0"/>
                <a:cs typeface="Roboto Condensed" charset="0"/>
              </a:rPr>
              <a:t>Herausgeberin:</a:t>
            </a:r>
          </a:p>
          <a:p>
            <a:pPr marL="0" indent="0">
              <a:buNone/>
            </a:pPr>
            <a:r>
              <a:rPr lang="de-DE" dirty="0">
                <a:latin typeface="Roboto Condensed" charset="0"/>
                <a:ea typeface="Roboto Condensed" charset="0"/>
                <a:cs typeface="Roboto Condensed" charset="0"/>
              </a:rPr>
              <a:t>Freie Universität Berlin</a:t>
            </a:r>
          </a:p>
          <a:p>
            <a:pPr marL="0" indent="0">
              <a:buNone/>
            </a:pPr>
            <a:r>
              <a:rPr lang="de-DE" dirty="0">
                <a:latin typeface="Roboto Condensed" charset="0"/>
                <a:ea typeface="Roboto Condensed" charset="0"/>
                <a:cs typeface="Roboto Condensed" charset="0"/>
              </a:rPr>
              <a:t>Fachbereich Geowissenschaften</a:t>
            </a:r>
          </a:p>
          <a:p>
            <a:pPr marL="0" indent="0">
              <a:buNone/>
            </a:pPr>
            <a:r>
              <a:rPr lang="de-DE" dirty="0">
                <a:latin typeface="Roboto Condensed" charset="0"/>
                <a:ea typeface="Roboto Condensed" charset="0"/>
                <a:cs typeface="Roboto Condensed" charset="0"/>
              </a:rPr>
              <a:t>AG Geoökologie</a:t>
            </a:r>
          </a:p>
          <a:p>
            <a:pPr marL="0" indent="0">
              <a:buNone/>
            </a:pPr>
            <a:r>
              <a:rPr lang="de-DE" dirty="0">
                <a:latin typeface="Roboto Condensed" charset="0"/>
                <a:ea typeface="Roboto Condensed" charset="0"/>
                <a:cs typeface="Roboto Condensed" charset="0"/>
              </a:rPr>
              <a:t>Prof. Dr. </a:t>
            </a:r>
            <a:r>
              <a:rPr lang="de-DE" dirty="0" err="1">
                <a:latin typeface="Roboto Condensed" charset="0"/>
                <a:ea typeface="Roboto Condensed" charset="0"/>
                <a:cs typeface="Roboto Condensed" charset="0"/>
              </a:rPr>
              <a:t>mult</a:t>
            </a:r>
            <a:r>
              <a:rPr lang="de-DE" dirty="0">
                <a:latin typeface="Roboto Condensed" charset="0"/>
                <a:ea typeface="Roboto Condensed" charset="0"/>
                <a:cs typeface="Roboto Condensed" charset="0"/>
              </a:rPr>
              <a:t>. Dr. h.c. Konstantin </a:t>
            </a:r>
            <a:r>
              <a:rPr lang="de-DE" dirty="0" err="1">
                <a:latin typeface="Roboto Condensed" charset="0"/>
                <a:ea typeface="Roboto Condensed" charset="0"/>
                <a:cs typeface="Roboto Condensed" charset="0"/>
              </a:rPr>
              <a:t>Terytze</a:t>
            </a:r>
            <a:endParaRPr lang="de-DE" dirty="0">
              <a:latin typeface="Roboto Condensed" charset="0"/>
              <a:ea typeface="Roboto Condensed" charset="0"/>
              <a:cs typeface="Roboto Condensed" charset="0"/>
            </a:endParaRPr>
          </a:p>
          <a:p>
            <a:pPr marL="0" indent="0">
              <a:buNone/>
            </a:pPr>
            <a:r>
              <a:rPr lang="de-DE" dirty="0">
                <a:latin typeface="Roboto Condensed" charset="0"/>
                <a:ea typeface="Roboto Condensed" charset="0"/>
                <a:cs typeface="Roboto Condensed" charset="0"/>
              </a:rPr>
              <a:t>Malteser Str. 74-100, Haus G</a:t>
            </a:r>
          </a:p>
          <a:p>
            <a:pPr marL="0" indent="0">
              <a:buNone/>
            </a:pPr>
            <a:r>
              <a:rPr lang="de-DE" dirty="0">
                <a:latin typeface="Roboto Condensed" charset="0"/>
                <a:ea typeface="Roboto Condensed" charset="0"/>
                <a:cs typeface="Roboto Condensed" charset="0"/>
              </a:rPr>
              <a:t>12249 Berlin</a:t>
            </a:r>
          </a:p>
          <a:p>
            <a:pPr marL="0" indent="0">
              <a:buNone/>
            </a:pPr>
            <a:r>
              <a:rPr lang="de-DE" dirty="0">
                <a:latin typeface="Roboto Condensed" charset="0"/>
                <a:ea typeface="Roboto Condensed" charset="0"/>
                <a:cs typeface="Roboto Condensed" charset="0"/>
              </a:rPr>
              <a:t>Web: </a:t>
            </a:r>
            <a:r>
              <a:rPr lang="de-DE" dirty="0" smtClean="0">
                <a:latin typeface="Roboto Condensed" charset="0"/>
                <a:ea typeface="Roboto Condensed" charset="0"/>
                <a:cs typeface="Roboto Condensed" charset="0"/>
                <a:hlinkClick r:id="rId2"/>
              </a:rPr>
              <a:t>https://bodenberufsbildung.com</a:t>
            </a:r>
            <a:endParaRPr lang="de-DE" dirty="0" smtClean="0">
              <a:latin typeface="Roboto Condensed" charset="0"/>
              <a:ea typeface="Roboto Condensed" charset="0"/>
              <a:cs typeface="Roboto Condensed" charset="0"/>
            </a:endParaRPr>
          </a:p>
          <a:p>
            <a:pPr marL="0" indent="0">
              <a:buNone/>
            </a:pPr>
            <a:endParaRPr lang="de-DE" dirty="0">
              <a:latin typeface="Roboto Condensed" charset="0"/>
              <a:ea typeface="Roboto Condensed" charset="0"/>
              <a:cs typeface="Roboto Condensed" charset="0"/>
            </a:endParaRPr>
          </a:p>
          <a:p>
            <a:pPr marL="0" indent="0">
              <a:buNone/>
            </a:pPr>
            <a:r>
              <a:rPr lang="de-DE" b="1" dirty="0" smtClean="0">
                <a:latin typeface="Roboto Condensed" charset="0"/>
                <a:ea typeface="Roboto Condensed" charset="0"/>
                <a:cs typeface="Roboto Condensed" charset="0"/>
              </a:rPr>
              <a:t>Autorin</a:t>
            </a:r>
            <a:r>
              <a:rPr lang="de-DE" b="1" dirty="0">
                <a:latin typeface="Roboto Condensed" charset="0"/>
                <a:ea typeface="Roboto Condensed" charset="0"/>
                <a:cs typeface="Roboto Condensed" charset="0"/>
              </a:rPr>
              <a:t>:</a:t>
            </a:r>
          </a:p>
          <a:p>
            <a:pPr marL="0" indent="0">
              <a:buNone/>
            </a:pPr>
            <a:r>
              <a:rPr lang="de-DE" dirty="0">
                <a:latin typeface="Roboto Condensed" charset="0"/>
                <a:ea typeface="Roboto Condensed" charset="0"/>
                <a:cs typeface="Roboto Condensed" charset="0"/>
              </a:rPr>
              <a:t>Dr. Bianca Schemel</a:t>
            </a:r>
          </a:p>
          <a:p>
            <a:pPr marL="0" indent="0">
              <a:buNone/>
            </a:pPr>
            <a:r>
              <a:rPr lang="de-DE" dirty="0">
                <a:latin typeface="Roboto Condensed" charset="0"/>
                <a:ea typeface="Roboto Condensed" charset="0"/>
                <a:cs typeface="Roboto Condensed" charset="0"/>
              </a:rPr>
              <a:t>unter der Mitarbeit der AG Geoökologie: Lina </a:t>
            </a:r>
            <a:r>
              <a:rPr lang="de-DE" dirty="0" err="1">
                <a:latin typeface="Roboto Condensed" charset="0"/>
                <a:ea typeface="Roboto Condensed" charset="0"/>
                <a:cs typeface="Roboto Condensed" charset="0"/>
              </a:rPr>
              <a:t>Geiges</a:t>
            </a:r>
            <a:r>
              <a:rPr lang="de-DE" dirty="0">
                <a:latin typeface="Roboto Condensed" charset="0"/>
                <a:ea typeface="Roboto Condensed" charset="0"/>
                <a:cs typeface="Roboto Condensed" charset="0"/>
              </a:rPr>
              <a:t>-Erzgräber, Dr. Robert Wagner, René Schatten, Dr. Ines Vogel, Dr. Ursula Weiß, Prof. Dr. </a:t>
            </a:r>
            <a:r>
              <a:rPr lang="de-DE" dirty="0" err="1">
                <a:latin typeface="Roboto Condensed" charset="0"/>
                <a:ea typeface="Roboto Condensed" charset="0"/>
                <a:cs typeface="Roboto Condensed" charset="0"/>
              </a:rPr>
              <a:t>mult</a:t>
            </a:r>
            <a:r>
              <a:rPr lang="de-DE" dirty="0">
                <a:latin typeface="Roboto Condensed" charset="0"/>
                <a:ea typeface="Roboto Condensed" charset="0"/>
                <a:cs typeface="Roboto Condensed" charset="0"/>
              </a:rPr>
              <a:t>. Dr. h.c. Konstantin </a:t>
            </a:r>
            <a:r>
              <a:rPr lang="de-DE" dirty="0" err="1">
                <a:latin typeface="Roboto Condensed" charset="0"/>
                <a:ea typeface="Roboto Condensed" charset="0"/>
                <a:cs typeface="Roboto Condensed" charset="0"/>
              </a:rPr>
              <a:t>Terytze</a:t>
            </a:r>
            <a:endParaRPr lang="de-DE" dirty="0">
              <a:latin typeface="Roboto Condensed" charset="0"/>
              <a:ea typeface="Roboto Condensed" charset="0"/>
              <a:cs typeface="Roboto Condensed" charset="0"/>
            </a:endParaRPr>
          </a:p>
          <a:p>
            <a:pPr marL="0" indent="0">
              <a:buNone/>
            </a:pPr>
            <a:r>
              <a:rPr lang="de-DE" dirty="0">
                <a:latin typeface="Roboto Condensed" charset="0"/>
                <a:ea typeface="Roboto Condensed" charset="0"/>
                <a:cs typeface="Roboto Condensed" charset="0"/>
              </a:rPr>
              <a:t> </a:t>
            </a:r>
          </a:p>
          <a:p>
            <a:pPr marL="0" indent="0">
              <a:buNone/>
            </a:pPr>
            <a:r>
              <a:rPr lang="de-DE" b="1" dirty="0">
                <a:latin typeface="Roboto Condensed" charset="0"/>
                <a:ea typeface="Roboto Condensed" charset="0"/>
                <a:cs typeface="Roboto Condensed" charset="0"/>
              </a:rPr>
              <a:t>Illustrationen: </a:t>
            </a:r>
            <a:r>
              <a:rPr lang="de-DE" dirty="0">
                <a:latin typeface="Roboto Condensed" charset="0"/>
                <a:ea typeface="Roboto Condensed" charset="0"/>
                <a:cs typeface="Roboto Condensed" charset="0"/>
              </a:rPr>
              <a:t>Heide </a:t>
            </a:r>
            <a:r>
              <a:rPr lang="de-DE" dirty="0" err="1">
                <a:latin typeface="Roboto Condensed" charset="0"/>
                <a:ea typeface="Roboto Condensed" charset="0"/>
                <a:cs typeface="Roboto Condensed" charset="0"/>
              </a:rPr>
              <a:t>Kolling</a:t>
            </a:r>
            <a:r>
              <a:rPr lang="de-DE" dirty="0">
                <a:latin typeface="Roboto Condensed" charset="0"/>
                <a:ea typeface="Roboto Condensed" charset="0"/>
                <a:cs typeface="Roboto Condensed" charset="0"/>
              </a:rPr>
              <a:t>, </a:t>
            </a:r>
            <a:r>
              <a:rPr lang="de-DE" dirty="0">
                <a:latin typeface="Roboto Condensed" charset="0"/>
                <a:ea typeface="Roboto Condensed" charset="0"/>
                <a:cs typeface="Roboto Condensed" charset="0"/>
                <a:hlinkClick r:id="rId3"/>
              </a:rPr>
              <a:t>https://neonfisch.de</a:t>
            </a:r>
            <a:r>
              <a:rPr lang="de-DE" dirty="0" smtClean="0">
                <a:latin typeface="Roboto Condensed" charset="0"/>
                <a:ea typeface="Roboto Condensed" charset="0"/>
                <a:cs typeface="Roboto Condensed" charset="0"/>
                <a:hlinkClick r:id="rId3"/>
              </a:rPr>
              <a:t>/</a:t>
            </a:r>
            <a:endParaRPr lang="de-DE" dirty="0" smtClean="0">
              <a:latin typeface="Roboto Condensed" charset="0"/>
              <a:ea typeface="Roboto Condensed" charset="0"/>
              <a:cs typeface="Roboto Condensed" charset="0"/>
            </a:endParaRPr>
          </a:p>
          <a:p>
            <a:pPr marL="0" indent="0">
              <a:buNone/>
            </a:pPr>
            <a:endParaRPr lang="de-DE" dirty="0">
              <a:latin typeface="Roboto Condensed" charset="0"/>
              <a:ea typeface="Roboto Condensed" charset="0"/>
              <a:cs typeface="Roboto Condensed" charset="0"/>
            </a:endParaRPr>
          </a:p>
          <a:p>
            <a:endParaRPr lang="de-DE" dirty="0">
              <a:latin typeface="Roboto Condensed" charset="0"/>
              <a:ea typeface="Roboto Condensed" charset="0"/>
              <a:cs typeface="Roboto Condensed" charset="0"/>
            </a:endParaRPr>
          </a:p>
        </p:txBody>
      </p:sp>
      <p:pic>
        <p:nvPicPr>
          <p:cNvPr id="4" name="Bild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7900" y="189758"/>
            <a:ext cx="1630995" cy="433127"/>
          </a:xfrm>
          <a:prstGeom prst="rect">
            <a:avLst/>
          </a:prstGeom>
        </p:spPr>
      </p:pic>
      <p:pic>
        <p:nvPicPr>
          <p:cNvPr id="5" name="Bild 4" descr="/Users/bianca/Desktop/DBU - Biokohle/Öffentlichkeitsarbeit/_elemente/BBB_Logo.png"/>
          <p:cNvPicPr/>
          <p:nvPr/>
        </p:nvPicPr>
        <p:blipFill>
          <a:blip r:embed="rId5">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Tree>
    <p:extLst>
      <p:ext uri="{BB962C8B-B14F-4D97-AF65-F5344CB8AC3E}">
        <p14:creationId xmlns:p14="http://schemas.microsoft.com/office/powerpoint/2010/main" val="601520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00151"/>
            <a:ext cx="8021782" cy="3394472"/>
          </a:xfrm>
        </p:spPr>
        <p:txBody>
          <a:bodyPr>
            <a:normAutofit/>
          </a:bodyPr>
          <a:lstStyle/>
          <a:p>
            <a:pPr marL="0" indent="0">
              <a:buNone/>
            </a:pPr>
            <a:r>
              <a:rPr lang="de-DE" sz="1300" dirty="0">
                <a:latin typeface="Roboto Condensed" charset="0"/>
                <a:ea typeface="Roboto Condensed" charset="0"/>
                <a:cs typeface="Roboto Condensed" charset="0"/>
              </a:rPr>
              <a:t>Die Bildungsmaterialien entstanden im Rahmen des Projektes:</a:t>
            </a:r>
          </a:p>
          <a:p>
            <a:pPr marL="0" indent="0">
              <a:buNone/>
            </a:pPr>
            <a:r>
              <a:rPr lang="de-DE" sz="1300" dirty="0">
                <a:latin typeface="Roboto Condensed" charset="0"/>
                <a:ea typeface="Roboto Condensed" charset="0"/>
                <a:cs typeface="Roboto Condensed" charset="0"/>
              </a:rPr>
              <a:t>Antragstitel: Verwertung von Gemüse- und Grünschnittabfällen zur</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Herstellung von Pflanzenkohlesubstrat für ein klimafreundliches Gärtnern –</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Modellprojekte in der Berufsbildung für nachhaltige Entwicklung</a:t>
            </a:r>
          </a:p>
          <a:p>
            <a:pPr marL="0" indent="0">
              <a:buNone/>
            </a:pPr>
            <a:r>
              <a:rPr lang="de-DE" sz="1300" dirty="0">
                <a:latin typeface="Roboto Condensed" charset="0"/>
                <a:ea typeface="Roboto Condensed" charset="0"/>
                <a:cs typeface="Roboto Condensed" charset="0"/>
              </a:rPr>
              <a:t>Bewilligungsempfänger: Arbeitsgruppe Geoökologie an der Freien Universität Berlin</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Projektzeitraum: 01.04.2017 – 31.09.2019</a:t>
            </a:r>
            <a:br>
              <a:rPr lang="de-DE" sz="1300" dirty="0">
                <a:latin typeface="Roboto Condensed" charset="0"/>
                <a:ea typeface="Roboto Condensed" charset="0"/>
                <a:cs typeface="Roboto Condensed" charset="0"/>
              </a:rPr>
            </a:br>
            <a:r>
              <a:rPr lang="de-DE" sz="1300" dirty="0">
                <a:latin typeface="Roboto Condensed" charset="0"/>
                <a:ea typeface="Roboto Condensed" charset="0"/>
                <a:cs typeface="Roboto Condensed" charset="0"/>
              </a:rPr>
              <a:t>Projektnummer: </a:t>
            </a:r>
            <a:r>
              <a:rPr lang="de-DE" sz="1300" dirty="0" smtClean="0">
                <a:latin typeface="Roboto Condensed" charset="0"/>
                <a:ea typeface="Roboto Condensed" charset="0"/>
                <a:cs typeface="Roboto Condensed" charset="0"/>
              </a:rPr>
              <a:t>32783/01</a:t>
            </a:r>
          </a:p>
          <a:p>
            <a:pPr marL="0" indent="0">
              <a:buNone/>
            </a:pPr>
            <a:endParaRPr lang="de-DE" sz="1300" dirty="0" smtClean="0">
              <a:latin typeface="Roboto Condensed" charset="0"/>
              <a:ea typeface="Roboto Condensed" charset="0"/>
              <a:cs typeface="Roboto Condensed" charset="0"/>
            </a:endParaRPr>
          </a:p>
          <a:p>
            <a:pPr marL="0" indent="0">
              <a:buNone/>
            </a:pPr>
            <a:endParaRPr lang="de-DE" sz="1300" dirty="0">
              <a:latin typeface="Roboto Condensed" charset="0"/>
              <a:ea typeface="Roboto Condensed" charset="0"/>
              <a:cs typeface="Roboto Condensed" charset="0"/>
            </a:endParaRPr>
          </a:p>
          <a:p>
            <a:pPr marL="0" indent="0">
              <a:buNone/>
            </a:pPr>
            <a:r>
              <a:rPr lang="de-DE" sz="1300" dirty="0">
                <a:latin typeface="Roboto Condensed" charset="0"/>
                <a:ea typeface="Roboto Condensed" charset="0"/>
                <a:cs typeface="Roboto Condensed" charset="0"/>
              </a:rPr>
              <a:t>Die Nutzung des Materials steht unter </a:t>
            </a:r>
            <a:r>
              <a:rPr lang="de-DE" sz="1300" dirty="0" err="1">
                <a:latin typeface="Roboto Condensed" charset="0"/>
                <a:ea typeface="Roboto Condensed" charset="0"/>
                <a:cs typeface="Roboto Condensed" charset="0"/>
              </a:rPr>
              <a:t>creativ</a:t>
            </a:r>
            <a:r>
              <a:rPr lang="de-DE" sz="1300" dirty="0">
                <a:latin typeface="Roboto Condensed" charset="0"/>
                <a:ea typeface="Roboto Condensed" charset="0"/>
                <a:cs typeface="Roboto Condensed" charset="0"/>
              </a:rPr>
              <a:t> </a:t>
            </a:r>
            <a:r>
              <a:rPr lang="de-DE" sz="1300" dirty="0" err="1">
                <a:latin typeface="Roboto Condensed" charset="0"/>
                <a:ea typeface="Roboto Condensed" charset="0"/>
                <a:cs typeface="Roboto Condensed" charset="0"/>
              </a:rPr>
              <a:t>commons</a:t>
            </a:r>
            <a:r>
              <a:rPr lang="de-DE" sz="1300" dirty="0">
                <a:latin typeface="Roboto Condensed" charset="0"/>
                <a:ea typeface="Roboto Condensed" charset="0"/>
                <a:cs typeface="Roboto Condensed" charset="0"/>
              </a:rPr>
              <a:t>. Die Namen der Urheber*innen und Förderer müssen genannt werden. Es darf für nicht kommerzielle Zwecke verwendet und bearbeitet werden.</a:t>
            </a:r>
          </a:p>
          <a:p>
            <a:pPr marL="0" indent="0">
              <a:buNone/>
            </a:pPr>
            <a:endParaRPr lang="de-DE" sz="1300" dirty="0" smtClean="0">
              <a:latin typeface="Roboto Condensed" charset="0"/>
              <a:ea typeface="Roboto Condensed" charset="0"/>
              <a:cs typeface="Roboto Condensed" charset="0"/>
            </a:endParaRPr>
          </a:p>
          <a:p>
            <a:pPr marL="0" indent="0">
              <a:buNone/>
            </a:pPr>
            <a:endParaRPr lang="de-DE" dirty="0" smtClean="0"/>
          </a:p>
          <a:p>
            <a:pPr marL="0" indent="0">
              <a:buNone/>
            </a:pPr>
            <a:endParaRPr lang="de-DE" dirty="0"/>
          </a:p>
        </p:txBody>
      </p:sp>
      <p:pic>
        <p:nvPicPr>
          <p:cNvPr id="4" name="Bild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2422" y="306252"/>
            <a:ext cx="1630995" cy="433127"/>
          </a:xfrm>
          <a:prstGeom prst="rect">
            <a:avLst/>
          </a:prstGeom>
        </p:spPr>
      </p:pic>
      <p:pic>
        <p:nvPicPr>
          <p:cNvPr id="5" name="Bild 4" descr="/Users/bianca/Desktop/DBU - Biokohle/Öffentlichkeitsarbeit/_elemente/BBB_Logo.png"/>
          <p:cNvPicPr/>
          <p:nvPr/>
        </p:nvPicPr>
        <p:blipFill>
          <a:blip r:embed="rId3">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descr="con CC BY NC EUR"/>
          <p:cNvPicPr/>
          <p:nvPr/>
        </p:nvPicPr>
        <p:blipFill>
          <a:blip r:embed="rId4">
            <a:extLst>
              <a:ext uri="{28A0092B-C50C-407E-A947-70E740481C1C}">
                <a14:useLocalDpi xmlns:a14="http://schemas.microsoft.com/office/drawing/2010/main" val="0"/>
              </a:ext>
            </a:extLst>
          </a:blip>
          <a:srcRect/>
          <a:stretch>
            <a:fillRect/>
          </a:stretch>
        </p:blipFill>
        <p:spPr bwMode="auto">
          <a:xfrm>
            <a:off x="581895" y="3681493"/>
            <a:ext cx="2600960" cy="913130"/>
          </a:xfrm>
          <a:prstGeom prst="rect">
            <a:avLst/>
          </a:prstGeom>
          <a:noFill/>
          <a:ln>
            <a:noFill/>
          </a:ln>
        </p:spPr>
      </p:pic>
      <p:pic>
        <p:nvPicPr>
          <p:cNvPr id="7" name="Bild 6" descr="DBU%20-%20Biokohle/Verwaltung:%20Kommunikation/DBU-Logo.jpeg"/>
          <p:cNvPicPr/>
          <p:nvPr/>
        </p:nvPicPr>
        <p:blipFill>
          <a:blip r:embed="rId5" cstate="print">
            <a:extLst>
              <a:ext uri="{28A0092B-C50C-407E-A947-70E740481C1C}">
                <a14:useLocalDpi xmlns:a14="http://schemas.microsoft.com/office/drawing/2010/main"/>
              </a:ext>
            </a:extLst>
          </a:blip>
          <a:srcRect/>
          <a:stretch>
            <a:fillRect/>
          </a:stretch>
        </p:blipFill>
        <p:spPr bwMode="auto">
          <a:xfrm>
            <a:off x="6702422" y="940492"/>
            <a:ext cx="1972945" cy="1972945"/>
          </a:xfrm>
          <a:prstGeom prst="rect">
            <a:avLst/>
          </a:prstGeom>
          <a:noFill/>
          <a:ln>
            <a:noFill/>
          </a:ln>
        </p:spPr>
      </p:pic>
    </p:spTree>
    <p:extLst>
      <p:ext uri="{BB962C8B-B14F-4D97-AF65-F5344CB8AC3E}">
        <p14:creationId xmlns:p14="http://schemas.microsoft.com/office/powerpoint/2010/main" val="81227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Users/bianca/Desktop/DBU - Biokohle/Öffentlichkeitsarbeit/_elemente/BBB_Logo.png"/>
          <p:cNvPicPr/>
          <p:nvPr/>
        </p:nvPicPr>
        <p:blipFill>
          <a:blip r:embed="rId3">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8" name="Titel 1"/>
          <p:cNvSpPr txBox="1">
            <a:spLocks/>
          </p:cNvSpPr>
          <p:nvPr/>
        </p:nvSpPr>
        <p:spPr>
          <a:xfrm>
            <a:off x="457200" y="596040"/>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de-DE" dirty="0" smtClean="0">
                <a:solidFill>
                  <a:srgbClr val="AEC300"/>
                </a:solidFill>
                <a:latin typeface="Roboto Condensed" charset="0"/>
                <a:ea typeface="Roboto Condensed" charset="0"/>
                <a:cs typeface="Roboto Condensed" charset="0"/>
              </a:rPr>
              <a:t>Die Wiederentdeckung der Terra </a:t>
            </a:r>
            <a:r>
              <a:rPr lang="de-DE" dirty="0" err="1" smtClean="0">
                <a:solidFill>
                  <a:srgbClr val="AEC300"/>
                </a:solidFill>
                <a:latin typeface="Roboto Condensed" charset="0"/>
                <a:ea typeface="Roboto Condensed" charset="0"/>
                <a:cs typeface="Roboto Condensed" charset="0"/>
              </a:rPr>
              <a:t>Preta</a:t>
            </a:r>
            <a:endParaRPr lang="de-DE" dirty="0">
              <a:solidFill>
                <a:srgbClr val="AEC300"/>
              </a:solidFill>
              <a:latin typeface="Roboto Condensed" charset="0"/>
              <a:ea typeface="Roboto Condensed" charset="0"/>
              <a:cs typeface="Roboto Condensed" charset="0"/>
            </a:endParaRPr>
          </a:p>
        </p:txBody>
      </p:sp>
      <p:pic>
        <p:nvPicPr>
          <p:cNvPr id="9" name="Bild 21" descr="Oxisol - Terra Preta"/>
          <p:cNvPicPr>
            <a:picLocks noChangeAspect="1" noChangeArrowheads="1"/>
          </p:cNvPicPr>
          <p:nvPr/>
        </p:nvPicPr>
        <p:blipFill rotWithShape="1">
          <a:blip r:embed="rId5">
            <a:extLst>
              <a:ext uri="{28A0092B-C50C-407E-A947-70E740481C1C}">
                <a14:useLocalDpi xmlns:a14="http://schemas.microsoft.com/office/drawing/2010/main" val="0"/>
              </a:ext>
            </a:extLst>
          </a:blip>
          <a:srcRect r="28784" b="10077"/>
          <a:stretch/>
        </p:blipFill>
        <p:spPr bwMode="auto">
          <a:xfrm>
            <a:off x="1005441" y="1792052"/>
            <a:ext cx="4227234" cy="2748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88900">
                <a:solidFill>
                  <a:srgbClr val="000000"/>
                </a:solidFill>
                <a:miter lim="800000"/>
                <a:headEnd/>
                <a:tailEnd/>
              </a14:hiddenLine>
            </a:ext>
          </a:extLst>
        </p:spPr>
      </p:pic>
      <p:pic>
        <p:nvPicPr>
          <p:cNvPr id="10" name="Picture 4" descr="DSC_0110"/>
          <p:cNvPicPr>
            <a:picLocks noChangeAspect="1" noChangeArrowheads="1"/>
          </p:cNvPicPr>
          <p:nvPr/>
        </p:nvPicPr>
        <p:blipFill rotWithShape="1">
          <a:blip r:embed="rId6">
            <a:extLst>
              <a:ext uri="{28A0092B-C50C-407E-A947-70E740481C1C}">
                <a14:useLocalDpi xmlns:a14="http://schemas.microsoft.com/office/drawing/2010/main" val="0"/>
              </a:ext>
            </a:extLst>
          </a:blip>
          <a:srcRect l="16663" r="27242" b="3842"/>
          <a:stretch/>
        </p:blipFill>
        <p:spPr bwMode="auto">
          <a:xfrm>
            <a:off x="5586562" y="1769517"/>
            <a:ext cx="2547533" cy="2764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6"/>
          <p:cNvSpPr>
            <a:spLocks noChangeArrowheads="1"/>
          </p:cNvSpPr>
          <p:nvPr/>
        </p:nvSpPr>
        <p:spPr bwMode="auto">
          <a:xfrm>
            <a:off x="915816" y="4534097"/>
            <a:ext cx="429800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a:t>
            </a:r>
            <a:r>
              <a:rPr lang="de-DE" altLang="de-DE" sz="1200" dirty="0" err="1" smtClean="0">
                <a:latin typeface="Roboto Condensed Light" charset="0"/>
                <a:ea typeface="Roboto Condensed Light" charset="0"/>
                <a:cs typeface="Roboto Condensed Light" charset="0"/>
              </a:rPr>
              <a:t>Ferralsol</a:t>
            </a:r>
            <a:r>
              <a:rPr lang="de-DE" altLang="de-DE" sz="1200" dirty="0" smtClean="0">
                <a:latin typeface="Roboto Condensed Light" charset="0"/>
                <a:ea typeface="Roboto Condensed Light" charset="0"/>
                <a:cs typeface="Roboto Condensed Light" charset="0"/>
              </a:rPr>
              <a:t> im Vergleich mit Terra </a:t>
            </a:r>
            <a:r>
              <a:rPr lang="de-DE" altLang="de-DE" sz="1200" dirty="0" err="1" smtClean="0">
                <a:latin typeface="Roboto Condensed Light" charset="0"/>
                <a:ea typeface="Roboto Condensed Light" charset="0"/>
                <a:cs typeface="Roboto Condensed Light" charset="0"/>
              </a:rPr>
              <a:t>Preta</a:t>
            </a:r>
            <a:r>
              <a:rPr lang="de-DE" altLang="de-DE" sz="1200" dirty="0" smtClean="0">
                <a:latin typeface="Roboto Condensed Light" charset="0"/>
                <a:ea typeface="Roboto Condensed Light" charset="0"/>
                <a:cs typeface="Roboto Condensed Light" charset="0"/>
              </a:rPr>
              <a:t> do </a:t>
            </a:r>
            <a:r>
              <a:rPr lang="de-DE" altLang="de-DE" sz="1200" dirty="0" err="1" smtClean="0">
                <a:latin typeface="Roboto Condensed Light" charset="0"/>
                <a:ea typeface="Roboto Condensed Light" charset="0"/>
                <a:cs typeface="Roboto Condensed Light" charset="0"/>
              </a:rPr>
              <a:t>indio</a:t>
            </a:r>
            <a:r>
              <a:rPr lang="de-DE" altLang="de-DE" sz="1200" dirty="0" smtClean="0">
                <a:latin typeface="Roboto Condensed Light" charset="0"/>
                <a:ea typeface="Roboto Condensed Light" charset="0"/>
                <a:cs typeface="Roboto Condensed Light" charset="0"/>
              </a:rPr>
              <a:t>  (Glaser </a:t>
            </a:r>
            <a:r>
              <a:rPr lang="de-DE" altLang="de-DE" sz="1200" dirty="0">
                <a:latin typeface="Roboto Condensed Light" charset="0"/>
                <a:ea typeface="Roboto Condensed Light" charset="0"/>
                <a:cs typeface="Roboto Condensed Light" charset="0"/>
              </a:rPr>
              <a:t>&amp; Woods , 2004)</a:t>
            </a:r>
          </a:p>
        </p:txBody>
      </p:sp>
      <p:sp>
        <p:nvSpPr>
          <p:cNvPr id="12" name="Rectangle 16"/>
          <p:cNvSpPr>
            <a:spLocks noChangeArrowheads="1"/>
          </p:cNvSpPr>
          <p:nvPr/>
        </p:nvSpPr>
        <p:spPr bwMode="auto">
          <a:xfrm>
            <a:off x="5530000" y="4534097"/>
            <a:ext cx="248544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200" dirty="0" smtClean="0">
                <a:latin typeface="Roboto Condensed Light" charset="0"/>
                <a:ea typeface="Roboto Condensed Light" charset="0"/>
                <a:cs typeface="Roboto Condensed Light" charset="0"/>
              </a:rPr>
              <a:t>Abb.: Ausgrabung </a:t>
            </a:r>
            <a:r>
              <a:rPr lang="de-DE" altLang="de-DE" sz="1200" dirty="0">
                <a:latin typeface="Roboto Condensed Light" charset="0"/>
                <a:ea typeface="Roboto Condensed Light" charset="0"/>
                <a:cs typeface="Roboto Condensed Light" charset="0"/>
              </a:rPr>
              <a:t>T</a:t>
            </a:r>
            <a:r>
              <a:rPr lang="de-DE" altLang="de-DE" sz="1200" dirty="0" smtClean="0">
                <a:latin typeface="Roboto Condensed Light" charset="0"/>
                <a:ea typeface="Roboto Condensed Light" charset="0"/>
                <a:cs typeface="Roboto Condensed Light" charset="0"/>
              </a:rPr>
              <a:t>erra </a:t>
            </a:r>
            <a:r>
              <a:rPr lang="de-DE" altLang="de-DE" sz="1200" dirty="0" err="1" smtClean="0">
                <a:latin typeface="Roboto Condensed Light" charset="0"/>
                <a:ea typeface="Roboto Condensed Light" charset="0"/>
                <a:cs typeface="Roboto Condensed Light" charset="0"/>
              </a:rPr>
              <a:t>Preta</a:t>
            </a:r>
            <a:r>
              <a:rPr lang="de-DE" altLang="de-DE" sz="1200" dirty="0" smtClean="0">
                <a:latin typeface="Roboto Condensed Light" charset="0"/>
                <a:ea typeface="Roboto Condensed Light" charset="0"/>
                <a:cs typeface="Roboto Condensed Light" charset="0"/>
              </a:rPr>
              <a:t> </a:t>
            </a:r>
            <a:r>
              <a:rPr lang="de-DE" altLang="de-DE" sz="1200" dirty="0">
                <a:latin typeface="Roboto Condensed Light" charset="0"/>
                <a:ea typeface="Roboto Condensed Light" charset="0"/>
                <a:cs typeface="Roboto Condensed Light" charset="0"/>
              </a:rPr>
              <a:t>Böden </a:t>
            </a:r>
            <a:r>
              <a:rPr lang="de-DE" altLang="de-DE" sz="1200" dirty="0" smtClean="0">
                <a:latin typeface="Roboto Condensed Light" charset="0"/>
                <a:ea typeface="Roboto Condensed Light" charset="0"/>
                <a:cs typeface="Roboto Condensed Light" charset="0"/>
              </a:rPr>
              <a:t>(</a:t>
            </a:r>
            <a:r>
              <a:rPr lang="de-DE" altLang="de-DE" sz="1200" dirty="0" err="1">
                <a:latin typeface="Roboto Condensed Light" charset="0"/>
                <a:ea typeface="Roboto Condensed Light" charset="0"/>
                <a:cs typeface="Roboto Condensed Light" charset="0"/>
              </a:rPr>
              <a:t>Neves</a:t>
            </a:r>
            <a:r>
              <a:rPr lang="de-DE" altLang="de-DE" sz="1200" dirty="0">
                <a:latin typeface="Roboto Condensed Light" charset="0"/>
                <a:ea typeface="Roboto Condensed Light" charset="0"/>
                <a:cs typeface="Roboto Condensed Light" charset="0"/>
              </a:rPr>
              <a:t>, 2010)</a:t>
            </a:r>
          </a:p>
          <a:p>
            <a:endParaRPr lang="de-DE" altLang="de-DE" sz="1200" dirty="0">
              <a:latin typeface="Roboto Condensed Light" charset="0"/>
              <a:ea typeface="Roboto Condensed Light" charset="0"/>
              <a:cs typeface="Roboto Condensed Light" charset="0"/>
            </a:endParaRPr>
          </a:p>
        </p:txBody>
      </p:sp>
    </p:spTree>
    <p:extLst>
      <p:ext uri="{BB962C8B-B14F-4D97-AF65-F5344CB8AC3E}">
        <p14:creationId xmlns:p14="http://schemas.microsoft.com/office/powerpoint/2010/main" val="40329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Users/bianca/Desktop/DBU - Biokohle/Öffentlichkeitsarbeit/_elemente/BBB_Logo.png"/>
          <p:cNvPicPr/>
          <p:nvPr/>
        </p:nvPicPr>
        <p:blipFill>
          <a:blip r:embed="rId3">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8" name="Titel 1"/>
          <p:cNvSpPr>
            <a:spLocks noGrp="1"/>
          </p:cNvSpPr>
          <p:nvPr>
            <p:ph type="title"/>
          </p:nvPr>
        </p:nvSpPr>
        <p:spPr>
          <a:xfrm>
            <a:off x="457200" y="649048"/>
            <a:ext cx="8229600" cy="857250"/>
          </a:xfrm>
        </p:spPr>
        <p:txBody>
          <a:bodyPr/>
          <a:lstStyle/>
          <a:p>
            <a:r>
              <a:rPr lang="de-DE" dirty="0" smtClean="0">
                <a:solidFill>
                  <a:srgbClr val="AEC300"/>
                </a:solidFill>
                <a:latin typeface="Roboto Condensed" charset="0"/>
                <a:ea typeface="Roboto Condensed" charset="0"/>
                <a:cs typeface="Roboto Condensed" charset="0"/>
              </a:rPr>
              <a:t>Die Wiederentdeckung der Terra </a:t>
            </a:r>
            <a:r>
              <a:rPr lang="de-DE" dirty="0" err="1" smtClean="0">
                <a:solidFill>
                  <a:srgbClr val="AEC300"/>
                </a:solidFill>
                <a:latin typeface="Roboto Condensed" charset="0"/>
                <a:ea typeface="Roboto Condensed" charset="0"/>
                <a:cs typeface="Roboto Condensed" charset="0"/>
              </a:rPr>
              <a:t>Preta</a:t>
            </a:r>
            <a:endParaRPr lang="de-DE" dirty="0">
              <a:solidFill>
                <a:srgbClr val="AEC300"/>
              </a:solidFill>
              <a:latin typeface="Roboto Condensed" charset="0"/>
              <a:ea typeface="Roboto Condensed" charset="0"/>
              <a:cs typeface="Roboto Condensed" charset="0"/>
            </a:endParaRPr>
          </a:p>
        </p:txBody>
      </p:sp>
      <p:pic>
        <p:nvPicPr>
          <p:cNvPr id="9" name="Inhaltsplatzhalter 6"/>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117" r="117"/>
          <a:stretch/>
        </p:blipFill>
        <p:spPr>
          <a:xfrm>
            <a:off x="1548000" y="1501814"/>
            <a:ext cx="6033911" cy="3394075"/>
          </a:xfrm>
          <a:effectLst>
            <a:softEdge rad="88900"/>
          </a:effectLst>
        </p:spPr>
      </p:pic>
      <p:sp>
        <p:nvSpPr>
          <p:cNvPr id="10" name="Rectangle 16"/>
          <p:cNvSpPr>
            <a:spLocks noChangeArrowheads="1"/>
          </p:cNvSpPr>
          <p:nvPr/>
        </p:nvSpPr>
        <p:spPr bwMode="auto">
          <a:xfrm>
            <a:off x="1547999" y="4887269"/>
            <a:ext cx="603391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000" dirty="0" smtClean="0">
                <a:latin typeface="Roboto Condensed Light" charset="0"/>
                <a:ea typeface="Roboto Condensed Light" charset="0"/>
                <a:cs typeface="Roboto Condensed Light" charset="0"/>
              </a:rPr>
              <a:t>Abb.: Videostill aus „Nachhaltige Nutzung mit Pflanzenkohle“ 2018</a:t>
            </a:r>
            <a:endParaRPr lang="de-DE" altLang="de-DE" sz="1000" dirty="0">
              <a:latin typeface="Roboto Condensed Light" charset="0"/>
              <a:ea typeface="Roboto Condensed Light" charset="0"/>
              <a:cs typeface="Roboto Condensed Light" charset="0"/>
            </a:endParaRPr>
          </a:p>
        </p:txBody>
      </p:sp>
    </p:spTree>
    <p:extLst>
      <p:ext uri="{BB962C8B-B14F-4D97-AF65-F5344CB8AC3E}">
        <p14:creationId xmlns:p14="http://schemas.microsoft.com/office/powerpoint/2010/main" val="1521026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Users/bianca/Desktop/DBU - Biokohle/Öffentlichkeitsarbeit/_elemente/BBB_Logo.png"/>
          <p:cNvPicPr/>
          <p:nvPr/>
        </p:nvPicPr>
        <p:blipFill>
          <a:blip r:embed="rId3">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sp>
        <p:nvSpPr>
          <p:cNvPr id="7" name="Titel 1"/>
          <p:cNvSpPr txBox="1">
            <a:spLocks/>
          </p:cNvSpPr>
          <p:nvPr/>
        </p:nvSpPr>
        <p:spPr>
          <a:xfrm>
            <a:off x="457200" y="649048"/>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de-DE" smtClean="0">
                <a:solidFill>
                  <a:srgbClr val="AEC300"/>
                </a:solidFill>
                <a:latin typeface="Roboto Condensed" charset="0"/>
                <a:ea typeface="Roboto Condensed" charset="0"/>
                <a:cs typeface="Roboto Condensed" charset="0"/>
              </a:rPr>
              <a:t>Die Bestandteile der Terra Preta</a:t>
            </a:r>
            <a:endParaRPr lang="de-DE" dirty="0">
              <a:solidFill>
                <a:srgbClr val="AEC300"/>
              </a:solidFill>
              <a:latin typeface="Roboto Condensed" charset="0"/>
              <a:ea typeface="Roboto Condensed" charset="0"/>
              <a:cs typeface="Roboto Condensed" charset="0"/>
            </a:endParaRPr>
          </a:p>
        </p:txBody>
      </p:sp>
      <p:pic>
        <p:nvPicPr>
          <p:cNvPr id="8" name="Inhaltsplatzhalt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55044" y="1524606"/>
            <a:ext cx="6033911" cy="3394075"/>
          </a:xfrm>
          <a:effectLst>
            <a:softEdge rad="88900"/>
          </a:effectLst>
        </p:spPr>
      </p:pic>
      <p:sp>
        <p:nvSpPr>
          <p:cNvPr id="9" name="Rectangle 16"/>
          <p:cNvSpPr>
            <a:spLocks noChangeArrowheads="1"/>
          </p:cNvSpPr>
          <p:nvPr/>
        </p:nvSpPr>
        <p:spPr bwMode="auto">
          <a:xfrm>
            <a:off x="1555043" y="4897279"/>
            <a:ext cx="603391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000" dirty="0" smtClean="0">
                <a:latin typeface="Roboto Condensed Light" charset="0"/>
                <a:ea typeface="Roboto Condensed Light" charset="0"/>
                <a:cs typeface="Roboto Condensed Light" charset="0"/>
              </a:rPr>
              <a:t>Abb.: Videostill aus „Nachhaltige Nutzung mit Pflanzenkohle“ 2018</a:t>
            </a:r>
            <a:endParaRPr lang="de-DE" altLang="de-DE" sz="1000" dirty="0">
              <a:latin typeface="Roboto Condensed Light" charset="0"/>
              <a:ea typeface="Roboto Condensed Light" charset="0"/>
              <a:cs typeface="Roboto Condensed Light" charset="0"/>
            </a:endParaRPr>
          </a:p>
        </p:txBody>
      </p:sp>
    </p:spTree>
    <p:extLst>
      <p:ext uri="{BB962C8B-B14F-4D97-AF65-F5344CB8AC3E}">
        <p14:creationId xmlns:p14="http://schemas.microsoft.com/office/powerpoint/2010/main" val="117943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AEC300"/>
                </a:solidFill>
                <a:latin typeface="Roboto Condensed" charset="0"/>
                <a:ea typeface="Roboto Condensed" charset="0"/>
                <a:cs typeface="Roboto Condensed" charset="0"/>
              </a:rPr>
              <a:t>Warum Ressourcen nachhaltig nutzen?</a:t>
            </a:r>
            <a:endParaRPr lang="de-DE" dirty="0">
              <a:solidFill>
                <a:srgbClr val="AEC300"/>
              </a:solidFill>
              <a:latin typeface="Roboto Condensed" charset="0"/>
              <a:ea typeface="Roboto Condensed" charset="0"/>
              <a:cs typeface="Roboto Condensed" charset="0"/>
            </a:endParaRPr>
          </a:p>
        </p:txBody>
      </p:sp>
      <p:pic>
        <p:nvPicPr>
          <p:cNvPr id="1026" name="Picture 2" descr="https://upload.wikimedia.org/wikipedia/commons/thumb/2/27/Oekologische_Belastungsgrenzen_planetary_boundaries.png/400px-Oekologische_Belastungsgrenzen_planetary_boundar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14" y="1323999"/>
            <a:ext cx="3602830" cy="379197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16"/>
          <p:cNvSpPr>
            <a:spLocks noChangeArrowheads="1"/>
          </p:cNvSpPr>
          <p:nvPr/>
        </p:nvSpPr>
        <p:spPr bwMode="auto">
          <a:xfrm>
            <a:off x="6217443" y="4721699"/>
            <a:ext cx="371194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000" dirty="0" smtClean="0">
                <a:latin typeface="Roboto Condensed Light" charset="0"/>
                <a:ea typeface="Roboto Condensed Light" charset="0"/>
                <a:cs typeface="Roboto Condensed Light" charset="0"/>
              </a:rPr>
              <a:t>Abb.: Müller (2014) nach Rockström et al. 2009</a:t>
            </a:r>
            <a:endParaRPr lang="de-DE" altLang="de-DE" sz="1000" dirty="0">
              <a:latin typeface="Roboto Condensed Light" charset="0"/>
              <a:ea typeface="Roboto Condensed Light" charset="0"/>
              <a:cs typeface="Roboto Condensed Light" charset="0"/>
            </a:endParaRPr>
          </a:p>
        </p:txBody>
      </p:sp>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1700" y="171556"/>
            <a:ext cx="1630995" cy="433127"/>
          </a:xfrm>
          <a:prstGeom prst="rect">
            <a:avLst/>
          </a:prstGeom>
        </p:spPr>
      </p:pic>
      <p:pic>
        <p:nvPicPr>
          <p:cNvPr id="7" name="Bild 6" descr="/Users/bianca/Desktop/DBU - Biokohle/Öffentlichkeitsarbeit/_elemente/BBB_Logo.png"/>
          <p:cNvPicPr/>
          <p:nvPr/>
        </p:nvPicPr>
        <p:blipFill>
          <a:blip r:embed="rId5">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Tree>
    <p:extLst>
      <p:ext uri="{BB962C8B-B14F-4D97-AF65-F5344CB8AC3E}">
        <p14:creationId xmlns:p14="http://schemas.microsoft.com/office/powerpoint/2010/main" val="44389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Warum Ressourcen nachhaltig nutzen?</a:t>
            </a:r>
            <a:endParaRPr lang="de-DE" dirty="0">
              <a:solidFill>
                <a:srgbClr val="9CC03D"/>
              </a:solidFill>
              <a:latin typeface="Roboto Condensed" charset="0"/>
              <a:ea typeface="Roboto Condensed" charset="0"/>
              <a:cs typeface="Roboto Condensed" charset="0"/>
            </a:endParaRPr>
          </a:p>
        </p:txBody>
      </p:sp>
      <p:pic>
        <p:nvPicPr>
          <p:cNvPr id="8" name="Bild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189758"/>
            <a:ext cx="1630995" cy="433127"/>
          </a:xfrm>
          <a:prstGeom prst="rect">
            <a:avLst/>
          </a:prstGeom>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062" y="1264804"/>
            <a:ext cx="5953125" cy="3703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bgerundete rechteckige Legende 6"/>
          <p:cNvSpPr/>
          <p:nvPr/>
        </p:nvSpPr>
        <p:spPr bwMode="auto">
          <a:xfrm>
            <a:off x="6230938" y="2294037"/>
            <a:ext cx="2455862" cy="1079500"/>
          </a:xfrm>
          <a:prstGeom prst="wedgeRoundRectCallout">
            <a:avLst>
              <a:gd name="adj1" fmla="val 20811"/>
              <a:gd name="adj2" fmla="val 50105"/>
              <a:gd name="adj3" fmla="val 16667"/>
            </a:avLst>
          </a:prstGeom>
          <a:ln>
            <a:solidFill>
              <a:srgbClr val="92D050"/>
            </a:solidFill>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style>
          <a:lnRef idx="2">
            <a:schemeClr val="dk1"/>
          </a:lnRef>
          <a:fillRef idx="1">
            <a:schemeClr val="lt1"/>
          </a:fillRef>
          <a:effectRef idx="0">
            <a:schemeClr val="dk1"/>
          </a:effectRef>
          <a:fontRef idx="minor">
            <a:schemeClr val="dk1"/>
          </a:fontRef>
        </p:style>
        <p:txBody>
          <a:bodyPr lIns="114074" tIns="57036" rIns="114074" bIns="57036"/>
          <a:lstStyle/>
          <a:p>
            <a:pPr>
              <a:defRPr/>
            </a:pPr>
            <a:r>
              <a:rPr lang="de-DE" sz="1800" b="1" dirty="0">
                <a:solidFill>
                  <a:srgbClr val="AEC300"/>
                </a:solidFill>
                <a:latin typeface="Arial" charset="0"/>
                <a:ea typeface="ＭＳ Ｐゴシック" charset="0"/>
                <a:cs typeface="Arial" charset="0"/>
              </a:rPr>
              <a:t>Ziel:</a:t>
            </a:r>
            <a:r>
              <a:rPr lang="de-DE" sz="1800" dirty="0">
                <a:solidFill>
                  <a:srgbClr val="AEC300"/>
                </a:solidFill>
                <a:latin typeface="Arial" charset="0"/>
                <a:ea typeface="ＭＳ Ｐゴシック" charset="0"/>
                <a:cs typeface="Arial" charset="0"/>
              </a:rPr>
              <a:t/>
            </a:r>
            <a:br>
              <a:rPr lang="de-DE" sz="1800" dirty="0">
                <a:solidFill>
                  <a:srgbClr val="AEC300"/>
                </a:solidFill>
                <a:latin typeface="Arial" charset="0"/>
                <a:ea typeface="ＭＳ Ｐゴシック" charset="0"/>
                <a:cs typeface="Arial" charset="0"/>
              </a:rPr>
            </a:br>
            <a:r>
              <a:rPr lang="de-DE" sz="1800" dirty="0">
                <a:solidFill>
                  <a:srgbClr val="AEC300"/>
                </a:solidFill>
                <a:latin typeface="Arial" charset="0"/>
                <a:ea typeface="ＭＳ Ｐゴシック" charset="0"/>
                <a:cs typeface="Arial" charset="0"/>
              </a:rPr>
              <a:t>CO</a:t>
            </a:r>
            <a:r>
              <a:rPr lang="de-DE" sz="1800" baseline="-25000" dirty="0">
                <a:solidFill>
                  <a:srgbClr val="AEC300"/>
                </a:solidFill>
                <a:latin typeface="Arial" charset="0"/>
                <a:ea typeface="ＭＳ Ｐゴシック" charset="0"/>
                <a:cs typeface="Arial" charset="0"/>
              </a:rPr>
              <a:t>2</a:t>
            </a:r>
            <a:r>
              <a:rPr lang="de-DE" sz="1800" dirty="0">
                <a:solidFill>
                  <a:srgbClr val="AEC300"/>
                </a:solidFill>
                <a:latin typeface="Arial" charset="0"/>
                <a:ea typeface="ＭＳ Ｐゴシック" charset="0"/>
                <a:cs typeface="Arial" charset="0"/>
              </a:rPr>
              <a:t>-Reduktion um 80-95 % bis 2050</a:t>
            </a:r>
          </a:p>
        </p:txBody>
      </p:sp>
      <p:pic>
        <p:nvPicPr>
          <p:cNvPr id="9" name="Bild 8" descr="/Users/bianca/Desktop/DBU - Biokohle/Öffentlichkeitsarbeit/_elemente/BBB_Logo.png"/>
          <p:cNvPicPr/>
          <p:nvPr/>
        </p:nvPicPr>
        <p:blipFill>
          <a:blip r:embed="rId5">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spTree>
    <p:extLst>
      <p:ext uri="{BB962C8B-B14F-4D97-AF65-F5344CB8AC3E}">
        <p14:creationId xmlns:p14="http://schemas.microsoft.com/office/powerpoint/2010/main" val="32989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Warum Ressourcen nachhaltig nutzen?</a:t>
            </a:r>
            <a:endParaRPr lang="de-DE" dirty="0">
              <a:solidFill>
                <a:srgbClr val="9CC03D"/>
              </a:solidFill>
              <a:latin typeface="Roboto Condensed" charset="0"/>
              <a:ea typeface="Roboto Condensed" charset="0"/>
              <a:cs typeface="Roboto Condensed" charset="0"/>
            </a:endParaRPr>
          </a:p>
        </p:txBody>
      </p:sp>
      <p:pic>
        <p:nvPicPr>
          <p:cNvPr id="8" name="Bild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189758"/>
            <a:ext cx="1630995" cy="433127"/>
          </a:xfrm>
          <a:prstGeom prst="rect">
            <a:avLst/>
          </a:prstGeom>
        </p:spPr>
      </p:pic>
      <p:pic>
        <p:nvPicPr>
          <p:cNvPr id="9" name="Bild 8" descr="/Users/bianca/Desktop/DBU - Biokohle/Öffentlichkeitsarbeit/_elemente/BBB_Logo.png"/>
          <p:cNvPicPr/>
          <p:nvPr/>
        </p:nvPicPr>
        <p:blipFill>
          <a:blip r:embed="rId4">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3" name="Bild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2718" y="1339652"/>
            <a:ext cx="4603173" cy="3517809"/>
          </a:xfrm>
          <a:prstGeom prst="rect">
            <a:avLst/>
          </a:prstGeom>
        </p:spPr>
      </p:pic>
      <p:sp>
        <p:nvSpPr>
          <p:cNvPr id="12" name="Rectangle 16"/>
          <p:cNvSpPr>
            <a:spLocks noChangeArrowheads="1"/>
          </p:cNvSpPr>
          <p:nvPr/>
        </p:nvSpPr>
        <p:spPr bwMode="auto">
          <a:xfrm>
            <a:off x="1312718" y="4857461"/>
            <a:ext cx="371194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000" dirty="0" smtClean="0">
                <a:latin typeface="Roboto Condensed Light" charset="0"/>
                <a:ea typeface="Roboto Condensed Light" charset="0"/>
                <a:cs typeface="Roboto Condensed Light" charset="0"/>
              </a:rPr>
              <a:t>Abb.: MCC 2019</a:t>
            </a:r>
            <a:endParaRPr lang="de-DE" altLang="de-DE" sz="1000" dirty="0">
              <a:latin typeface="Roboto Condensed Light" charset="0"/>
              <a:ea typeface="Roboto Condensed Light" charset="0"/>
              <a:cs typeface="Roboto Condensed Light" charset="0"/>
            </a:endParaRPr>
          </a:p>
        </p:txBody>
      </p:sp>
    </p:spTree>
    <p:extLst>
      <p:ext uri="{BB962C8B-B14F-4D97-AF65-F5344CB8AC3E}">
        <p14:creationId xmlns:p14="http://schemas.microsoft.com/office/powerpoint/2010/main" val="121359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9048"/>
            <a:ext cx="8229600" cy="857250"/>
          </a:xfrm>
        </p:spPr>
        <p:txBody>
          <a:bodyPr/>
          <a:lstStyle/>
          <a:p>
            <a:r>
              <a:rPr lang="de-DE" dirty="0" smtClean="0">
                <a:solidFill>
                  <a:srgbClr val="9CC03D"/>
                </a:solidFill>
                <a:latin typeface="Roboto Condensed" charset="0"/>
                <a:ea typeface="Roboto Condensed" charset="0"/>
                <a:cs typeface="Roboto Condensed" charset="0"/>
              </a:rPr>
              <a:t>Warum Ressourcen nachhaltig nutzen?</a:t>
            </a:r>
            <a:endParaRPr lang="de-DE" dirty="0">
              <a:solidFill>
                <a:srgbClr val="9CC03D"/>
              </a:solidFill>
              <a:latin typeface="Roboto Condensed" charset="0"/>
              <a:ea typeface="Roboto Condensed" charset="0"/>
              <a:cs typeface="Roboto Condensed" charset="0"/>
            </a:endParaRPr>
          </a:p>
        </p:txBody>
      </p:sp>
      <p:pic>
        <p:nvPicPr>
          <p:cNvPr id="8" name="Bild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189758"/>
            <a:ext cx="1630995" cy="433127"/>
          </a:xfrm>
          <a:prstGeom prst="rect">
            <a:avLst/>
          </a:prstGeom>
        </p:spPr>
      </p:pic>
      <p:pic>
        <p:nvPicPr>
          <p:cNvPr id="9" name="Bild 8" descr="/Users/bianca/Desktop/DBU - Biokohle/Öffentlichkeitsarbeit/_elemente/BBB_Logo.png"/>
          <p:cNvPicPr/>
          <p:nvPr/>
        </p:nvPicPr>
        <p:blipFill>
          <a:blip r:embed="rId4">
            <a:extLst>
              <a:ext uri="{28A0092B-C50C-407E-A947-70E740481C1C}">
                <a14:useLocalDpi xmlns:a14="http://schemas.microsoft.com/office/drawing/2010/main" val="0"/>
              </a:ext>
            </a:extLst>
          </a:blip>
          <a:srcRect/>
          <a:stretch>
            <a:fillRect/>
          </a:stretch>
        </p:blipFill>
        <p:spPr bwMode="auto">
          <a:xfrm>
            <a:off x="262572" y="163089"/>
            <a:ext cx="846455" cy="719455"/>
          </a:xfrm>
          <a:prstGeom prst="rect">
            <a:avLst/>
          </a:prstGeom>
          <a:noFill/>
          <a:ln>
            <a:noFill/>
          </a:ln>
        </p:spPr>
      </p:pic>
      <p:pic>
        <p:nvPicPr>
          <p:cNvPr id="3" name="Bild 2"/>
          <p:cNvPicPr>
            <a:picLocks noChangeAspect="1"/>
          </p:cNvPicPr>
          <p:nvPr/>
        </p:nvPicPr>
        <p:blipFill rotWithShape="1">
          <a:blip r:embed="rId5">
            <a:extLst>
              <a:ext uri="{28A0092B-C50C-407E-A947-70E740481C1C}">
                <a14:useLocalDpi xmlns:a14="http://schemas.microsoft.com/office/drawing/2010/main" val="0"/>
              </a:ext>
            </a:extLst>
          </a:blip>
          <a:srcRect t="7724" b="9009"/>
          <a:stretch/>
        </p:blipFill>
        <p:spPr>
          <a:xfrm>
            <a:off x="1409700" y="1399309"/>
            <a:ext cx="6616459" cy="3131128"/>
          </a:xfrm>
          <a:prstGeom prst="rect">
            <a:avLst/>
          </a:prstGeom>
        </p:spPr>
      </p:pic>
      <p:sp>
        <p:nvSpPr>
          <p:cNvPr id="7" name="Rectangle 16"/>
          <p:cNvSpPr>
            <a:spLocks noChangeArrowheads="1"/>
          </p:cNvSpPr>
          <p:nvPr/>
        </p:nvSpPr>
        <p:spPr bwMode="auto">
          <a:xfrm>
            <a:off x="1409700" y="4631171"/>
            <a:ext cx="371194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e-DE" altLang="de-DE" sz="1000" dirty="0" smtClean="0">
                <a:latin typeface="Roboto Condensed Light" charset="0"/>
                <a:ea typeface="Roboto Condensed Light" charset="0"/>
                <a:cs typeface="Roboto Condensed Light" charset="0"/>
              </a:rPr>
              <a:t>Abb.: MCC 2019</a:t>
            </a:r>
            <a:endParaRPr lang="de-DE" altLang="de-DE" sz="1000" dirty="0">
              <a:latin typeface="Roboto Condensed Light" charset="0"/>
              <a:ea typeface="Roboto Condensed Light" charset="0"/>
              <a:cs typeface="Roboto Condensed Light" charset="0"/>
            </a:endParaRPr>
          </a:p>
        </p:txBody>
      </p:sp>
    </p:spTree>
    <p:extLst>
      <p:ext uri="{BB962C8B-B14F-4D97-AF65-F5344CB8AC3E}">
        <p14:creationId xmlns:p14="http://schemas.microsoft.com/office/powerpoint/2010/main" val="105488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Standarddesign">
  <a:themeElements>
    <a:clrScheme name="Amphitrit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Standarddesign</Template>
  <TotalTime>0</TotalTime>
  <Words>3761</Words>
  <Application>Microsoft Macintosh PowerPoint</Application>
  <PresentationFormat>Bildschirmpräsentation (16:9)</PresentationFormat>
  <Paragraphs>202</Paragraphs>
  <Slides>25</Slides>
  <Notes>20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25</vt:i4>
      </vt:variant>
    </vt:vector>
  </HeadingPairs>
  <TitlesOfParts>
    <vt:vector size="34" baseType="lpstr">
      <vt:lpstr>Arial</vt:lpstr>
      <vt:lpstr>Calibri</vt:lpstr>
      <vt:lpstr>ＭＳ Ｐゴシック</vt:lpstr>
      <vt:lpstr>Roboto</vt:lpstr>
      <vt:lpstr>Roboto Condensed</vt:lpstr>
      <vt:lpstr>Roboto Condensed Light</vt:lpstr>
      <vt:lpstr>Times New Roman</vt:lpstr>
      <vt:lpstr>Wingdings</vt:lpstr>
      <vt:lpstr>Standarddesign</vt:lpstr>
      <vt:lpstr>PowerPoint-Präsentation</vt:lpstr>
      <vt:lpstr>PowerPoint-Präsentation</vt:lpstr>
      <vt:lpstr>PowerPoint-Präsentation</vt:lpstr>
      <vt:lpstr>Die Wiederentdeckung der Terra Preta</vt:lpstr>
      <vt:lpstr>PowerPoint-Präsentation</vt:lpstr>
      <vt:lpstr>Warum Ressourcen nachhaltig nutzen?</vt:lpstr>
      <vt:lpstr>Warum Ressourcen nachhaltig nutzen?</vt:lpstr>
      <vt:lpstr>Warum Ressourcen nachhaltig nutzen?</vt:lpstr>
      <vt:lpstr>Warum Ressourcen nachhaltig nutzen?</vt:lpstr>
      <vt:lpstr>Die Pflanzenkohle</vt:lpstr>
      <vt:lpstr>PowerPoint-Präsentation</vt:lpstr>
      <vt:lpstr>Pyrolyse</vt:lpstr>
      <vt:lpstr>Pyrolyse: Köhlerei</vt:lpstr>
      <vt:lpstr>Woraus wird Pflanzenkohle hergestellt?</vt:lpstr>
      <vt:lpstr>Technische Anlagen</vt:lpstr>
      <vt:lpstr>Weitere Anlagen</vt:lpstr>
      <vt:lpstr>Die Qualität von Pflanzenkohle</vt:lpstr>
      <vt:lpstr>Die Anwendung von Pflanzenkohle</vt:lpstr>
      <vt:lpstr>Mikrovergaser</vt:lpstr>
      <vt:lpstr>PowerPoint-Präsentation</vt:lpstr>
      <vt:lpstr>Die Schließung von Stoffkreisläufen mit  Terra Preta Technologie</vt:lpstr>
      <vt:lpstr>PowerPoint-Präsentation</vt:lpstr>
      <vt:lpstr>Die Potentiale der Terra Preta Technologie</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Ein Microsoft Office-Anwender</dc:creator>
  <cp:lastModifiedBy>Ein Microsoft Office-Anwender</cp:lastModifiedBy>
  <cp:revision>161</cp:revision>
  <dcterms:created xsi:type="dcterms:W3CDTF">2018-01-09T12:29:32Z</dcterms:created>
  <dcterms:modified xsi:type="dcterms:W3CDTF">2019-10-21T16:10:27Z</dcterms:modified>
</cp:coreProperties>
</file>