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0" r:id="rId1"/>
  </p:sldMasterIdLst>
  <p:notesMasterIdLst>
    <p:notesMasterId r:id="rId21"/>
  </p:notesMasterIdLst>
  <p:sldIdLst>
    <p:sldId id="256" r:id="rId2"/>
    <p:sldId id="263" r:id="rId3"/>
    <p:sldId id="257" r:id="rId4"/>
    <p:sldId id="266" r:id="rId5"/>
    <p:sldId id="267" r:id="rId6"/>
    <p:sldId id="265" r:id="rId7"/>
    <p:sldId id="258" r:id="rId8"/>
    <p:sldId id="268" r:id="rId9"/>
    <p:sldId id="270" r:id="rId10"/>
    <p:sldId id="259" r:id="rId11"/>
    <p:sldId id="261" r:id="rId12"/>
    <p:sldId id="274" r:id="rId13"/>
    <p:sldId id="275" r:id="rId14"/>
    <p:sldId id="276" r:id="rId15"/>
    <p:sldId id="272" r:id="rId16"/>
    <p:sldId id="271" r:id="rId17"/>
    <p:sldId id="277" r:id="rId18"/>
    <p:sldId id="278" r:id="rId19"/>
    <p:sldId id="279" r:id="rId20"/>
  </p:sldIdLst>
  <p:sldSz cx="9144000" cy="5143500" type="screen16x9"/>
  <p:notesSz cx="6858000" cy="9144000"/>
  <p:defaultTextStyle>
    <a:defPPr>
      <a:defRPr lang="en-GB"/>
    </a:defPPr>
    <a:lvl1pPr algn="l" defTabSz="449263" rtl="0" eaLnBrk="0" fontAlgn="base" hangingPunct="0">
      <a:spcBef>
        <a:spcPct val="0"/>
      </a:spcBef>
      <a:spcAft>
        <a:spcPct val="0"/>
      </a:spcAft>
      <a:defRPr sz="2400" kern="1200">
        <a:solidFill>
          <a:schemeClr val="bg1"/>
        </a:solidFill>
        <a:latin typeface="Arial" charset="0"/>
        <a:ea typeface="ＭＳ Ｐゴシック" charset="0"/>
        <a:cs typeface="ＭＳ Ｐゴシック" charset="0"/>
      </a:defRPr>
    </a:lvl1pPr>
    <a:lvl2pPr marL="742950" indent="-285750" algn="l" defTabSz="449263" rtl="0" eaLnBrk="0" fontAlgn="base" hangingPunct="0">
      <a:spcBef>
        <a:spcPct val="0"/>
      </a:spcBef>
      <a:spcAft>
        <a:spcPct val="0"/>
      </a:spcAft>
      <a:defRPr sz="2400" kern="1200">
        <a:solidFill>
          <a:schemeClr val="bg1"/>
        </a:solidFill>
        <a:latin typeface="Arial" charset="0"/>
        <a:ea typeface="ＭＳ Ｐゴシック" charset="0"/>
        <a:cs typeface="ＭＳ Ｐゴシック" charset="0"/>
      </a:defRPr>
    </a:lvl2pPr>
    <a:lvl3pPr marL="1143000" indent="-228600" algn="l" defTabSz="449263" rtl="0" eaLnBrk="0" fontAlgn="base" hangingPunct="0">
      <a:spcBef>
        <a:spcPct val="0"/>
      </a:spcBef>
      <a:spcAft>
        <a:spcPct val="0"/>
      </a:spcAft>
      <a:defRPr sz="2400" kern="1200">
        <a:solidFill>
          <a:schemeClr val="bg1"/>
        </a:solidFill>
        <a:latin typeface="Arial" charset="0"/>
        <a:ea typeface="ＭＳ Ｐゴシック" charset="0"/>
        <a:cs typeface="ＭＳ Ｐゴシック" charset="0"/>
      </a:defRPr>
    </a:lvl3pPr>
    <a:lvl4pPr marL="1600200" indent="-228600" algn="l" defTabSz="449263" rtl="0" eaLnBrk="0" fontAlgn="base" hangingPunct="0">
      <a:spcBef>
        <a:spcPct val="0"/>
      </a:spcBef>
      <a:spcAft>
        <a:spcPct val="0"/>
      </a:spcAft>
      <a:defRPr sz="2400" kern="1200">
        <a:solidFill>
          <a:schemeClr val="bg1"/>
        </a:solidFill>
        <a:latin typeface="Arial" charset="0"/>
        <a:ea typeface="ＭＳ Ｐゴシック" charset="0"/>
        <a:cs typeface="ＭＳ Ｐゴシック" charset="0"/>
      </a:defRPr>
    </a:lvl4pPr>
    <a:lvl5pPr marL="2057400" indent="-228600" algn="l" defTabSz="449263" rtl="0" eaLnBrk="0" fontAlgn="base" hangingPunct="0">
      <a:spcBef>
        <a:spcPct val="0"/>
      </a:spcBef>
      <a:spcAft>
        <a:spcPct val="0"/>
      </a:spcAft>
      <a:defRPr sz="2400" kern="1200">
        <a:solidFill>
          <a:schemeClr val="bg1"/>
        </a:solidFill>
        <a:latin typeface="Arial" charset="0"/>
        <a:ea typeface="ＭＳ Ｐゴシック" charset="0"/>
        <a:cs typeface="ＭＳ Ｐゴシック" charset="0"/>
      </a:defRPr>
    </a:lvl5pPr>
    <a:lvl6pPr marL="2286000" algn="l" defTabSz="457200" rtl="0" eaLnBrk="1" latinLnBrk="0" hangingPunct="1">
      <a:defRPr sz="2400" kern="1200">
        <a:solidFill>
          <a:schemeClr val="bg1"/>
        </a:solidFill>
        <a:latin typeface="Arial" charset="0"/>
        <a:ea typeface="ＭＳ Ｐゴシック" charset="0"/>
        <a:cs typeface="ＭＳ Ｐゴシック" charset="0"/>
      </a:defRPr>
    </a:lvl6pPr>
    <a:lvl7pPr marL="2743200" algn="l" defTabSz="457200" rtl="0" eaLnBrk="1" latinLnBrk="0" hangingPunct="1">
      <a:defRPr sz="2400" kern="1200">
        <a:solidFill>
          <a:schemeClr val="bg1"/>
        </a:solidFill>
        <a:latin typeface="Arial" charset="0"/>
        <a:ea typeface="ＭＳ Ｐゴシック" charset="0"/>
        <a:cs typeface="ＭＳ Ｐゴシック" charset="0"/>
      </a:defRPr>
    </a:lvl7pPr>
    <a:lvl8pPr marL="3200400" algn="l" defTabSz="457200" rtl="0" eaLnBrk="1" latinLnBrk="0" hangingPunct="1">
      <a:defRPr sz="2400" kern="1200">
        <a:solidFill>
          <a:schemeClr val="bg1"/>
        </a:solidFill>
        <a:latin typeface="Arial" charset="0"/>
        <a:ea typeface="ＭＳ Ｐゴシック" charset="0"/>
        <a:cs typeface="ＭＳ Ｐゴシック" charset="0"/>
      </a:defRPr>
    </a:lvl8pPr>
    <a:lvl9pPr marL="3657600" algn="l" defTabSz="457200" rtl="0" eaLnBrk="1" latinLnBrk="0" hangingPunct="1">
      <a:defRPr sz="2400" kern="1200">
        <a:solidFill>
          <a:schemeClr val="bg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atten, Rene" initials="SR"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E4D27"/>
    <a:srgbClr val="AEC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41"/>
    <p:restoredTop sz="71030"/>
  </p:normalViewPr>
  <p:slideViewPr>
    <p:cSldViewPr snapToGrid="0" snapToObjects="1">
      <p:cViewPr varScale="1">
        <p:scale>
          <a:sx n="88" d="100"/>
          <a:sy n="88" d="100"/>
        </p:scale>
        <p:origin x="192"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3-07T12:51:40.149" idx="1">
    <p:pos x="2761" y="3570"/>
    <p:text>Vielleicht hier noch Pyrolyse in Klammern drunter?</p:text>
    <p:extLst mod="1">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774E42-C3C5-804B-BC4B-F75733C2E67C}" type="datetimeFigureOut">
              <a:rPr lang="de-DE" smtClean="0"/>
              <a:t>21.10.19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434ACA-F590-724A-9BED-60A2AF0B1C77}" type="slidenum">
              <a:rPr lang="de-DE" smtClean="0"/>
              <a:t>‹Nr.›</a:t>
            </a:fld>
            <a:endParaRPr lang="de-DE"/>
          </a:p>
        </p:txBody>
      </p:sp>
    </p:spTree>
    <p:extLst>
      <p:ext uri="{BB962C8B-B14F-4D97-AF65-F5344CB8AC3E}">
        <p14:creationId xmlns:p14="http://schemas.microsoft.com/office/powerpoint/2010/main" val="476132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www.european-biochar.org/biochar/media/doc/1370383494539.pdf"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yreg.de/p500-biomasse/" TargetMode="External"/><Relationship Id="rId4" Type="http://schemas.openxmlformats.org/officeDocument/2006/relationships/hyperlink" Target="https://www.pyreg.de/p1-500-biomasse/" TargetMode="External"/><Relationship Id="rId5" Type="http://schemas.openxmlformats.org/officeDocument/2006/relationships/hyperlink" Target="https://www.biomacon.com/produkte"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www.pyreg.de/wp-content/uploads/08_biomasse_das_pyreg_verfahren.pdf"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Im folgenden Vortrag wird die Herstellung von Pflanzenkohle erläutert und insbesondere auf den Prozess, technische Anlagen, Produkte des Prozesses und die Qualitätskontrolle der hergestellten Pflanzenkohle eingegangen.</a:t>
            </a:r>
          </a:p>
          <a:p>
            <a:endParaRPr lang="de-DE" dirty="0"/>
          </a:p>
        </p:txBody>
      </p:sp>
      <p:sp>
        <p:nvSpPr>
          <p:cNvPr id="4" name="Foliennummernplatzhalter 3"/>
          <p:cNvSpPr>
            <a:spLocks noGrp="1"/>
          </p:cNvSpPr>
          <p:nvPr>
            <p:ph type="sldNum" sz="quarter" idx="10"/>
          </p:nvPr>
        </p:nvSpPr>
        <p:spPr/>
        <p:txBody>
          <a:bodyPr/>
          <a:lstStyle/>
          <a:p>
            <a:fld id="{9F434ACA-F590-724A-9BED-60A2AF0B1C77}" type="slidenum">
              <a:rPr lang="de-DE" smtClean="0"/>
              <a:t>1</a:t>
            </a:fld>
            <a:endParaRPr lang="de-DE"/>
          </a:p>
        </p:txBody>
      </p:sp>
    </p:spTree>
    <p:extLst>
      <p:ext uri="{BB962C8B-B14F-4D97-AF65-F5344CB8AC3E}">
        <p14:creationId xmlns:p14="http://schemas.microsoft.com/office/powerpoint/2010/main" val="1546047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sz="1200" i="1" kern="1200" dirty="0" smtClean="0">
                <a:solidFill>
                  <a:schemeClr val="tx1"/>
                </a:solidFill>
                <a:effectLst/>
                <a:latin typeface="+mn-lt"/>
                <a:ea typeface="+mn-ea"/>
                <a:cs typeface="+mn-cs"/>
              </a:rPr>
              <a:t> „Da sowohl die Eigenschaften der Pflanzenkohle als auch die Umweltbilanz ihrer Herstellung stark abhängig von der technischen Steuerung der Pyrolyse und den verwendeten Biomassen sind, ist es notwendig, ein sicheres Kontrollsystem für die Herstellung und Analyse von Pflanzenkohle einzuführen“ (EBC 2018:4). </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Das EBC (European </a:t>
            </a:r>
            <a:r>
              <a:rPr lang="de-DE" sz="1200" kern="1200" dirty="0" err="1" smtClean="0">
                <a:solidFill>
                  <a:schemeClr val="tx1"/>
                </a:solidFill>
                <a:effectLst/>
                <a:latin typeface="+mn-lt"/>
                <a:ea typeface="+mn-ea"/>
                <a:cs typeface="+mn-cs"/>
              </a:rPr>
              <a:t>Biochar</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Certificate</a:t>
            </a:r>
            <a:r>
              <a:rPr lang="de-DE" sz="1200" i="1" kern="120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stellt die nachhaltige Produktion von Pflanzenkohle sicher und garantiert nachweislich die Qualität der Pflanzenkohle. Die Zertifizierung ist ein freiwilliger Standard. Nur in der Schweiz sind die Hersteller verpflichtet, Pflanzenkohle für den Einsatz in der Landwirtschaft zu zertifizieren. Das Zertifikat wird in drei Qualitätsstufen vergeben: </a:t>
            </a:r>
            <a:r>
              <a:rPr lang="de-DE" sz="1200" kern="1200" dirty="0" err="1" smtClean="0">
                <a:solidFill>
                  <a:schemeClr val="tx1"/>
                </a:solidFill>
                <a:effectLst/>
                <a:latin typeface="+mn-lt"/>
                <a:ea typeface="+mn-ea"/>
                <a:cs typeface="+mn-cs"/>
              </a:rPr>
              <a:t>basic</a:t>
            </a:r>
            <a:r>
              <a:rPr lang="de-DE" sz="1200" kern="1200" dirty="0" smtClean="0">
                <a:solidFill>
                  <a:schemeClr val="tx1"/>
                </a:solidFill>
                <a:effectLst/>
                <a:latin typeface="+mn-lt"/>
                <a:ea typeface="+mn-ea"/>
                <a:cs typeface="+mn-cs"/>
              </a:rPr>
              <a:t>, premium, Futter, für die unterschiedliche Grenzwerte und ökologische Anforderungen gelten.</a:t>
            </a:r>
          </a:p>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8805453-26D7-9349-B4B7-494273DC22BD}" type="slidenum">
              <a:rPr lang="de-DE" smtClean="0"/>
              <a:t>11</a:t>
            </a:fld>
            <a:endParaRPr lang="de-DE"/>
          </a:p>
        </p:txBody>
      </p:sp>
    </p:spTree>
    <p:extLst>
      <p:ext uri="{BB962C8B-B14F-4D97-AF65-F5344CB8AC3E}">
        <p14:creationId xmlns:p14="http://schemas.microsoft.com/office/powerpoint/2010/main" val="111621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8805453-26D7-9349-B4B7-494273DC22BD}" type="slidenum">
              <a:rPr lang="de-DE" smtClean="0"/>
              <a:t>12</a:t>
            </a:fld>
            <a:endParaRPr lang="de-DE"/>
          </a:p>
        </p:txBody>
      </p:sp>
    </p:spTree>
    <p:extLst>
      <p:ext uri="{BB962C8B-B14F-4D97-AF65-F5344CB8AC3E}">
        <p14:creationId xmlns:p14="http://schemas.microsoft.com/office/powerpoint/2010/main" val="1243898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mn-lt"/>
                <a:ea typeface="+mn-ea"/>
                <a:cs typeface="+mn-cs"/>
              </a:rPr>
              <a:t>Das EBC sieht die Führung eines Pflanzenkohle-Produktionsprotokolls für jede Charge vor.</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„Jede Pflanzenkohle-Charge muss eine eindeutige Bezeichnung und Identifikationsnummer erhalten. Mittels der Identifikationsnummer muss die Rückführbarkeit der Produktionsbedingungen und der eingesetzten Biomassen garantiert werden. Für jede Pflanzenkohle-Charge muss ein gesondertes Produktions-Protokoll ausgestellt werden. Die Pflanzenkohle jeder Charge muss auf Einhaltung der vorgegebenen Grenzwerte analysiert werden.“ (EBC 2018:8)</a:t>
            </a:r>
          </a:p>
          <a:p>
            <a:r>
              <a:rPr lang="de-DE" sz="1200" b="1" kern="120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Das EBC verlangt die Einhaltung aller umweltrelevanten Grenzwerte sowie die Deklaration der für die landwirtschaftliche Praxis relevanten Produkteigenschaften. </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Dazu gehören Kohlenstoffgehalt, molares H/</a:t>
            </a:r>
            <a:r>
              <a:rPr lang="de-DE" sz="1200" kern="1200" dirty="0" err="1" smtClean="0">
                <a:solidFill>
                  <a:schemeClr val="tx1"/>
                </a:solidFill>
                <a:effectLst/>
                <a:latin typeface="+mn-lt"/>
                <a:ea typeface="+mn-ea"/>
                <a:cs typeface="+mn-cs"/>
              </a:rPr>
              <a:t>Corg</a:t>
            </a:r>
            <a:r>
              <a:rPr lang="de-DE" sz="1200" kern="1200" dirty="0" smtClean="0">
                <a:solidFill>
                  <a:schemeClr val="tx1"/>
                </a:solidFill>
                <a:effectLst/>
                <a:latin typeface="+mn-lt"/>
                <a:ea typeface="+mn-ea"/>
                <a:cs typeface="+mn-cs"/>
              </a:rPr>
              <a:t>-Verhältnis, flüchtige organische Bestimmungen, Nährstoffgehalt, Grenzwerte für Schwermetalle, PAK-Gehalte und PCB-Gehalte.</a:t>
            </a:r>
          </a:p>
          <a:p>
            <a:r>
              <a:rPr lang="de-DE" sz="1200" kern="1200" dirty="0" smtClean="0">
                <a:solidFill>
                  <a:schemeClr val="tx1"/>
                </a:solidFill>
                <a:effectLst/>
                <a:latin typeface="+mn-lt"/>
                <a:ea typeface="+mn-ea"/>
                <a:cs typeface="+mn-cs"/>
              </a:rPr>
              <a:t> </a:t>
            </a:r>
          </a:p>
          <a:p>
            <a:r>
              <a:rPr lang="de-DE" sz="1200" b="1" kern="1200" dirty="0" smtClean="0">
                <a:solidFill>
                  <a:schemeClr val="tx1"/>
                </a:solidFill>
                <a:effectLst/>
                <a:latin typeface="+mn-lt"/>
                <a:ea typeface="+mn-ea"/>
                <a:cs typeface="+mn-cs"/>
              </a:rPr>
              <a:t>Die hergestellte Pflanzenkohle muss folgende Eigenschaften aufweisen:</a:t>
            </a:r>
            <a:endParaRPr lang="de-DE" sz="1200" kern="1200" dirty="0" smtClean="0">
              <a:solidFill>
                <a:schemeClr val="tx1"/>
              </a:solidFill>
              <a:effectLst/>
              <a:latin typeface="+mn-lt"/>
              <a:ea typeface="+mn-ea"/>
              <a:cs typeface="+mn-cs"/>
            </a:endParaRPr>
          </a:p>
          <a:p>
            <a:pPr lvl="0"/>
            <a:r>
              <a:rPr lang="de-DE" sz="1200" kern="1200" dirty="0" smtClean="0">
                <a:solidFill>
                  <a:schemeClr val="tx1"/>
                </a:solidFill>
                <a:effectLst/>
                <a:latin typeface="+mn-lt"/>
                <a:ea typeface="+mn-ea"/>
                <a:cs typeface="+mn-cs"/>
              </a:rPr>
              <a:t>ein Kohlenstoffgehalt von mehr als 50% der Trockenmasse</a:t>
            </a:r>
          </a:p>
          <a:p>
            <a:pPr lvl="0"/>
            <a:r>
              <a:rPr lang="de-DE" sz="1200" kern="1200" dirty="0" smtClean="0">
                <a:solidFill>
                  <a:schemeClr val="tx1"/>
                </a:solidFill>
                <a:effectLst/>
                <a:latin typeface="+mn-lt"/>
                <a:ea typeface="+mn-ea"/>
                <a:cs typeface="+mn-cs"/>
              </a:rPr>
              <a:t>ein molares H/</a:t>
            </a:r>
            <a:r>
              <a:rPr lang="de-DE" sz="1200" kern="1200" dirty="0" err="1" smtClean="0">
                <a:solidFill>
                  <a:schemeClr val="tx1"/>
                </a:solidFill>
                <a:effectLst/>
                <a:latin typeface="+mn-lt"/>
                <a:ea typeface="+mn-ea"/>
                <a:cs typeface="+mn-cs"/>
              </a:rPr>
              <a:t>Corg</a:t>
            </a:r>
            <a:r>
              <a:rPr lang="de-DE" sz="1200" kern="1200" dirty="0" smtClean="0">
                <a:solidFill>
                  <a:schemeClr val="tx1"/>
                </a:solidFill>
                <a:effectLst/>
                <a:latin typeface="+mn-lt"/>
                <a:ea typeface="+mn-ea"/>
                <a:cs typeface="+mn-cs"/>
              </a:rPr>
              <a:t>-Verhältnis kleiner als 0,7 </a:t>
            </a:r>
          </a:p>
          <a:p>
            <a:pPr lvl="0"/>
            <a:r>
              <a:rPr lang="de-DE" sz="1200" kern="1200" dirty="0" smtClean="0">
                <a:solidFill>
                  <a:schemeClr val="tx1"/>
                </a:solidFill>
                <a:effectLst/>
                <a:latin typeface="+mn-lt"/>
                <a:ea typeface="+mn-ea"/>
                <a:cs typeface="+mn-cs"/>
              </a:rPr>
              <a:t>ein molares O/</a:t>
            </a:r>
            <a:r>
              <a:rPr lang="de-DE" sz="1200" kern="1200" dirty="0" err="1" smtClean="0">
                <a:solidFill>
                  <a:schemeClr val="tx1"/>
                </a:solidFill>
                <a:effectLst/>
                <a:latin typeface="+mn-lt"/>
                <a:ea typeface="+mn-ea"/>
                <a:cs typeface="+mn-cs"/>
              </a:rPr>
              <a:t>Corg</a:t>
            </a:r>
            <a:r>
              <a:rPr lang="de-DE" sz="1200" kern="1200" dirty="0" smtClean="0">
                <a:solidFill>
                  <a:schemeClr val="tx1"/>
                </a:solidFill>
                <a:effectLst/>
                <a:latin typeface="+mn-lt"/>
                <a:ea typeface="+mn-ea"/>
                <a:cs typeface="+mn-cs"/>
              </a:rPr>
              <a:t>-Verhältnis kleiner als 0,4 </a:t>
            </a:r>
          </a:p>
          <a:p>
            <a:pPr lvl="0"/>
            <a:r>
              <a:rPr lang="de-DE" sz="1200" kern="1200" dirty="0" smtClean="0">
                <a:solidFill>
                  <a:schemeClr val="tx1"/>
                </a:solidFill>
                <a:effectLst/>
                <a:latin typeface="+mn-lt"/>
                <a:ea typeface="+mn-ea"/>
                <a:cs typeface="+mn-cs"/>
              </a:rPr>
              <a:t>Einhaltung bestimmter</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Grenzwerte für</a:t>
            </a:r>
            <a:r>
              <a:rPr lang="de-DE" sz="1200" kern="1200" baseline="0" dirty="0" smtClean="0">
                <a:solidFill>
                  <a:schemeClr val="tx1"/>
                </a:solidFill>
                <a:effectLst/>
                <a:latin typeface="+mn-lt"/>
                <a:ea typeface="+mn-ea"/>
                <a:cs typeface="+mn-cs"/>
              </a:rPr>
              <a:t> Schwermetalle, PAK</a:t>
            </a:r>
            <a:r>
              <a:rPr lang="de-DE" sz="1200" b="0" kern="1200" baseline="0" dirty="0" smtClean="0">
                <a:solidFill>
                  <a:schemeClr val="tx1"/>
                </a:solidFill>
                <a:effectLst/>
                <a:latin typeface="+mn-lt"/>
                <a:ea typeface="+mn-ea"/>
                <a:cs typeface="+mn-cs"/>
              </a:rPr>
              <a:t>, PCB (siehe Tabelle in Pflanzenkohle Materialien für den Unterricht, S. 29)</a:t>
            </a:r>
            <a:endParaRPr lang="de-DE" sz="1200" b="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Darüber hinaus </a:t>
            </a:r>
            <a:r>
              <a:rPr lang="de-DE" sz="1200" b="1" kern="1200" dirty="0" smtClean="0">
                <a:solidFill>
                  <a:schemeClr val="tx1"/>
                </a:solidFill>
                <a:effectLst/>
                <a:latin typeface="+mn-lt"/>
                <a:ea typeface="+mn-ea"/>
                <a:cs typeface="+mn-cs"/>
              </a:rPr>
              <a:t>müssen pH-Wert, Schüttdichte, Wassergehalt, Wasserhaltevermögen und die spezifische Oberfläche sowie </a:t>
            </a:r>
            <a:r>
              <a:rPr lang="de-DE" sz="1200" kern="1200" dirty="0" smtClean="0">
                <a:solidFill>
                  <a:schemeClr val="tx1"/>
                </a:solidFill>
                <a:effectLst/>
                <a:latin typeface="+mn-lt"/>
                <a:ea typeface="+mn-ea"/>
                <a:cs typeface="+mn-cs"/>
              </a:rPr>
              <a:t>die Nährstoffgehalte von Stickstoff, Phosphor, Kalium, Magnesium und Kalzium der Pflanzenkohle bestimmt werden.</a:t>
            </a:r>
          </a:p>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8805453-26D7-9349-B4B7-494273DC22BD}" type="slidenum">
              <a:rPr lang="de-DE" smtClean="0"/>
              <a:t>13</a:t>
            </a:fld>
            <a:endParaRPr lang="de-DE"/>
          </a:p>
        </p:txBody>
      </p:sp>
    </p:spTree>
    <p:extLst>
      <p:ext uri="{BB962C8B-B14F-4D97-AF65-F5344CB8AC3E}">
        <p14:creationId xmlns:p14="http://schemas.microsoft.com/office/powerpoint/2010/main" val="1431082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mn-lt"/>
                <a:ea typeface="+mn-ea"/>
                <a:cs typeface="+mn-cs"/>
              </a:rPr>
              <a:t>Das EBC definiert die Pyrolysetechnik:</a:t>
            </a:r>
            <a:endParaRPr lang="de-DE" sz="1200" kern="1200" dirty="0" smtClean="0">
              <a:solidFill>
                <a:schemeClr val="tx1"/>
              </a:solidFill>
              <a:effectLst/>
              <a:latin typeface="+mn-lt"/>
              <a:ea typeface="+mn-ea"/>
              <a:cs typeface="+mn-cs"/>
            </a:endParaRPr>
          </a:p>
          <a:p>
            <a:pPr lvl="0"/>
            <a:r>
              <a:rPr lang="de-DE" sz="1200" kern="1200" dirty="0" smtClean="0">
                <a:solidFill>
                  <a:schemeClr val="tx1"/>
                </a:solidFill>
                <a:effectLst/>
                <a:latin typeface="+mn-lt"/>
                <a:ea typeface="+mn-ea"/>
                <a:cs typeface="+mn-cs"/>
              </a:rPr>
              <a:t>als energieeffizienter Prozess;</a:t>
            </a:r>
          </a:p>
          <a:p>
            <a:pPr lvl="0"/>
            <a:r>
              <a:rPr lang="de-DE" sz="1200" kern="1200" dirty="0" smtClean="0">
                <a:solidFill>
                  <a:schemeClr val="tx1"/>
                </a:solidFill>
                <a:effectLst/>
                <a:latin typeface="+mn-lt"/>
                <a:ea typeface="+mn-ea"/>
                <a:cs typeface="+mn-cs"/>
              </a:rPr>
              <a:t>bei der die Synthesegase abgefangen werden müssen und nicht in die Atmosphäre entweichen dürfen;</a:t>
            </a:r>
          </a:p>
          <a:p>
            <a:pPr lvl="0"/>
            <a:r>
              <a:rPr lang="de-DE" sz="1200" kern="1200" dirty="0" smtClean="0">
                <a:solidFill>
                  <a:schemeClr val="tx1"/>
                </a:solidFill>
                <a:effectLst/>
                <a:latin typeface="+mn-lt"/>
                <a:ea typeface="+mn-ea"/>
                <a:cs typeface="+mn-cs"/>
              </a:rPr>
              <a:t>bei der die national geltenden Emissionsgrenzwerte bei der Verbrennung der Synthesegase eingehalten werden müssen;</a:t>
            </a:r>
          </a:p>
          <a:p>
            <a:pPr lvl="0"/>
            <a:r>
              <a:rPr lang="de-DE" sz="1200" kern="1200" dirty="0" smtClean="0">
                <a:solidFill>
                  <a:schemeClr val="tx1"/>
                </a:solidFill>
                <a:effectLst/>
                <a:latin typeface="+mn-lt"/>
                <a:ea typeface="+mn-ea"/>
                <a:cs typeface="+mn-cs"/>
              </a:rPr>
              <a:t>bei der die Abwärme der Pyrolyseanlage genutzt werden muss.</a:t>
            </a:r>
          </a:p>
          <a:p>
            <a:r>
              <a:rPr lang="de-DE" sz="1200" kern="1200" dirty="0" smtClean="0">
                <a:solidFill>
                  <a:schemeClr val="tx1"/>
                </a:solidFill>
                <a:effectLst/>
                <a:latin typeface="+mn-lt"/>
                <a:ea typeface="+mn-ea"/>
                <a:cs typeface="+mn-cs"/>
              </a:rPr>
              <a:t> </a:t>
            </a:r>
          </a:p>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8805453-26D7-9349-B4B7-494273DC22BD}" type="slidenum">
              <a:rPr lang="de-DE" smtClean="0"/>
              <a:t>14</a:t>
            </a:fld>
            <a:endParaRPr lang="de-DE"/>
          </a:p>
        </p:txBody>
      </p:sp>
    </p:spTree>
    <p:extLst>
      <p:ext uri="{BB962C8B-B14F-4D97-AF65-F5344CB8AC3E}">
        <p14:creationId xmlns:p14="http://schemas.microsoft.com/office/powerpoint/2010/main" val="183664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Pyrolyseöfen können auch mit einfachsten Mitteln selbst hergestellt werden. Mit diesen, sogenannten Mikrovergaser kann man sehr energieeffizient Holz verbrennen, kochen und gleichzeitig Pflanzenkohle herstellen. Die einfachen Mikrovergaser können aus Blechdosen, d.h., aus „Müll“ hergestellt werden. Auf der „Abwärme“ des Mikrovergasers wird gekocht, während sich der Brennstoff im Innern in Gas und Holzkohle verwandelt. </a:t>
            </a:r>
          </a:p>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8805453-26D7-9349-B4B7-494273DC22BD}" type="slidenum">
              <a:rPr lang="de-DE" smtClean="0"/>
              <a:t>15</a:t>
            </a:fld>
            <a:endParaRPr lang="de-DE"/>
          </a:p>
        </p:txBody>
      </p:sp>
    </p:spTree>
    <p:extLst>
      <p:ext uri="{BB962C8B-B14F-4D97-AF65-F5344CB8AC3E}">
        <p14:creationId xmlns:p14="http://schemas.microsoft.com/office/powerpoint/2010/main" val="2002685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Hier sehen Sie eine schematische Darstellung des Pyrolysevorgangs in einem Mikrovergaser.</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8805453-26D7-9349-B4B7-494273DC22BD}" type="slidenum">
              <a:rPr lang="de-DE" smtClean="0"/>
              <a:t>16</a:t>
            </a:fld>
            <a:endParaRPr lang="de-DE"/>
          </a:p>
        </p:txBody>
      </p:sp>
    </p:spTree>
    <p:extLst>
      <p:ext uri="{BB962C8B-B14F-4D97-AF65-F5344CB8AC3E}">
        <p14:creationId xmlns:p14="http://schemas.microsoft.com/office/powerpoint/2010/main" val="837679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Die Pflanzenkohle ist vielseitig einsetzbar und am nachhaltigsten in Kaskaden/ Stufen zu nutzen </a:t>
            </a:r>
          </a:p>
          <a:p>
            <a:r>
              <a:rPr lang="de-DE" sz="1200" i="1" kern="1200" dirty="0" smtClean="0">
                <a:solidFill>
                  <a:schemeClr val="tx1"/>
                </a:solidFill>
                <a:effectLst/>
                <a:latin typeface="+mn-lt"/>
                <a:ea typeface="+mn-ea"/>
                <a:cs typeface="+mn-cs"/>
              </a:rPr>
              <a:t>Im Video wurde erwähnt, wie Pflanzenkohle angewendet werden kann. Können Sie Beispiele nennen?</a:t>
            </a:r>
            <a:endParaRPr lang="de-DE"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Tierhaltung</a:t>
            </a:r>
            <a:endParaRPr lang="de-DE" sz="1200" kern="1200" dirty="0" smtClean="0">
              <a:solidFill>
                <a:schemeClr val="tx1"/>
              </a:solidFill>
              <a:effectLst/>
              <a:latin typeface="+mn-lt"/>
              <a:ea typeface="+mn-ea"/>
              <a:cs typeface="+mn-cs"/>
            </a:endParaRPr>
          </a:p>
          <a:p>
            <a:r>
              <a:rPr lang="de-DE" sz="1200" i="1" kern="1200" dirty="0" err="1" smtClean="0">
                <a:solidFill>
                  <a:schemeClr val="tx1"/>
                </a:solidFill>
                <a:effectLst/>
                <a:latin typeface="+mn-lt"/>
                <a:ea typeface="+mn-ea"/>
                <a:cs typeface="+mn-cs"/>
              </a:rPr>
              <a:t>Silagehilfsmittel</a:t>
            </a:r>
            <a:r>
              <a:rPr lang="de-DE" sz="1200" i="1" kern="1200" dirty="0" smtClean="0">
                <a:solidFill>
                  <a:schemeClr val="tx1"/>
                </a:solidFill>
                <a:effectLst/>
                <a:latin typeface="+mn-lt"/>
                <a:ea typeface="+mn-ea"/>
                <a:cs typeface="+mn-cs"/>
              </a:rPr>
              <a:t>, Futterzusatz, Einstreu, Güllebehandlung, Mistkompostierung</a:t>
            </a:r>
            <a:br>
              <a:rPr lang="de-DE" sz="1200" i="1"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Rund 90% der Pflanzenkohle wird momentan in der Tierhaltung eingesetzt. Im Einstreu und der Gülle vermindert die Pflanzenkohle die Geruchsbelastung immens. Durchfallerkrankungen und Allergien nehmen ab, wenn Pflanzenkohle als Ergänzungsmittel gefüttert wird. Im Kompost ist die Pflanzenkohle dann ein hervorragender Speicher flüchtiger Nährstoffe. </a:t>
            </a:r>
          </a:p>
          <a:p>
            <a:r>
              <a:rPr lang="de-DE" sz="1200" b="1" kern="1200" dirty="0" smtClean="0">
                <a:solidFill>
                  <a:schemeClr val="tx1"/>
                </a:solidFill>
                <a:effectLst/>
                <a:latin typeface="+mn-lt"/>
                <a:ea typeface="+mn-ea"/>
                <a:cs typeface="+mn-cs"/>
              </a:rPr>
              <a:t>Bodenverbesserung </a:t>
            </a:r>
            <a:endParaRPr lang="de-DE" sz="1200" kern="1200" dirty="0" smtClean="0">
              <a:solidFill>
                <a:schemeClr val="tx1"/>
              </a:solidFill>
              <a:effectLst/>
              <a:latin typeface="+mn-lt"/>
              <a:ea typeface="+mn-ea"/>
              <a:cs typeface="+mn-cs"/>
            </a:endParaRPr>
          </a:p>
          <a:p>
            <a:r>
              <a:rPr lang="de-DE" sz="1200" i="1" kern="1200" dirty="0" smtClean="0">
                <a:solidFill>
                  <a:schemeClr val="tx1"/>
                </a:solidFill>
                <a:effectLst/>
                <a:latin typeface="+mn-lt"/>
                <a:ea typeface="+mn-ea"/>
                <a:cs typeface="+mn-cs"/>
              </a:rPr>
              <a:t>Kompost, Torfersatz für Aufzuchterden</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Unbehandelte Pflanzenkohle führt bei direkter Aufbringung auf den Boden zu einer starken Adsorption von Nährstoffen an der Oberfläche der Kohle mit kurz- bis mittelfristig negativen Effekten auf das Pflanzenwachstum. Aus diesem Grund sollte die Pflanzenkohle zunächst mit Nährstoffen aufgeladen werden, was z. B. durch eine Kompostierung mit 10%-15% Pflanzenkohle, aber auch durch Zugabe von Pflanzenkohle zu Gülle erreicht wird. Mit dem gewonnenen Pflanzenkohlekompost kann auch Torf in den Substraten substituiert werden. </a:t>
            </a:r>
          </a:p>
          <a:p>
            <a:r>
              <a:rPr lang="de-DE" sz="1200" b="1" kern="1200" dirty="0" smtClean="0">
                <a:solidFill>
                  <a:schemeClr val="tx1"/>
                </a:solidFill>
                <a:effectLst/>
                <a:latin typeface="+mn-lt"/>
                <a:ea typeface="+mn-ea"/>
                <a:cs typeface="+mn-cs"/>
              </a:rPr>
              <a:t>Gebäudekonstruktion </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Pflanzenkohle besitzt eine extrem niedrige Wärmeleitfähigkeit und kann bis zum sechsfachen ihres Eigengewichtes Wasser aufnehmen. Dank dieser Eigenschaften kann Pflanzenkohle als isolierende, atmungsaktive, elektromagnetische Strahlungen absorbierende Innen- und Außenputze, die Lehm, aber auch Kalk- und Zementmörtel zugemischt werden. </a:t>
            </a:r>
          </a:p>
          <a:p>
            <a:r>
              <a:rPr lang="de-DE" sz="1200" b="1" kern="1200" dirty="0" smtClean="0">
                <a:solidFill>
                  <a:schemeClr val="tx1"/>
                </a:solidFill>
                <a:effectLst/>
                <a:latin typeface="+mn-lt"/>
                <a:ea typeface="+mn-ea"/>
                <a:cs typeface="+mn-cs"/>
              </a:rPr>
              <a:t>Biogasproduktion</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Durch die Zugabe von Pflanzenkohle bei heterogenen Biomassen lässt sich die Methanausbeute verbessern und die CO</a:t>
            </a:r>
            <a:r>
              <a:rPr lang="de-DE" sz="1200" kern="1200" baseline="-25000" dirty="0" smtClean="0">
                <a:solidFill>
                  <a:schemeClr val="tx1"/>
                </a:solidFill>
                <a:effectLst/>
                <a:latin typeface="+mn-lt"/>
                <a:ea typeface="+mn-ea"/>
                <a:cs typeface="+mn-cs"/>
              </a:rPr>
              <a:t>2</a:t>
            </a:r>
            <a:r>
              <a:rPr lang="de-DE" sz="1200" kern="1200" dirty="0" smtClean="0">
                <a:solidFill>
                  <a:schemeClr val="tx1"/>
                </a:solidFill>
                <a:effectLst/>
                <a:latin typeface="+mn-lt"/>
                <a:ea typeface="+mn-ea"/>
                <a:cs typeface="+mn-cs"/>
              </a:rPr>
              <a:t> - sowie die Ammoniakemissionen verringern.</a:t>
            </a:r>
          </a:p>
          <a:p>
            <a:r>
              <a:rPr lang="de-DE" sz="1200" b="1" kern="1200" dirty="0" smtClean="0">
                <a:solidFill>
                  <a:schemeClr val="tx1"/>
                </a:solidFill>
                <a:effectLst/>
                <a:latin typeface="+mn-lt"/>
                <a:ea typeface="+mn-ea"/>
                <a:cs typeface="+mn-cs"/>
              </a:rPr>
              <a:t>Abgasfilter</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Pflanzenkohle kann als Filter von Abgasen eingesetzt werden.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8805453-26D7-9349-B4B7-494273DC22BD}" type="slidenum">
              <a:rPr lang="de-DE" smtClean="0"/>
              <a:t>17</a:t>
            </a:fld>
            <a:endParaRPr lang="de-DE"/>
          </a:p>
        </p:txBody>
      </p:sp>
    </p:spTree>
    <p:extLst>
      <p:ext uri="{BB962C8B-B14F-4D97-AF65-F5344CB8AC3E}">
        <p14:creationId xmlns:p14="http://schemas.microsoft.com/office/powerpoint/2010/main" val="919976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Das Verfahren zur Herstellung von Pflanzenkohle wird Pyrolyse genannt. Das Wort kommt aus dem Griechischen: </a:t>
            </a:r>
            <a:r>
              <a:rPr lang="de-DE" sz="1200" kern="1200" dirty="0" err="1" smtClean="0">
                <a:solidFill>
                  <a:schemeClr val="tx1"/>
                </a:solidFill>
                <a:effectLst/>
                <a:latin typeface="+mn-lt"/>
                <a:ea typeface="+mn-ea"/>
                <a:cs typeface="+mn-cs"/>
              </a:rPr>
              <a:t>Pyr</a:t>
            </a:r>
            <a:r>
              <a:rPr lang="de-DE" sz="1200" kern="1200" dirty="0" smtClean="0">
                <a:solidFill>
                  <a:schemeClr val="tx1"/>
                </a:solidFill>
                <a:effectLst/>
                <a:latin typeface="+mn-lt"/>
                <a:ea typeface="+mn-ea"/>
                <a:cs typeface="+mn-cs"/>
              </a:rPr>
              <a:t> = Feuer, </a:t>
            </a:r>
            <a:r>
              <a:rPr lang="de-DE" sz="1200" kern="1200" dirty="0" err="1" smtClean="0">
                <a:solidFill>
                  <a:schemeClr val="tx1"/>
                </a:solidFill>
                <a:effectLst/>
                <a:latin typeface="+mn-lt"/>
                <a:ea typeface="+mn-ea"/>
                <a:cs typeface="+mn-cs"/>
              </a:rPr>
              <a:t>lysis</a:t>
            </a:r>
            <a:r>
              <a:rPr lang="de-DE" sz="1200" kern="1200" dirty="0" smtClean="0">
                <a:solidFill>
                  <a:schemeClr val="tx1"/>
                </a:solidFill>
                <a:effectLst/>
                <a:latin typeface="+mn-lt"/>
                <a:ea typeface="+mn-ea"/>
                <a:cs typeface="+mn-cs"/>
              </a:rPr>
              <a:t> = Auflösung. </a:t>
            </a:r>
          </a:p>
          <a:p>
            <a:r>
              <a:rPr lang="de-DE" sz="1200" kern="1200" dirty="0" smtClean="0">
                <a:solidFill>
                  <a:schemeClr val="tx1"/>
                </a:solidFill>
                <a:effectLst/>
                <a:latin typeface="+mn-lt"/>
                <a:ea typeface="+mn-ea"/>
                <a:cs typeface="+mn-cs"/>
              </a:rPr>
              <a:t>Pyrolyse ist eine thermo-chemische Spaltung organischer Verbindungen, unter der Einwirkung von hoher Temperatur und weitgehendem Sauerstoffabschluss. Der Prozess wird deswegen auch thermochemische Zersetzung genannt. Die Pyrolyse wird zur Herstellung von Pflanzenkohle genutzt. Die synthetischen Gase aus dem Prozess werden zur Erzeugung von Strom und als Wärmeenergie genutzt, bei der Anlage der Firma </a:t>
            </a:r>
            <a:r>
              <a:rPr lang="de-DE" sz="1200" kern="1200" dirty="0" err="1" smtClean="0">
                <a:solidFill>
                  <a:schemeClr val="tx1"/>
                </a:solidFill>
                <a:effectLst/>
                <a:latin typeface="+mn-lt"/>
                <a:ea typeface="+mn-ea"/>
                <a:cs typeface="+mn-cs"/>
              </a:rPr>
              <a:t>BioMaCon</a:t>
            </a:r>
            <a:r>
              <a:rPr lang="de-DE" sz="1200" kern="1200" dirty="0" smtClean="0">
                <a:solidFill>
                  <a:schemeClr val="tx1"/>
                </a:solidFill>
                <a:effectLst/>
                <a:latin typeface="+mn-lt"/>
                <a:ea typeface="+mn-ea"/>
                <a:cs typeface="+mn-cs"/>
              </a:rPr>
              <a:t> auch innerhalb der Brennkammer. Die Prozesswärme kann also weiter genutzt und so Energiekosten gespart und fossile Brennstoffe ersetzt werden.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8805453-26D7-9349-B4B7-494273DC22BD}" type="slidenum">
              <a:rPr lang="de-DE" smtClean="0"/>
              <a:t>3</a:t>
            </a:fld>
            <a:endParaRPr lang="de-DE"/>
          </a:p>
        </p:txBody>
      </p:sp>
    </p:spTree>
    <p:extLst>
      <p:ext uri="{BB962C8B-B14F-4D97-AF65-F5344CB8AC3E}">
        <p14:creationId xmlns:p14="http://schemas.microsoft.com/office/powerpoint/2010/main" val="936515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Bei der Pyrolyse wird das Inputmaterial erhitzt, was auch zum Ausgasen unterschiedlicher flüchtiger Bestandteile führt und in der letzten Phase zur Umwandlung der Biomasse in Kohle.</a:t>
            </a:r>
          </a:p>
          <a:p>
            <a:r>
              <a:rPr lang="de-DE" sz="1200" kern="1200" dirty="0" smtClean="0">
                <a:solidFill>
                  <a:schemeClr val="tx1"/>
                </a:solidFill>
                <a:effectLst/>
                <a:latin typeface="+mn-lt"/>
                <a:ea typeface="+mn-ea"/>
                <a:cs typeface="+mn-cs"/>
              </a:rPr>
              <a:t>Bei der Pyrolyse entstehen Gase, Flüssigkeiten und Feststoffe. Die Mengenanteile und die Zusammensetzung hängen nicht nur vom Ausgangsmaterial/Inputstoff, sondern auch von der Pyrolysetemperatur, den Druckverhältnissen und der Prozessdauer ab.</a:t>
            </a:r>
          </a:p>
          <a:p>
            <a:r>
              <a:rPr lang="de-DE" sz="1200" kern="1200" dirty="0" smtClean="0">
                <a:solidFill>
                  <a:schemeClr val="tx1"/>
                </a:solidFill>
                <a:effectLst/>
                <a:latin typeface="+mn-lt"/>
                <a:ea typeface="+mn-ea"/>
                <a:cs typeface="+mn-cs"/>
              </a:rPr>
              <a:t>Die Tabelle zeigt idealtypisch bei welchen Temperaturen welche Energieumsetzungen und Vorgänge stattfinden und welche Produkte dabei entstehen.</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8805453-26D7-9349-B4B7-494273DC22BD}" type="slidenum">
              <a:rPr lang="de-DE" smtClean="0"/>
              <a:t>4</a:t>
            </a:fld>
            <a:endParaRPr lang="de-DE"/>
          </a:p>
        </p:txBody>
      </p:sp>
    </p:spTree>
    <p:extLst>
      <p:ext uri="{BB962C8B-B14F-4D97-AF65-F5344CB8AC3E}">
        <p14:creationId xmlns:p14="http://schemas.microsoft.com/office/powerpoint/2010/main" val="1997156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Seit dem Altertum wird das Pyrolyseverfahren angewandt. Das bekannteste Beispiel ist die Herstellung von Holzkohle in Kohlemeilern. Am rechten Bild wird deutlich, dass bei der Pyrolyse keine Verbrennung, sondern eine Verschwelung bzw. Entgasung stattfindet.</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8805453-26D7-9349-B4B7-494273DC22BD}" type="slidenum">
              <a:rPr lang="de-DE" smtClean="0"/>
              <a:t>5</a:t>
            </a:fld>
            <a:endParaRPr lang="de-DE"/>
          </a:p>
        </p:txBody>
      </p:sp>
    </p:spTree>
    <p:extLst>
      <p:ext uri="{BB962C8B-B14F-4D97-AF65-F5344CB8AC3E}">
        <p14:creationId xmlns:p14="http://schemas.microsoft.com/office/powerpoint/2010/main" val="1759045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Thermochemische Prozesse umfassen Verfahren der Entgasung (Pyrolyse), Vergasung und Verbrennung. Die Prozesse unterscheiden sich in der Höhe der Temperatur und in der Menge der zugeführten Luft als Oxidationsmittel (selten als reiner Sauerstoff). Es entsteht eine hierarchische Gliederung der drei Prozesse. Demzufolge gibt es bei der Verbrennung immer auch Vorgänge der Pyrolyse und der Vergasung. Wie auch eine Vergasung stets </a:t>
            </a:r>
            <a:r>
              <a:rPr lang="de-DE" sz="1200" kern="1200" dirty="0" err="1" smtClean="0">
                <a:solidFill>
                  <a:schemeClr val="tx1"/>
                </a:solidFill>
                <a:effectLst/>
                <a:latin typeface="+mn-lt"/>
                <a:ea typeface="+mn-ea"/>
                <a:cs typeface="+mn-cs"/>
              </a:rPr>
              <a:t>pyrolytische</a:t>
            </a:r>
            <a:r>
              <a:rPr lang="de-DE" sz="1200" kern="1200" dirty="0" smtClean="0">
                <a:solidFill>
                  <a:schemeClr val="tx1"/>
                </a:solidFill>
                <a:effectLst/>
                <a:latin typeface="+mn-lt"/>
                <a:ea typeface="+mn-ea"/>
                <a:cs typeface="+mn-cs"/>
              </a:rPr>
              <a:t> Prozesse enthält.</a:t>
            </a:r>
          </a:p>
          <a:p>
            <a:r>
              <a:rPr lang="de-DE" sz="1200" kern="1200" dirty="0" smtClean="0">
                <a:solidFill>
                  <a:schemeClr val="tx1"/>
                </a:solidFill>
                <a:effectLst/>
                <a:latin typeface="+mn-lt"/>
                <a:ea typeface="+mn-ea"/>
                <a:cs typeface="+mn-cs"/>
              </a:rPr>
              <a:t>Die Tabelle zeigt in einem Vergleich der Parameter, festen Rückstände und gasförmigen Produkte die Unterschiede und Gemeinsamkeiten in den thermochemischen Prozessen.</a:t>
            </a:r>
          </a:p>
          <a:p>
            <a:r>
              <a:rPr lang="de-DE" sz="1200" i="1" kern="1200" dirty="0" smtClean="0">
                <a:solidFill>
                  <a:schemeClr val="tx1"/>
                </a:solidFill>
                <a:effectLst/>
                <a:latin typeface="+mn-lt"/>
                <a:ea typeface="+mn-ea"/>
                <a:cs typeface="+mn-cs"/>
              </a:rPr>
              <a:t>Welche Unterschiede fallen Ihnen auf, wenn Sie Pyrolyse und Verbrennung miteinander vergleichen?</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8805453-26D7-9349-B4B7-494273DC22BD}" type="slidenum">
              <a:rPr lang="de-DE" smtClean="0"/>
              <a:t>6</a:t>
            </a:fld>
            <a:endParaRPr lang="de-DE"/>
          </a:p>
        </p:txBody>
      </p:sp>
    </p:spTree>
    <p:extLst>
      <p:ext uri="{BB962C8B-B14F-4D97-AF65-F5344CB8AC3E}">
        <p14:creationId xmlns:p14="http://schemas.microsoft.com/office/powerpoint/2010/main" val="986522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 </a:t>
            </a:r>
            <a:r>
              <a:rPr lang="de-DE" sz="1200" i="1" kern="1200" dirty="0" smtClean="0">
                <a:solidFill>
                  <a:schemeClr val="tx1"/>
                </a:solidFill>
                <a:effectLst/>
                <a:latin typeface="+mn-lt"/>
                <a:ea typeface="+mn-ea"/>
                <a:cs typeface="+mn-cs"/>
              </a:rPr>
              <a:t>Im Video wurde erwähnt, welche Ausgangsstoffe </a:t>
            </a:r>
            <a:r>
              <a:rPr lang="de-DE" sz="1200" i="1" kern="1200" dirty="0" err="1" smtClean="0">
                <a:solidFill>
                  <a:schemeClr val="tx1"/>
                </a:solidFill>
                <a:effectLst/>
                <a:latin typeface="+mn-lt"/>
                <a:ea typeface="+mn-ea"/>
                <a:cs typeface="+mn-cs"/>
              </a:rPr>
              <a:t>pyrolysiert</a:t>
            </a:r>
            <a:r>
              <a:rPr lang="de-DE" sz="1200" i="1" kern="1200" dirty="0" smtClean="0">
                <a:solidFill>
                  <a:schemeClr val="tx1"/>
                </a:solidFill>
                <a:effectLst/>
                <a:latin typeface="+mn-lt"/>
                <a:ea typeface="+mn-ea"/>
                <a:cs typeface="+mn-cs"/>
              </a:rPr>
              <a:t> werden. Können Sie Beispiele nennen?</a:t>
            </a:r>
            <a:endParaRPr lang="de-DE" sz="1200" kern="1200" dirty="0" smtClean="0">
              <a:solidFill>
                <a:schemeClr val="tx1"/>
              </a:solidFill>
              <a:effectLst/>
              <a:latin typeface="+mn-lt"/>
              <a:ea typeface="+mn-ea"/>
              <a:cs typeface="+mn-cs"/>
            </a:endParaRPr>
          </a:p>
          <a:p>
            <a:r>
              <a:rPr lang="de-DE" sz="1200" kern="1200" dirty="0" err="1" smtClean="0">
                <a:solidFill>
                  <a:schemeClr val="tx1"/>
                </a:solidFill>
                <a:effectLst/>
                <a:latin typeface="+mn-lt"/>
                <a:ea typeface="+mn-ea"/>
                <a:cs typeface="+mn-cs"/>
              </a:rPr>
              <a:t>Pyrolysieren</a:t>
            </a:r>
            <a:r>
              <a:rPr lang="de-DE" sz="1200" kern="1200" dirty="0" smtClean="0">
                <a:solidFill>
                  <a:schemeClr val="tx1"/>
                </a:solidFill>
                <a:effectLst/>
                <a:latin typeface="+mn-lt"/>
                <a:ea typeface="+mn-ea"/>
                <a:cs typeface="+mn-cs"/>
              </a:rPr>
              <a:t> kann man viele organische Reststoffe: Holz, pelletiertes Laub, Stroh von Getreide, Obstkerne, Getreidespelzen und sogar Algen oder Klärschlamm. Auf der Abbildung sehen sie lokale organische Reststoffe, die verkohlt werden. </a:t>
            </a:r>
            <a:r>
              <a:rPr lang="de-DE" sz="1200" kern="1200" dirty="0" err="1" smtClean="0">
                <a:solidFill>
                  <a:schemeClr val="tx1"/>
                </a:solidFill>
                <a:effectLst/>
                <a:latin typeface="+mn-lt"/>
                <a:ea typeface="+mn-ea"/>
                <a:cs typeface="+mn-cs"/>
              </a:rPr>
              <a:t>Pyrolysiert</a:t>
            </a:r>
            <a:r>
              <a:rPr lang="de-DE" sz="1200" kern="1200" dirty="0" smtClean="0">
                <a:solidFill>
                  <a:schemeClr val="tx1"/>
                </a:solidFill>
                <a:effectLst/>
                <a:latin typeface="+mn-lt"/>
                <a:ea typeface="+mn-ea"/>
                <a:cs typeface="+mn-cs"/>
              </a:rPr>
              <a:t> werden können aber ebenso Kokosfasern, Schalen von Erdnüssen, </a:t>
            </a:r>
            <a:r>
              <a:rPr lang="de-DE" sz="1200" kern="1200" dirty="0" err="1" smtClean="0">
                <a:solidFill>
                  <a:schemeClr val="tx1"/>
                </a:solidFill>
                <a:effectLst/>
                <a:latin typeface="+mn-lt"/>
                <a:ea typeface="+mn-ea"/>
                <a:cs typeface="+mn-cs"/>
              </a:rPr>
              <a:t>Pekannüssen</a:t>
            </a:r>
            <a:r>
              <a:rPr lang="de-DE" sz="1200" kern="1200" dirty="0" smtClean="0">
                <a:solidFill>
                  <a:schemeClr val="tx1"/>
                </a:solidFill>
                <a:effectLst/>
                <a:latin typeface="+mn-lt"/>
                <a:ea typeface="+mn-ea"/>
                <a:cs typeface="+mn-cs"/>
              </a:rPr>
              <a:t>, Reste aus der Reise- oder Hirseernte, Rückstände aus der Zuckerverarbeitung.</a:t>
            </a:r>
          </a:p>
          <a:p>
            <a:r>
              <a:rPr lang="de-DE" sz="1200" kern="1200" dirty="0" smtClean="0">
                <a:solidFill>
                  <a:schemeClr val="tx1"/>
                </a:solidFill>
                <a:effectLst/>
                <a:latin typeface="+mn-lt"/>
                <a:ea typeface="+mn-ea"/>
                <a:cs typeface="+mn-cs"/>
              </a:rPr>
              <a:t>Aus ökologischen Gründen ist es besonders wichtig, dass biologische Reststoffe für die Pyrolyse verwendet werden, vor allem nährstoffarmes, trockenmassereiches, strukturreiches biologisches Material ohne wesentliche Schadstoffgehalte, und zugleich die Abwärme, die bei der Pyrolyse entsteht, weiterverwendet wird. Das EBC (</a:t>
            </a:r>
            <a:r>
              <a:rPr lang="de-DE" sz="1200" i="1" kern="1200" dirty="0" smtClean="0">
                <a:solidFill>
                  <a:schemeClr val="tx1"/>
                </a:solidFill>
                <a:effectLst/>
                <a:latin typeface="+mn-lt"/>
                <a:ea typeface="+mn-ea"/>
                <a:cs typeface="+mn-cs"/>
              </a:rPr>
              <a:t>European </a:t>
            </a:r>
            <a:r>
              <a:rPr lang="de-DE" sz="1200" i="1" kern="1200" dirty="0" err="1" smtClean="0">
                <a:solidFill>
                  <a:schemeClr val="tx1"/>
                </a:solidFill>
                <a:effectLst/>
                <a:latin typeface="+mn-lt"/>
                <a:ea typeface="+mn-ea"/>
                <a:cs typeface="+mn-cs"/>
              </a:rPr>
              <a:t>Biochar</a:t>
            </a:r>
            <a:r>
              <a:rPr lang="de-DE" sz="1200" i="1" kern="1200" dirty="0" smtClean="0">
                <a:solidFill>
                  <a:schemeClr val="tx1"/>
                </a:solidFill>
                <a:effectLst/>
                <a:latin typeface="+mn-lt"/>
                <a:ea typeface="+mn-ea"/>
                <a:cs typeface="+mn-cs"/>
              </a:rPr>
              <a:t> </a:t>
            </a:r>
            <a:r>
              <a:rPr lang="de-DE" sz="1200" i="1" kern="1200" dirty="0" err="1" smtClean="0">
                <a:solidFill>
                  <a:schemeClr val="tx1"/>
                </a:solidFill>
                <a:effectLst/>
                <a:latin typeface="+mn-lt"/>
                <a:ea typeface="+mn-ea"/>
                <a:cs typeface="+mn-cs"/>
              </a:rPr>
              <a:t>Certificate</a:t>
            </a:r>
            <a:r>
              <a:rPr lang="de-DE" sz="1200" kern="1200" dirty="0" smtClean="0">
                <a:solidFill>
                  <a:schemeClr val="tx1"/>
                </a:solidFill>
                <a:effectLst/>
                <a:latin typeface="+mn-lt"/>
                <a:ea typeface="+mn-ea"/>
                <a:cs typeface="+mn-cs"/>
              </a:rPr>
              <a:t>) hat in einer Positivliste mögliche Biomassen für die Herstellung von Pflanzenkohle definiert. </a:t>
            </a:r>
          </a:p>
          <a:p>
            <a:r>
              <a:rPr lang="de-DE" sz="1200" kern="1200" dirty="0" smtClean="0">
                <a:solidFill>
                  <a:schemeClr val="tx1"/>
                </a:solidFill>
                <a:effectLst/>
                <a:latin typeface="+mn-lt"/>
                <a:ea typeface="+mn-ea"/>
                <a:cs typeface="+mn-cs"/>
              </a:rPr>
              <a:t>Die vollständige Liste ist als Download unter folgendem Link verfügbar: </a:t>
            </a:r>
            <a:r>
              <a:rPr lang="de-DE" sz="1200" u="sng" kern="1200" dirty="0" smtClean="0">
                <a:solidFill>
                  <a:schemeClr val="tx1"/>
                </a:solidFill>
                <a:effectLst/>
                <a:latin typeface="+mn-lt"/>
                <a:ea typeface="+mn-ea"/>
                <a:cs typeface="+mn-cs"/>
                <a:hlinkClick r:id="rId3"/>
              </a:rPr>
              <a:t>http://www.european-biochar.org/biochar/media/doc/1370383494539.pdf</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Das Mengenaufkommen für Bioabfälle ist in Deutschland immens. Biologisch abbaubare Garten-und Parkabfälle fielen im Jahr 2015 mit 5.771.000 Tonnen an, das entspricht 12,6% der Siedlungsabfälle. Organische Abfälle aus der Biotonne fielen in Höhe von 4.232.000 Tonnen im Jahr 2015 an. Das entspricht 9,2% der Siedlungsabfälle (Statistisches Bundesamt, Abfallbilanz 2015, Wiesbaden 2017). Der größte Teil wird bisher energetisch in Biogasanlagen und Verbrennungsanlagen genutzt. Jedoch könnte nährstoffarmes, trockenmassereiches, strukturreiches biologisches Material, das nicht schadstoffbelastet ist, auch zur Herstellung von Pflanzenkohle verwendet werden. </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8805453-26D7-9349-B4B7-494273DC22BD}" type="slidenum">
              <a:rPr lang="de-DE" smtClean="0"/>
              <a:t>7</a:t>
            </a:fld>
            <a:endParaRPr lang="de-DE"/>
          </a:p>
        </p:txBody>
      </p:sp>
    </p:spTree>
    <p:extLst>
      <p:ext uri="{BB962C8B-B14F-4D97-AF65-F5344CB8AC3E}">
        <p14:creationId xmlns:p14="http://schemas.microsoft.com/office/powerpoint/2010/main" val="1353026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Es gibt diverse mobile oder feste Pyrolyseanlagen mit denen unterschiedliche Mengen an organischen Reststoffen zu Pflanzenkohle verarbeitet werden können. Alle industriellen Anlagen verbinden die Herstellung von Pflanzenkohle mit der Nutzung der Abwärme.</a:t>
            </a:r>
          </a:p>
          <a:p>
            <a:r>
              <a:rPr lang="de-DE" sz="1200" kern="1200" dirty="0" smtClean="0">
                <a:solidFill>
                  <a:schemeClr val="tx1"/>
                </a:solidFill>
                <a:effectLst/>
                <a:latin typeface="+mn-lt"/>
                <a:ea typeface="+mn-ea"/>
                <a:cs typeface="+mn-cs"/>
              </a:rPr>
              <a:t>Exemplarisch sollen hier die PYREG-Anlage und die </a:t>
            </a:r>
            <a:r>
              <a:rPr lang="de-DE" sz="1200" kern="1200" dirty="0" err="1" smtClean="0">
                <a:solidFill>
                  <a:schemeClr val="tx1"/>
                </a:solidFill>
                <a:effectLst/>
                <a:latin typeface="+mn-lt"/>
                <a:ea typeface="+mn-ea"/>
                <a:cs typeface="+mn-cs"/>
              </a:rPr>
              <a:t>BioMaCon</a:t>
            </a:r>
            <a:r>
              <a:rPr lang="de-DE" sz="1200" kern="1200" dirty="0" smtClean="0">
                <a:solidFill>
                  <a:schemeClr val="tx1"/>
                </a:solidFill>
                <a:effectLst/>
                <a:latin typeface="+mn-lt"/>
                <a:ea typeface="+mn-ea"/>
                <a:cs typeface="+mn-cs"/>
              </a:rPr>
              <a:t>-Anlage vorgestellt werden. Beide Firmen stellen Anlagen in unterschiedlicher Größe her.</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Hier sehen Sie eine Pyrolyseanlage der Firma PYREG. Die Firma stellt gegenwärtig zwei verschiedene Anlagen her (Stand März 2019). Die P500 produziert bis zu 250 t Pflanzenkohle im Jahr und eine nutzbare Wärmeenergie von 150 kW </a:t>
            </a:r>
            <a:r>
              <a:rPr lang="de-DE" sz="1200" kern="1200" dirty="0" err="1" smtClean="0">
                <a:solidFill>
                  <a:schemeClr val="tx1"/>
                </a:solidFill>
                <a:effectLst/>
                <a:latin typeface="+mn-lt"/>
                <a:ea typeface="+mn-ea"/>
                <a:cs typeface="+mn-cs"/>
              </a:rPr>
              <a:t>th</a:t>
            </a:r>
            <a:r>
              <a:rPr lang="de-DE" sz="1200" kern="1200" dirty="0" smtClean="0">
                <a:solidFill>
                  <a:schemeClr val="tx1"/>
                </a:solidFill>
                <a:effectLst/>
                <a:latin typeface="+mn-lt"/>
                <a:ea typeface="+mn-ea"/>
                <a:cs typeface="+mn-cs"/>
              </a:rPr>
              <a:t>. Sie verbraucht bei ca. 7500 Betriebsstunden im Jahr ca. 10 kW </a:t>
            </a:r>
            <a:r>
              <a:rPr lang="de-DE" sz="1200" kern="1200" dirty="0" err="1" smtClean="0">
                <a:solidFill>
                  <a:schemeClr val="tx1"/>
                </a:solidFill>
                <a:effectLst/>
                <a:latin typeface="+mn-lt"/>
                <a:ea typeface="+mn-ea"/>
                <a:cs typeface="+mn-cs"/>
              </a:rPr>
              <a:t>el</a:t>
            </a:r>
            <a:r>
              <a:rPr lang="de-DE" sz="1200" kern="1200" dirty="0" smtClean="0">
                <a:solidFill>
                  <a:schemeClr val="tx1"/>
                </a:solidFill>
                <a:effectLst/>
                <a:latin typeface="+mn-lt"/>
                <a:ea typeface="+mn-ea"/>
                <a:cs typeface="+mn-cs"/>
              </a:rPr>
              <a:t>.</a:t>
            </a:r>
          </a:p>
          <a:p>
            <a:r>
              <a:rPr lang="de-DE" sz="1200" kern="1200" dirty="0" smtClean="0">
                <a:solidFill>
                  <a:schemeClr val="tx1"/>
                </a:solidFill>
                <a:effectLst/>
                <a:latin typeface="+mn-lt"/>
                <a:ea typeface="+mn-ea"/>
                <a:cs typeface="+mn-cs"/>
              </a:rPr>
              <a:t>Damit können 920 t CO</a:t>
            </a:r>
            <a:r>
              <a:rPr lang="de-DE" sz="1200" kern="1200" baseline="-25000" dirty="0" smtClean="0">
                <a:solidFill>
                  <a:schemeClr val="tx1"/>
                </a:solidFill>
                <a:effectLst/>
                <a:latin typeface="+mn-lt"/>
                <a:ea typeface="+mn-ea"/>
                <a:cs typeface="+mn-cs"/>
              </a:rPr>
              <a:t>2</a:t>
            </a:r>
            <a:r>
              <a:rPr lang="de-DE" sz="1200" kern="1200" dirty="0" smtClean="0">
                <a:solidFill>
                  <a:schemeClr val="tx1"/>
                </a:solidFill>
                <a:effectLst/>
                <a:latin typeface="+mn-lt"/>
                <a:ea typeface="+mn-ea"/>
                <a:cs typeface="+mn-cs"/>
              </a:rPr>
              <a:t> gespeichert und 45 Haushalte mit Energie versorgt werden. (Vgl.: </a:t>
            </a:r>
            <a:r>
              <a:rPr lang="de-DE" sz="1200" u="sng" kern="1200" dirty="0" smtClean="0">
                <a:solidFill>
                  <a:schemeClr val="tx1"/>
                </a:solidFill>
                <a:effectLst/>
                <a:latin typeface="+mn-lt"/>
                <a:ea typeface="+mn-ea"/>
                <a:cs typeface="+mn-cs"/>
                <a:hlinkClick r:id="rId3"/>
              </a:rPr>
              <a:t>https://www.pyreg.de/p500-biomasse/</a:t>
            </a:r>
            <a:r>
              <a:rPr lang="de-DE" sz="1200" kern="1200" dirty="0" smtClean="0">
                <a:solidFill>
                  <a:schemeClr val="tx1"/>
                </a:solidFill>
                <a:effectLst/>
                <a:latin typeface="+mn-lt"/>
                <a:ea typeface="+mn-ea"/>
                <a:cs typeface="+mn-cs"/>
              </a:rPr>
              <a:t>  Zugriff 13.3.2019). Die Kosten für diese Anlage belaufen sich auf 450.000 Euro zuzüglich Transport und Montage in Höhe von ca. 20.000 Euro. Es gibt eine weitere, größere PYREG-Anlage, P1.500, die 2750 t CO</a:t>
            </a:r>
            <a:r>
              <a:rPr lang="de-DE" sz="1200" kern="1200" baseline="-25000" dirty="0" smtClean="0">
                <a:solidFill>
                  <a:schemeClr val="tx1"/>
                </a:solidFill>
                <a:effectLst/>
                <a:latin typeface="+mn-lt"/>
                <a:ea typeface="+mn-ea"/>
                <a:cs typeface="+mn-cs"/>
              </a:rPr>
              <a:t>2</a:t>
            </a:r>
            <a:r>
              <a:rPr lang="de-DE" sz="1200" kern="1200" dirty="0" smtClean="0">
                <a:solidFill>
                  <a:schemeClr val="tx1"/>
                </a:solidFill>
                <a:effectLst/>
                <a:latin typeface="+mn-lt"/>
                <a:ea typeface="+mn-ea"/>
                <a:cs typeface="+mn-cs"/>
              </a:rPr>
              <a:t> speichert und 192 Haushalte mit 4.800.000 kWh Energie versorgt (Vgl.: </a:t>
            </a:r>
            <a:r>
              <a:rPr lang="de-DE" sz="1200" u="sng" kern="1200" dirty="0" smtClean="0">
                <a:solidFill>
                  <a:schemeClr val="tx1"/>
                </a:solidFill>
                <a:effectLst/>
                <a:latin typeface="+mn-lt"/>
                <a:ea typeface="+mn-ea"/>
                <a:cs typeface="+mn-cs"/>
                <a:hlinkClick r:id="rId4"/>
              </a:rPr>
              <a:t>https://www.pyreg.de/p1-500-biomasse/</a:t>
            </a:r>
            <a:r>
              <a:rPr lang="de-DE" sz="1200" kern="1200" dirty="0" smtClean="0">
                <a:solidFill>
                  <a:schemeClr val="tx1"/>
                </a:solidFill>
                <a:effectLst/>
                <a:latin typeface="+mn-lt"/>
                <a:ea typeface="+mn-ea"/>
                <a:cs typeface="+mn-cs"/>
              </a:rPr>
              <a:t> Zugriff 13.3.2019).</a:t>
            </a:r>
          </a:p>
          <a:p>
            <a:r>
              <a:rPr lang="de-DE" sz="1200" kern="1200" dirty="0" smtClean="0">
                <a:solidFill>
                  <a:schemeClr val="tx1"/>
                </a:solidFill>
                <a:effectLst/>
                <a:latin typeface="+mn-lt"/>
                <a:ea typeface="+mn-ea"/>
                <a:cs typeface="+mn-cs"/>
              </a:rPr>
              <a:t>BIOMACON stellt ebenfalls Anlagen in unterschiedlicher Größe her. Es gibt gegenwärtig Industrie-Editionen und Farm-Editions (Stand März 2019). Geplant ist eine Home-Edition. Laut Hersteller kann so zwischen 43 und 400 kW Energie gewonnen werden (Vgl. </a:t>
            </a:r>
            <a:r>
              <a:rPr lang="de-DE" sz="1200" u="sng" kern="1200" dirty="0" smtClean="0">
                <a:solidFill>
                  <a:schemeClr val="tx1"/>
                </a:solidFill>
                <a:effectLst/>
                <a:latin typeface="+mn-lt"/>
                <a:ea typeface="+mn-ea"/>
                <a:cs typeface="+mn-cs"/>
                <a:hlinkClick r:id="rId5"/>
              </a:rPr>
              <a:t>https://www.biomacon.com/produkte</a:t>
            </a:r>
            <a:r>
              <a:rPr lang="de-DE" sz="1200" kern="1200" dirty="0" smtClean="0">
                <a:solidFill>
                  <a:schemeClr val="tx1"/>
                </a:solidFill>
                <a:effectLst/>
                <a:latin typeface="+mn-lt"/>
                <a:ea typeface="+mn-ea"/>
                <a:cs typeface="+mn-cs"/>
              </a:rPr>
              <a:t>, Zugriff 13.3.2019). Die Listenpreise für die Anlagen sind C40 = 85.000 Euro, C63 = 99.000 Euro, C100 = 135.000 Euro, C160 = 170.000 Euro, C250 = 235.000 Euro, C400 = 290.000 Euro.  </a:t>
            </a:r>
          </a:p>
          <a:p>
            <a:endParaRPr lang="de-DE"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8805453-26D7-9349-B4B7-494273DC22BD}" type="slidenum">
              <a:rPr lang="de-DE" smtClean="0"/>
              <a:t>8</a:t>
            </a:fld>
            <a:endParaRPr lang="de-DE"/>
          </a:p>
        </p:txBody>
      </p:sp>
    </p:spTree>
    <p:extLst>
      <p:ext uri="{BB962C8B-B14F-4D97-AF65-F5344CB8AC3E}">
        <p14:creationId xmlns:p14="http://schemas.microsoft.com/office/powerpoint/2010/main" val="1080062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Diese Folie zeigt eine schematische Darstellung der PYREG-Anlage.</a:t>
            </a:r>
          </a:p>
          <a:p>
            <a:r>
              <a:rPr lang="de-DE" sz="1200" kern="1200" dirty="0" smtClean="0">
                <a:solidFill>
                  <a:schemeClr val="tx1"/>
                </a:solidFill>
                <a:effectLst/>
                <a:latin typeface="+mn-lt"/>
                <a:ea typeface="+mn-ea"/>
                <a:cs typeface="+mn-cs"/>
              </a:rPr>
              <a:t>Die PYREG-Anlage arbeitet „nach dem Prinzip der trockenen </a:t>
            </a:r>
            <a:r>
              <a:rPr lang="de-DE" sz="1200" kern="1200" dirty="0" err="1" smtClean="0">
                <a:solidFill>
                  <a:schemeClr val="tx1"/>
                </a:solidFill>
                <a:effectLst/>
                <a:latin typeface="+mn-lt"/>
                <a:ea typeface="+mn-ea"/>
                <a:cs typeface="+mn-cs"/>
              </a:rPr>
              <a:t>Karbonisierung</a:t>
            </a:r>
            <a:r>
              <a:rPr lang="de-DE" sz="1200" kern="1200" dirty="0" smtClean="0">
                <a:solidFill>
                  <a:schemeClr val="tx1"/>
                </a:solidFill>
                <a:effectLst/>
                <a:latin typeface="+mn-lt"/>
                <a:ea typeface="+mn-ea"/>
                <a:cs typeface="+mn-cs"/>
              </a:rPr>
              <a:t>. Dafür wird die Biomasse bei 500 - 700 °C nicht verbrannt, sondern erst schonend entgast und anschließend durch gezielte Luftzugabe verkohlt. Damit ist die Biomasse vollständig </a:t>
            </a:r>
            <a:r>
              <a:rPr lang="de-DE" sz="1200" kern="1200" dirty="0" err="1" smtClean="0">
                <a:solidFill>
                  <a:schemeClr val="tx1"/>
                </a:solidFill>
                <a:effectLst/>
                <a:latin typeface="+mn-lt"/>
                <a:ea typeface="+mn-ea"/>
                <a:cs typeface="+mn-cs"/>
              </a:rPr>
              <a:t>hygienisiert</a:t>
            </a:r>
            <a:r>
              <a:rPr lang="de-DE" sz="1200" kern="1200" dirty="0" smtClean="0">
                <a:solidFill>
                  <a:schemeClr val="tx1"/>
                </a:solidFill>
                <a:effectLst/>
                <a:latin typeface="+mn-lt"/>
                <a:ea typeface="+mn-ea"/>
                <a:cs typeface="+mn-cs"/>
              </a:rPr>
              <a:t>. Die in den Reaktoren entstehenden brennbaren Gase werden vom Material entkoppelt und in einer nachgeschalteten Brennkammer im FLOX®-Verfahren (flammenlose Oxidation) bei rund 1.200 °C verbrannt. Zudem arbeitet die Anlage </a:t>
            </a:r>
            <a:r>
              <a:rPr lang="de-DE" sz="1200" kern="1200" dirty="0" err="1" smtClean="0">
                <a:solidFill>
                  <a:schemeClr val="tx1"/>
                </a:solidFill>
                <a:effectLst/>
                <a:latin typeface="+mn-lt"/>
                <a:ea typeface="+mn-ea"/>
                <a:cs typeface="+mn-cs"/>
              </a:rPr>
              <a:t>autotherm</a:t>
            </a:r>
            <a:r>
              <a:rPr lang="de-DE" sz="1200" kern="1200" dirty="0" smtClean="0">
                <a:solidFill>
                  <a:schemeClr val="tx1"/>
                </a:solidFill>
                <a:effectLst/>
                <a:latin typeface="+mn-lt"/>
                <a:ea typeface="+mn-ea"/>
                <a:cs typeface="+mn-cs"/>
              </a:rPr>
              <a:t>, das heißt sie nutzt für die Aufrechterhaltung des thermischen Prozesses ausschließlich die Energie der eingebrachten Biomasse. Dazu werden die heißen Rauchgase aus der Brennkammer in den Mantel des Reaktors geleitet, was zum Durchtrocknen, Entgasen und Karbonisieren der Biomasse führt. Darüber hinaus entsteht ein nutzbarer Energieüberschuss von bis zu 150 </a:t>
            </a:r>
            <a:r>
              <a:rPr lang="de-DE" sz="1200" kern="1200" dirty="0" err="1" smtClean="0">
                <a:solidFill>
                  <a:schemeClr val="tx1"/>
                </a:solidFill>
                <a:effectLst/>
                <a:latin typeface="+mn-lt"/>
                <a:ea typeface="+mn-ea"/>
                <a:cs typeface="+mn-cs"/>
              </a:rPr>
              <a:t>kW</a:t>
            </a:r>
            <a:r>
              <a:rPr lang="de-DE" sz="1200" kern="1200" baseline="-25000" dirty="0" err="1" smtClean="0">
                <a:solidFill>
                  <a:schemeClr val="tx1"/>
                </a:solidFill>
                <a:effectLst/>
                <a:latin typeface="+mn-lt"/>
                <a:ea typeface="+mn-ea"/>
                <a:cs typeface="+mn-cs"/>
              </a:rPr>
              <a:t>th</a:t>
            </a:r>
            <a:r>
              <a:rPr lang="de-DE" sz="1200" kern="1200" dirty="0" smtClean="0">
                <a:solidFill>
                  <a:schemeClr val="tx1"/>
                </a:solidFill>
                <a:effectLst/>
                <a:latin typeface="+mn-lt"/>
                <a:ea typeface="+mn-ea"/>
                <a:cs typeface="+mn-cs"/>
              </a:rPr>
              <a:t>, der beispielsweise für die Trocknung feuchter Biomassen oder zum Heizen genutzt werden kann“ (</a:t>
            </a:r>
            <a:r>
              <a:rPr lang="de-DE" sz="1200" u="sng" kern="1200" dirty="0" smtClean="0">
                <a:solidFill>
                  <a:schemeClr val="tx1"/>
                </a:solidFill>
                <a:effectLst/>
                <a:latin typeface="+mn-lt"/>
                <a:ea typeface="+mn-ea"/>
                <a:cs typeface="+mn-cs"/>
                <a:hlinkClick r:id="rId3"/>
              </a:rPr>
              <a:t>http://www.pyreg.de/wp-content/uploads/08_biomasse_das_pyreg_verfahren.pdf</a:t>
            </a:r>
            <a:r>
              <a:rPr lang="de-DE" sz="1200" kern="1200" dirty="0" smtClean="0">
                <a:solidFill>
                  <a:schemeClr val="tx1"/>
                </a:solidFill>
                <a:effectLst/>
                <a:latin typeface="+mn-lt"/>
                <a:ea typeface="+mn-ea"/>
                <a:cs typeface="+mn-cs"/>
              </a:rPr>
              <a:t>, Zugriff 28.2.2018)</a:t>
            </a:r>
          </a:p>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8805453-26D7-9349-B4B7-494273DC22BD}" type="slidenum">
              <a:rPr lang="de-DE" smtClean="0"/>
              <a:t>9</a:t>
            </a:fld>
            <a:endParaRPr lang="de-DE"/>
          </a:p>
        </p:txBody>
      </p:sp>
    </p:spTree>
    <p:extLst>
      <p:ext uri="{BB962C8B-B14F-4D97-AF65-F5344CB8AC3E}">
        <p14:creationId xmlns:p14="http://schemas.microsoft.com/office/powerpoint/2010/main" val="442685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Für Entwicklungs- und Schwellenländer und den Heimgebrauch ist der </a:t>
            </a:r>
            <a:r>
              <a:rPr lang="de-DE" sz="1200" kern="1200" dirty="0" err="1" smtClean="0">
                <a:solidFill>
                  <a:schemeClr val="tx1"/>
                </a:solidFill>
                <a:effectLst/>
                <a:latin typeface="+mn-lt"/>
                <a:ea typeface="+mn-ea"/>
                <a:cs typeface="+mn-cs"/>
              </a:rPr>
              <a:t>Kon-Tiki</a:t>
            </a:r>
            <a:r>
              <a:rPr lang="de-DE" sz="1200" kern="1200" dirty="0" smtClean="0">
                <a:solidFill>
                  <a:schemeClr val="tx1"/>
                </a:solidFill>
                <a:effectLst/>
                <a:latin typeface="+mn-lt"/>
                <a:ea typeface="+mn-ea"/>
                <a:cs typeface="+mn-cs"/>
              </a:rPr>
              <a:t> gedacht, mit dem man am Tag 1- 1,5t Pflanzenkohle herstellen kann, ohne dass jedoch die Wärmeenergie weiter genutzt wird. Der </a:t>
            </a:r>
            <a:r>
              <a:rPr lang="de-DE" sz="1200" kern="1200" dirty="0" err="1" smtClean="0">
                <a:solidFill>
                  <a:schemeClr val="tx1"/>
                </a:solidFill>
                <a:effectLst/>
                <a:latin typeface="+mn-lt"/>
                <a:ea typeface="+mn-ea"/>
                <a:cs typeface="+mn-cs"/>
              </a:rPr>
              <a:t>Kon-Tiki</a:t>
            </a:r>
            <a:r>
              <a:rPr lang="de-DE" sz="1200" kern="1200" dirty="0" smtClean="0">
                <a:solidFill>
                  <a:schemeClr val="tx1"/>
                </a:solidFill>
                <a:effectLst/>
                <a:latin typeface="+mn-lt"/>
                <a:ea typeface="+mn-ea"/>
                <a:cs typeface="+mn-cs"/>
              </a:rPr>
              <a:t> kostet 3000 Euro. Bauanleitungen für einen </a:t>
            </a:r>
            <a:r>
              <a:rPr lang="de-DE" sz="1200" kern="1200" dirty="0" err="1" smtClean="0">
                <a:solidFill>
                  <a:schemeClr val="tx1"/>
                </a:solidFill>
                <a:effectLst/>
                <a:latin typeface="+mn-lt"/>
                <a:ea typeface="+mn-ea"/>
                <a:cs typeface="+mn-cs"/>
              </a:rPr>
              <a:t>Kon-Tiki</a:t>
            </a:r>
            <a:r>
              <a:rPr lang="de-DE" sz="1200" kern="1200" dirty="0" smtClean="0">
                <a:solidFill>
                  <a:schemeClr val="tx1"/>
                </a:solidFill>
                <a:effectLst/>
                <a:latin typeface="+mn-lt"/>
                <a:ea typeface="+mn-ea"/>
                <a:cs typeface="+mn-cs"/>
              </a:rPr>
              <a:t> finden Sie im Internet. Der </a:t>
            </a:r>
            <a:r>
              <a:rPr lang="de-DE" sz="1200" kern="1200" dirty="0" err="1" smtClean="0">
                <a:solidFill>
                  <a:schemeClr val="tx1"/>
                </a:solidFill>
                <a:effectLst/>
                <a:latin typeface="+mn-lt"/>
                <a:ea typeface="+mn-ea"/>
                <a:cs typeface="+mn-cs"/>
              </a:rPr>
              <a:t>PyroCook</a:t>
            </a:r>
            <a:r>
              <a:rPr lang="de-DE" sz="1200" kern="1200" dirty="0" smtClean="0">
                <a:solidFill>
                  <a:schemeClr val="tx1"/>
                </a:solidFill>
                <a:effectLst/>
                <a:latin typeface="+mn-lt"/>
                <a:ea typeface="+mn-ea"/>
                <a:cs typeface="+mn-cs"/>
              </a:rPr>
              <a:t> hingegen nutzt die Wärmenergie, die für die Pflanzenkohleherstellung benötigt wird, zum Kochen. Der </a:t>
            </a:r>
            <a:r>
              <a:rPr lang="de-DE" sz="1200" kern="1200" dirty="0" err="1" smtClean="0">
                <a:solidFill>
                  <a:schemeClr val="tx1"/>
                </a:solidFill>
                <a:effectLst/>
                <a:latin typeface="+mn-lt"/>
                <a:ea typeface="+mn-ea"/>
                <a:cs typeface="+mn-cs"/>
              </a:rPr>
              <a:t>PyroCook</a:t>
            </a:r>
            <a:r>
              <a:rPr lang="de-DE" sz="1200" kern="1200" dirty="0" smtClean="0">
                <a:solidFill>
                  <a:schemeClr val="tx1"/>
                </a:solidFill>
                <a:effectLst/>
                <a:latin typeface="+mn-lt"/>
                <a:ea typeface="+mn-ea"/>
                <a:cs typeface="+mn-cs"/>
              </a:rPr>
              <a:t> kosten 555,- CHF.</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8805453-26D7-9349-B4B7-494273DC22BD}" type="slidenum">
              <a:rPr lang="de-DE" smtClean="0"/>
              <a:t>10</a:t>
            </a:fld>
            <a:endParaRPr lang="de-DE"/>
          </a:p>
        </p:txBody>
      </p:sp>
    </p:spTree>
    <p:extLst>
      <p:ext uri="{BB962C8B-B14F-4D97-AF65-F5344CB8AC3E}">
        <p14:creationId xmlns:p14="http://schemas.microsoft.com/office/powerpoint/2010/main" val="646595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smtClean="0"/>
              <a:t>Master-Untertitelformat bearbeiten</a:t>
            </a:r>
            <a:endParaRPr lang="de-DE"/>
          </a:p>
        </p:txBody>
      </p:sp>
      <p:sp>
        <p:nvSpPr>
          <p:cNvPr id="4" name="Datumsplatzhalter 3"/>
          <p:cNvSpPr>
            <a:spLocks noGrp="1"/>
          </p:cNvSpPr>
          <p:nvPr>
            <p:ph type="dt" sz="half" idx="10"/>
          </p:nvPr>
        </p:nvSpPr>
        <p:spPr/>
        <p:txBody>
          <a:bodyPr/>
          <a:lstStyle/>
          <a:p>
            <a:pPr>
              <a:defRPr/>
            </a:pPr>
            <a:endParaRPr lang="de-DE" altLang="en-US"/>
          </a:p>
        </p:txBody>
      </p:sp>
      <p:sp>
        <p:nvSpPr>
          <p:cNvPr id="5" name="Fußzeilenplatzhalter 4"/>
          <p:cNvSpPr>
            <a:spLocks noGrp="1"/>
          </p:cNvSpPr>
          <p:nvPr>
            <p:ph type="ftr" sz="quarter" idx="11"/>
          </p:nvPr>
        </p:nvSpPr>
        <p:spPr/>
        <p:txBody>
          <a:bodyPr/>
          <a:lstStyle/>
          <a:p>
            <a:pPr>
              <a:defRPr/>
            </a:pPr>
            <a:endParaRPr lang="de-DE" altLang="en-US"/>
          </a:p>
        </p:txBody>
      </p:sp>
      <p:sp>
        <p:nvSpPr>
          <p:cNvPr id="6" name="Foliennummernplatzhalter 5"/>
          <p:cNvSpPr>
            <a:spLocks noGrp="1"/>
          </p:cNvSpPr>
          <p:nvPr>
            <p:ph type="sldNum" sz="quarter" idx="12"/>
          </p:nvPr>
        </p:nvSpPr>
        <p:spPr/>
        <p:txBody>
          <a:bodyPr/>
          <a:lstStyle/>
          <a:p>
            <a:pPr>
              <a:defRPr/>
            </a:pPr>
            <a:fld id="{D11B1B29-8927-9A42-989E-BEE6E2699D93}" type="slidenum">
              <a:rPr lang="de-DE" smtClean="0"/>
              <a:pPr>
                <a:defRPr/>
              </a:pPr>
              <a:t>‹Nr.›</a:t>
            </a:fld>
            <a:endParaRPr lang="de-DE"/>
          </a:p>
        </p:txBody>
      </p:sp>
    </p:spTree>
    <p:extLst>
      <p:ext uri="{BB962C8B-B14F-4D97-AF65-F5344CB8AC3E}">
        <p14:creationId xmlns:p14="http://schemas.microsoft.com/office/powerpoint/2010/main" val="476915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a:defRPr/>
            </a:pPr>
            <a:endParaRPr lang="de-DE" altLang="en-US"/>
          </a:p>
        </p:txBody>
      </p:sp>
      <p:sp>
        <p:nvSpPr>
          <p:cNvPr id="5" name="Fußzeilenplatzhalter 4"/>
          <p:cNvSpPr>
            <a:spLocks noGrp="1"/>
          </p:cNvSpPr>
          <p:nvPr>
            <p:ph type="ftr" sz="quarter" idx="11"/>
          </p:nvPr>
        </p:nvSpPr>
        <p:spPr/>
        <p:txBody>
          <a:bodyPr/>
          <a:lstStyle/>
          <a:p>
            <a:pPr>
              <a:defRPr/>
            </a:pPr>
            <a:endParaRPr lang="de-DE" altLang="en-US"/>
          </a:p>
        </p:txBody>
      </p:sp>
      <p:sp>
        <p:nvSpPr>
          <p:cNvPr id="6" name="Foliennummernplatzhalter 5"/>
          <p:cNvSpPr>
            <a:spLocks noGrp="1"/>
          </p:cNvSpPr>
          <p:nvPr>
            <p:ph type="sldNum" sz="quarter" idx="12"/>
          </p:nvPr>
        </p:nvSpPr>
        <p:spPr/>
        <p:txBody>
          <a:bodyPr/>
          <a:lstStyle/>
          <a:p>
            <a:pPr>
              <a:defRPr/>
            </a:pPr>
            <a:fld id="{BDEFF17C-0B18-B44F-8F44-D10D381C2018}" type="slidenum">
              <a:rPr lang="de-DE" smtClean="0"/>
              <a:pPr>
                <a:defRPr/>
              </a:pPr>
              <a:t>‹Nr.›</a:t>
            </a:fld>
            <a:endParaRPr lang="de-DE"/>
          </a:p>
        </p:txBody>
      </p:sp>
    </p:spTree>
    <p:extLst>
      <p:ext uri="{BB962C8B-B14F-4D97-AF65-F5344CB8AC3E}">
        <p14:creationId xmlns:p14="http://schemas.microsoft.com/office/powerpoint/2010/main" val="42952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05979"/>
            <a:ext cx="2057400" cy="4388644"/>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457200" y="205979"/>
            <a:ext cx="6019800" cy="4388644"/>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a:defRPr/>
            </a:pPr>
            <a:endParaRPr lang="de-DE" altLang="en-US"/>
          </a:p>
        </p:txBody>
      </p:sp>
      <p:sp>
        <p:nvSpPr>
          <p:cNvPr id="5" name="Fußzeilenplatzhalter 4"/>
          <p:cNvSpPr>
            <a:spLocks noGrp="1"/>
          </p:cNvSpPr>
          <p:nvPr>
            <p:ph type="ftr" sz="quarter" idx="11"/>
          </p:nvPr>
        </p:nvSpPr>
        <p:spPr/>
        <p:txBody>
          <a:bodyPr/>
          <a:lstStyle/>
          <a:p>
            <a:pPr>
              <a:defRPr/>
            </a:pPr>
            <a:endParaRPr lang="de-DE" altLang="en-US"/>
          </a:p>
        </p:txBody>
      </p:sp>
      <p:sp>
        <p:nvSpPr>
          <p:cNvPr id="6" name="Foliennummernplatzhalter 5"/>
          <p:cNvSpPr>
            <a:spLocks noGrp="1"/>
          </p:cNvSpPr>
          <p:nvPr>
            <p:ph type="sldNum" sz="quarter" idx="12"/>
          </p:nvPr>
        </p:nvSpPr>
        <p:spPr/>
        <p:txBody>
          <a:bodyPr/>
          <a:lstStyle/>
          <a:p>
            <a:pPr>
              <a:defRPr/>
            </a:pPr>
            <a:fld id="{F575CE65-911F-C04A-9ECC-31CE844F172A}" type="slidenum">
              <a:rPr lang="de-DE" smtClean="0"/>
              <a:pPr>
                <a:defRPr/>
              </a:pPr>
              <a:t>‹Nr.›</a:t>
            </a:fld>
            <a:endParaRPr lang="de-DE"/>
          </a:p>
        </p:txBody>
      </p:sp>
    </p:spTree>
    <p:extLst>
      <p:ext uri="{BB962C8B-B14F-4D97-AF65-F5344CB8AC3E}">
        <p14:creationId xmlns:p14="http://schemas.microsoft.com/office/powerpoint/2010/main" val="2625733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685803" y="347664"/>
            <a:ext cx="7770813" cy="1075135"/>
          </a:xfrm>
        </p:spPr>
        <p:txBody>
          <a:bodyPr/>
          <a:lstStyle/>
          <a:p>
            <a:r>
              <a:rPr lang="de-DE" smtClean="0"/>
              <a:t>Mastertitelformat bearbeiten</a:t>
            </a:r>
            <a:endParaRPr lang="en-GB"/>
          </a:p>
        </p:txBody>
      </p:sp>
      <p:sp>
        <p:nvSpPr>
          <p:cNvPr id="3" name="Rectangle 3"/>
          <p:cNvSpPr>
            <a:spLocks noGrp="1" noChangeArrowheads="1"/>
          </p:cNvSpPr>
          <p:nvPr>
            <p:ph type="dt" idx="10"/>
          </p:nvPr>
        </p:nvSpPr>
        <p:spPr>
          <a:ln/>
        </p:spPr>
        <p:txBody>
          <a:bodyPr/>
          <a:lstStyle>
            <a:lvl1pPr>
              <a:defRPr/>
            </a:lvl1pPr>
          </a:lstStyle>
          <a:p>
            <a:pPr>
              <a:defRPr/>
            </a:pPr>
            <a:endParaRPr lang="de-DE" altLang="en-US"/>
          </a:p>
        </p:txBody>
      </p:sp>
      <p:sp>
        <p:nvSpPr>
          <p:cNvPr id="4" name="Rectangle 4"/>
          <p:cNvSpPr>
            <a:spLocks noGrp="1" noChangeArrowheads="1"/>
          </p:cNvSpPr>
          <p:nvPr>
            <p:ph type="ftr" idx="11"/>
          </p:nvPr>
        </p:nvSpPr>
        <p:spPr>
          <a:ln/>
        </p:spPr>
        <p:txBody>
          <a:bodyPr/>
          <a:lstStyle>
            <a:lvl1pPr>
              <a:defRPr/>
            </a:lvl1pPr>
          </a:lstStyle>
          <a:p>
            <a:pPr>
              <a:defRPr/>
            </a:pPr>
            <a:endParaRPr lang="de-DE" altLang="en-US"/>
          </a:p>
        </p:txBody>
      </p:sp>
      <p:sp>
        <p:nvSpPr>
          <p:cNvPr id="5" name="Rectangle 5"/>
          <p:cNvSpPr>
            <a:spLocks noGrp="1" noChangeArrowheads="1"/>
          </p:cNvSpPr>
          <p:nvPr>
            <p:ph type="sldNum" idx="12"/>
          </p:nvPr>
        </p:nvSpPr>
        <p:spPr>
          <a:ln/>
        </p:spPr>
        <p:txBody>
          <a:bodyPr/>
          <a:lstStyle>
            <a:lvl1pPr>
              <a:defRPr/>
            </a:lvl1pPr>
          </a:lstStyle>
          <a:p>
            <a:pPr>
              <a:defRPr/>
            </a:pPr>
            <a:fld id="{64F83435-825C-1F4E-8B30-C0E62B41BAD6}" type="slidenum">
              <a:rPr lang="de-DE"/>
              <a:pPr>
                <a:defRPr/>
              </a:pPr>
              <a:t>‹Nr.›</a:t>
            </a:fld>
            <a:endParaRPr lang="de-DE"/>
          </a:p>
        </p:txBody>
      </p:sp>
    </p:spTree>
    <p:extLst>
      <p:ext uri="{BB962C8B-B14F-4D97-AF65-F5344CB8AC3E}">
        <p14:creationId xmlns:p14="http://schemas.microsoft.com/office/powerpoint/2010/main" val="4083067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685803" y="347664"/>
            <a:ext cx="7770813" cy="1075135"/>
          </a:xfrm>
        </p:spPr>
        <p:txBody>
          <a:bodyPr/>
          <a:lstStyle/>
          <a:p>
            <a:r>
              <a:rPr lang="de-DE" smtClean="0"/>
              <a:t>Mastertitelformat bearbeiten</a:t>
            </a:r>
            <a:endParaRPr lang="en-GB"/>
          </a:p>
        </p:txBody>
      </p:sp>
      <p:sp>
        <p:nvSpPr>
          <p:cNvPr id="3" name="Tabellenplatzhalter 2"/>
          <p:cNvSpPr>
            <a:spLocks noGrp="1"/>
          </p:cNvSpPr>
          <p:nvPr>
            <p:ph type="tbl" idx="1"/>
          </p:nvPr>
        </p:nvSpPr>
        <p:spPr>
          <a:xfrm>
            <a:off x="685803" y="1485902"/>
            <a:ext cx="7770813" cy="3450431"/>
          </a:xfrm>
        </p:spPr>
        <p:txBody>
          <a:bodyPr/>
          <a:lstStyle/>
          <a:p>
            <a:pPr lvl="0"/>
            <a:r>
              <a:rPr lang="de-DE" noProof="0" smtClean="0"/>
              <a:t>Tabelle durch Klicken auf Symbol hinzufügen</a:t>
            </a:r>
            <a:endParaRPr lang="en-GB" noProof="0" smtClean="0"/>
          </a:p>
        </p:txBody>
      </p:sp>
      <p:sp>
        <p:nvSpPr>
          <p:cNvPr id="4" name="Rectangle 3"/>
          <p:cNvSpPr>
            <a:spLocks noGrp="1" noChangeArrowheads="1"/>
          </p:cNvSpPr>
          <p:nvPr>
            <p:ph type="dt" idx="10"/>
          </p:nvPr>
        </p:nvSpPr>
        <p:spPr>
          <a:ln/>
        </p:spPr>
        <p:txBody>
          <a:bodyPr/>
          <a:lstStyle>
            <a:lvl1pPr>
              <a:defRPr/>
            </a:lvl1pPr>
          </a:lstStyle>
          <a:p>
            <a:pPr>
              <a:defRPr/>
            </a:pPr>
            <a:endParaRPr lang="de-DE" altLang="en-US"/>
          </a:p>
        </p:txBody>
      </p:sp>
      <p:sp>
        <p:nvSpPr>
          <p:cNvPr id="5" name="Rectangle 4"/>
          <p:cNvSpPr>
            <a:spLocks noGrp="1" noChangeArrowheads="1"/>
          </p:cNvSpPr>
          <p:nvPr>
            <p:ph type="ftr" idx="11"/>
          </p:nvPr>
        </p:nvSpPr>
        <p:spPr>
          <a:ln/>
        </p:spPr>
        <p:txBody>
          <a:bodyPr/>
          <a:lstStyle>
            <a:lvl1pPr>
              <a:defRPr/>
            </a:lvl1pPr>
          </a:lstStyle>
          <a:p>
            <a:pPr>
              <a:defRPr/>
            </a:pPr>
            <a:endParaRPr lang="de-DE" altLang="en-US"/>
          </a:p>
        </p:txBody>
      </p:sp>
      <p:sp>
        <p:nvSpPr>
          <p:cNvPr id="6" name="Rectangle 5"/>
          <p:cNvSpPr>
            <a:spLocks noGrp="1" noChangeArrowheads="1"/>
          </p:cNvSpPr>
          <p:nvPr>
            <p:ph type="sldNum" idx="12"/>
          </p:nvPr>
        </p:nvSpPr>
        <p:spPr>
          <a:ln/>
        </p:spPr>
        <p:txBody>
          <a:bodyPr/>
          <a:lstStyle>
            <a:lvl1pPr>
              <a:defRPr/>
            </a:lvl1pPr>
          </a:lstStyle>
          <a:p>
            <a:pPr>
              <a:defRPr/>
            </a:pPr>
            <a:fld id="{633B2F4F-3E1F-0843-8A7A-7B292F85DC4A}" type="slidenum">
              <a:rPr lang="de-DE"/>
              <a:pPr>
                <a:defRPr/>
              </a:pPr>
              <a:t>‹Nr.›</a:t>
            </a:fld>
            <a:endParaRPr lang="de-DE"/>
          </a:p>
        </p:txBody>
      </p:sp>
    </p:spTree>
    <p:extLst>
      <p:ext uri="{BB962C8B-B14F-4D97-AF65-F5344CB8AC3E}">
        <p14:creationId xmlns:p14="http://schemas.microsoft.com/office/powerpoint/2010/main" val="333937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a:defRPr/>
            </a:pPr>
            <a:endParaRPr lang="de-DE" altLang="en-US"/>
          </a:p>
        </p:txBody>
      </p:sp>
      <p:sp>
        <p:nvSpPr>
          <p:cNvPr id="5" name="Fußzeilenplatzhalter 4"/>
          <p:cNvSpPr>
            <a:spLocks noGrp="1"/>
          </p:cNvSpPr>
          <p:nvPr>
            <p:ph type="ftr" sz="quarter" idx="11"/>
          </p:nvPr>
        </p:nvSpPr>
        <p:spPr/>
        <p:txBody>
          <a:bodyPr/>
          <a:lstStyle/>
          <a:p>
            <a:pPr>
              <a:defRPr/>
            </a:pPr>
            <a:endParaRPr lang="de-DE" altLang="en-US"/>
          </a:p>
        </p:txBody>
      </p:sp>
      <p:sp>
        <p:nvSpPr>
          <p:cNvPr id="6" name="Foliennummernplatzhalter 5"/>
          <p:cNvSpPr>
            <a:spLocks noGrp="1"/>
          </p:cNvSpPr>
          <p:nvPr>
            <p:ph type="sldNum" sz="quarter" idx="12"/>
          </p:nvPr>
        </p:nvSpPr>
        <p:spPr/>
        <p:txBody>
          <a:bodyPr/>
          <a:lstStyle/>
          <a:p>
            <a:pPr>
              <a:defRPr/>
            </a:pPr>
            <a:fld id="{5EA6AD03-8079-1448-8061-F6F6666F1DE8}" type="slidenum">
              <a:rPr lang="de-DE" smtClean="0"/>
              <a:pPr>
                <a:defRPr/>
              </a:pPr>
              <a:t>‹Nr.›</a:t>
            </a:fld>
            <a:endParaRPr lang="de-DE"/>
          </a:p>
        </p:txBody>
      </p:sp>
    </p:spTree>
    <p:extLst>
      <p:ext uri="{BB962C8B-B14F-4D97-AF65-F5344CB8AC3E}">
        <p14:creationId xmlns:p14="http://schemas.microsoft.com/office/powerpoint/2010/main" val="763706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3000" b="1" cap="all"/>
            </a:lvl1pPr>
          </a:lstStyle>
          <a:p>
            <a:r>
              <a:rPr lang="de-DE" smtClean="0"/>
              <a:t>Mastertitelformat bearbeiten</a:t>
            </a:r>
            <a:endParaRPr lang="de-DE"/>
          </a:p>
        </p:txBody>
      </p:sp>
      <p:sp>
        <p:nvSpPr>
          <p:cNvPr id="3" name="Textplatzhalt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p>
            <a:pPr>
              <a:defRPr/>
            </a:pPr>
            <a:endParaRPr lang="de-DE" altLang="en-US"/>
          </a:p>
        </p:txBody>
      </p:sp>
      <p:sp>
        <p:nvSpPr>
          <p:cNvPr id="5" name="Fußzeilenplatzhalter 4"/>
          <p:cNvSpPr>
            <a:spLocks noGrp="1"/>
          </p:cNvSpPr>
          <p:nvPr>
            <p:ph type="ftr" sz="quarter" idx="11"/>
          </p:nvPr>
        </p:nvSpPr>
        <p:spPr/>
        <p:txBody>
          <a:bodyPr/>
          <a:lstStyle/>
          <a:p>
            <a:pPr>
              <a:defRPr/>
            </a:pPr>
            <a:endParaRPr lang="de-DE" altLang="en-US"/>
          </a:p>
        </p:txBody>
      </p:sp>
      <p:sp>
        <p:nvSpPr>
          <p:cNvPr id="6" name="Foliennummernplatzhalter 5"/>
          <p:cNvSpPr>
            <a:spLocks noGrp="1"/>
          </p:cNvSpPr>
          <p:nvPr>
            <p:ph type="sldNum" sz="quarter" idx="12"/>
          </p:nvPr>
        </p:nvSpPr>
        <p:spPr/>
        <p:txBody>
          <a:bodyPr/>
          <a:lstStyle/>
          <a:p>
            <a:pPr>
              <a:defRPr/>
            </a:pPr>
            <a:fld id="{E59EB745-E36A-1144-83E1-5BCE7C646848}" type="slidenum">
              <a:rPr lang="de-DE" smtClean="0"/>
              <a:pPr>
                <a:defRPr/>
              </a:pPr>
              <a:t>‹Nr.›</a:t>
            </a:fld>
            <a:endParaRPr lang="de-DE"/>
          </a:p>
        </p:txBody>
      </p:sp>
    </p:spTree>
    <p:extLst>
      <p:ext uri="{BB962C8B-B14F-4D97-AF65-F5344CB8AC3E}">
        <p14:creationId xmlns:p14="http://schemas.microsoft.com/office/powerpoint/2010/main" val="3855483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pPr>
              <a:defRPr/>
            </a:pPr>
            <a:endParaRPr lang="de-DE" altLang="en-US"/>
          </a:p>
        </p:txBody>
      </p:sp>
      <p:sp>
        <p:nvSpPr>
          <p:cNvPr id="6" name="Fußzeilenplatzhalter 5"/>
          <p:cNvSpPr>
            <a:spLocks noGrp="1"/>
          </p:cNvSpPr>
          <p:nvPr>
            <p:ph type="ftr" sz="quarter" idx="11"/>
          </p:nvPr>
        </p:nvSpPr>
        <p:spPr/>
        <p:txBody>
          <a:bodyPr/>
          <a:lstStyle/>
          <a:p>
            <a:pPr>
              <a:defRPr/>
            </a:pPr>
            <a:endParaRPr lang="de-DE" altLang="en-US"/>
          </a:p>
        </p:txBody>
      </p:sp>
      <p:sp>
        <p:nvSpPr>
          <p:cNvPr id="7" name="Foliennummernplatzhalter 6"/>
          <p:cNvSpPr>
            <a:spLocks noGrp="1"/>
          </p:cNvSpPr>
          <p:nvPr>
            <p:ph type="sldNum" sz="quarter" idx="12"/>
          </p:nvPr>
        </p:nvSpPr>
        <p:spPr/>
        <p:txBody>
          <a:bodyPr/>
          <a:lstStyle/>
          <a:p>
            <a:pPr>
              <a:defRPr/>
            </a:pPr>
            <a:fld id="{5BF1C70E-62A7-9447-ABEC-2322DD02CD3A}" type="slidenum">
              <a:rPr lang="de-DE" smtClean="0"/>
              <a:pPr>
                <a:defRPr/>
              </a:pPr>
              <a:t>‹Nr.›</a:t>
            </a:fld>
            <a:endParaRPr lang="de-DE"/>
          </a:p>
        </p:txBody>
      </p:sp>
    </p:spTree>
    <p:extLst>
      <p:ext uri="{BB962C8B-B14F-4D97-AF65-F5344CB8AC3E}">
        <p14:creationId xmlns:p14="http://schemas.microsoft.com/office/powerpoint/2010/main" val="4113572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Mastertextformat bearbeiten</a:t>
            </a:r>
          </a:p>
        </p:txBody>
      </p:sp>
      <p:sp>
        <p:nvSpPr>
          <p:cNvPr id="4" name="Inhaltsplatzhalt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Mastertextformat bearbeiten</a:t>
            </a:r>
          </a:p>
        </p:txBody>
      </p:sp>
      <p:sp>
        <p:nvSpPr>
          <p:cNvPr id="6" name="Inhaltsplatzhalt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pPr>
              <a:defRPr/>
            </a:pPr>
            <a:endParaRPr lang="de-DE" altLang="en-US"/>
          </a:p>
        </p:txBody>
      </p:sp>
      <p:sp>
        <p:nvSpPr>
          <p:cNvPr id="8" name="Fußzeilenplatzhalter 7"/>
          <p:cNvSpPr>
            <a:spLocks noGrp="1"/>
          </p:cNvSpPr>
          <p:nvPr>
            <p:ph type="ftr" sz="quarter" idx="11"/>
          </p:nvPr>
        </p:nvSpPr>
        <p:spPr/>
        <p:txBody>
          <a:bodyPr/>
          <a:lstStyle/>
          <a:p>
            <a:pPr>
              <a:defRPr/>
            </a:pPr>
            <a:endParaRPr lang="de-DE" altLang="en-US"/>
          </a:p>
        </p:txBody>
      </p:sp>
      <p:sp>
        <p:nvSpPr>
          <p:cNvPr id="9" name="Foliennummernplatzhalter 8"/>
          <p:cNvSpPr>
            <a:spLocks noGrp="1"/>
          </p:cNvSpPr>
          <p:nvPr>
            <p:ph type="sldNum" sz="quarter" idx="12"/>
          </p:nvPr>
        </p:nvSpPr>
        <p:spPr/>
        <p:txBody>
          <a:bodyPr/>
          <a:lstStyle/>
          <a:p>
            <a:pPr>
              <a:defRPr/>
            </a:pPr>
            <a:fld id="{01041260-8B41-874C-8689-DFAEEB6631FB}" type="slidenum">
              <a:rPr lang="de-DE" smtClean="0"/>
              <a:pPr>
                <a:defRPr/>
              </a:pPr>
              <a:t>‹Nr.›</a:t>
            </a:fld>
            <a:endParaRPr lang="de-DE"/>
          </a:p>
        </p:txBody>
      </p:sp>
    </p:spTree>
    <p:extLst>
      <p:ext uri="{BB962C8B-B14F-4D97-AF65-F5344CB8AC3E}">
        <p14:creationId xmlns:p14="http://schemas.microsoft.com/office/powerpoint/2010/main" val="4275381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pPr>
              <a:defRPr/>
            </a:pPr>
            <a:endParaRPr lang="de-DE" altLang="en-US"/>
          </a:p>
        </p:txBody>
      </p:sp>
      <p:sp>
        <p:nvSpPr>
          <p:cNvPr id="4" name="Fußzeilenplatzhalter 3"/>
          <p:cNvSpPr>
            <a:spLocks noGrp="1"/>
          </p:cNvSpPr>
          <p:nvPr>
            <p:ph type="ftr" sz="quarter" idx="11"/>
          </p:nvPr>
        </p:nvSpPr>
        <p:spPr/>
        <p:txBody>
          <a:bodyPr/>
          <a:lstStyle/>
          <a:p>
            <a:pPr>
              <a:defRPr/>
            </a:pPr>
            <a:endParaRPr lang="de-DE" altLang="en-US"/>
          </a:p>
        </p:txBody>
      </p:sp>
      <p:sp>
        <p:nvSpPr>
          <p:cNvPr id="5" name="Foliennummernplatzhalter 4"/>
          <p:cNvSpPr>
            <a:spLocks noGrp="1"/>
          </p:cNvSpPr>
          <p:nvPr>
            <p:ph type="sldNum" sz="quarter" idx="12"/>
          </p:nvPr>
        </p:nvSpPr>
        <p:spPr/>
        <p:txBody>
          <a:bodyPr/>
          <a:lstStyle/>
          <a:p>
            <a:pPr>
              <a:defRPr/>
            </a:pPr>
            <a:fld id="{2584F886-664A-BC47-9430-F49F38931A2B}" type="slidenum">
              <a:rPr lang="de-DE" smtClean="0"/>
              <a:pPr>
                <a:defRPr/>
              </a:pPr>
              <a:t>‹Nr.›</a:t>
            </a:fld>
            <a:endParaRPr lang="de-DE"/>
          </a:p>
        </p:txBody>
      </p:sp>
    </p:spTree>
    <p:extLst>
      <p:ext uri="{BB962C8B-B14F-4D97-AF65-F5344CB8AC3E}">
        <p14:creationId xmlns:p14="http://schemas.microsoft.com/office/powerpoint/2010/main" val="1847438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endParaRPr lang="de-DE" altLang="en-US"/>
          </a:p>
        </p:txBody>
      </p:sp>
      <p:sp>
        <p:nvSpPr>
          <p:cNvPr id="3" name="Fußzeilenplatzhalter 2"/>
          <p:cNvSpPr>
            <a:spLocks noGrp="1"/>
          </p:cNvSpPr>
          <p:nvPr>
            <p:ph type="ftr" sz="quarter" idx="11"/>
          </p:nvPr>
        </p:nvSpPr>
        <p:spPr/>
        <p:txBody>
          <a:bodyPr/>
          <a:lstStyle/>
          <a:p>
            <a:pPr>
              <a:defRPr/>
            </a:pPr>
            <a:endParaRPr lang="de-DE" altLang="en-US"/>
          </a:p>
        </p:txBody>
      </p:sp>
      <p:sp>
        <p:nvSpPr>
          <p:cNvPr id="4" name="Foliennummernplatzhalter 3"/>
          <p:cNvSpPr>
            <a:spLocks noGrp="1"/>
          </p:cNvSpPr>
          <p:nvPr>
            <p:ph type="sldNum" sz="quarter" idx="12"/>
          </p:nvPr>
        </p:nvSpPr>
        <p:spPr/>
        <p:txBody>
          <a:bodyPr/>
          <a:lstStyle/>
          <a:p>
            <a:pPr>
              <a:defRPr/>
            </a:pPr>
            <a:fld id="{677146BC-8DFE-A346-AB79-DB0F23848E0E}" type="slidenum">
              <a:rPr lang="de-DE" smtClean="0"/>
              <a:pPr>
                <a:defRPr/>
              </a:pPr>
              <a:t>‹Nr.›</a:t>
            </a:fld>
            <a:endParaRPr lang="de-DE"/>
          </a:p>
        </p:txBody>
      </p:sp>
    </p:spTree>
    <p:extLst>
      <p:ext uri="{BB962C8B-B14F-4D97-AF65-F5344CB8AC3E}">
        <p14:creationId xmlns:p14="http://schemas.microsoft.com/office/powerpoint/2010/main" val="3467412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1500" b="1"/>
            </a:lvl1pPr>
          </a:lstStyle>
          <a:p>
            <a:r>
              <a:rPr lang="de-DE" smtClean="0"/>
              <a:t>Mastertitelformat bearbeiten</a:t>
            </a:r>
            <a:endParaRPr lang="de-DE"/>
          </a:p>
        </p:txBody>
      </p:sp>
      <p:sp>
        <p:nvSpPr>
          <p:cNvPr id="3" name="Inhaltsplatzhalt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smtClean="0"/>
              <a:t>Mastertextformat bearbeiten</a:t>
            </a:r>
          </a:p>
        </p:txBody>
      </p:sp>
      <p:sp>
        <p:nvSpPr>
          <p:cNvPr id="5" name="Datumsplatzhalter 4"/>
          <p:cNvSpPr>
            <a:spLocks noGrp="1"/>
          </p:cNvSpPr>
          <p:nvPr>
            <p:ph type="dt" sz="half" idx="10"/>
          </p:nvPr>
        </p:nvSpPr>
        <p:spPr/>
        <p:txBody>
          <a:bodyPr/>
          <a:lstStyle/>
          <a:p>
            <a:pPr>
              <a:defRPr/>
            </a:pPr>
            <a:endParaRPr lang="de-DE" altLang="en-US"/>
          </a:p>
        </p:txBody>
      </p:sp>
      <p:sp>
        <p:nvSpPr>
          <p:cNvPr id="6" name="Fußzeilenplatzhalter 5"/>
          <p:cNvSpPr>
            <a:spLocks noGrp="1"/>
          </p:cNvSpPr>
          <p:nvPr>
            <p:ph type="ftr" sz="quarter" idx="11"/>
          </p:nvPr>
        </p:nvSpPr>
        <p:spPr/>
        <p:txBody>
          <a:bodyPr/>
          <a:lstStyle/>
          <a:p>
            <a:pPr>
              <a:defRPr/>
            </a:pPr>
            <a:endParaRPr lang="de-DE" altLang="en-US"/>
          </a:p>
        </p:txBody>
      </p:sp>
      <p:sp>
        <p:nvSpPr>
          <p:cNvPr id="7" name="Foliennummernplatzhalter 6"/>
          <p:cNvSpPr>
            <a:spLocks noGrp="1"/>
          </p:cNvSpPr>
          <p:nvPr>
            <p:ph type="sldNum" sz="quarter" idx="12"/>
          </p:nvPr>
        </p:nvSpPr>
        <p:spPr/>
        <p:txBody>
          <a:bodyPr/>
          <a:lstStyle/>
          <a:p>
            <a:pPr>
              <a:defRPr/>
            </a:pPr>
            <a:fld id="{E59EB745-E36A-1144-83E1-5BCE7C646848}" type="slidenum">
              <a:rPr lang="de-DE" smtClean="0"/>
              <a:pPr>
                <a:defRPr/>
              </a:pPr>
              <a:t>‹Nr.›</a:t>
            </a:fld>
            <a:endParaRPr lang="de-DE"/>
          </a:p>
        </p:txBody>
      </p:sp>
    </p:spTree>
    <p:extLst>
      <p:ext uri="{BB962C8B-B14F-4D97-AF65-F5344CB8AC3E}">
        <p14:creationId xmlns:p14="http://schemas.microsoft.com/office/powerpoint/2010/main" val="1526185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1500" b="1"/>
            </a:lvl1pPr>
          </a:lstStyle>
          <a:p>
            <a:r>
              <a:rPr lang="de-DE" smtClean="0"/>
              <a:t>Mastertitelformat bearbeiten</a:t>
            </a:r>
            <a:endParaRPr lang="de-DE"/>
          </a:p>
        </p:txBody>
      </p:sp>
      <p:sp>
        <p:nvSpPr>
          <p:cNvPr id="3" name="Bildplatzhalt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smtClean="0"/>
              <a:t>Bild auf Platzhalter ziehen oder durch Klicken auf Symbol hinzufügen</a:t>
            </a:r>
            <a:endParaRPr lang="de-DE"/>
          </a:p>
        </p:txBody>
      </p:sp>
      <p:sp>
        <p:nvSpPr>
          <p:cNvPr id="4" name="Textplatzhalt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smtClean="0"/>
              <a:t>Mastertextformat bearbeiten</a:t>
            </a:r>
          </a:p>
        </p:txBody>
      </p:sp>
      <p:sp>
        <p:nvSpPr>
          <p:cNvPr id="5" name="Datumsplatzhalter 4"/>
          <p:cNvSpPr>
            <a:spLocks noGrp="1"/>
          </p:cNvSpPr>
          <p:nvPr>
            <p:ph type="dt" sz="half" idx="10"/>
          </p:nvPr>
        </p:nvSpPr>
        <p:spPr/>
        <p:txBody>
          <a:bodyPr/>
          <a:lstStyle/>
          <a:p>
            <a:pPr>
              <a:defRPr/>
            </a:pPr>
            <a:endParaRPr lang="de-DE" altLang="en-US"/>
          </a:p>
        </p:txBody>
      </p:sp>
      <p:sp>
        <p:nvSpPr>
          <p:cNvPr id="6" name="Fußzeilenplatzhalter 5"/>
          <p:cNvSpPr>
            <a:spLocks noGrp="1"/>
          </p:cNvSpPr>
          <p:nvPr>
            <p:ph type="ftr" sz="quarter" idx="11"/>
          </p:nvPr>
        </p:nvSpPr>
        <p:spPr/>
        <p:txBody>
          <a:bodyPr/>
          <a:lstStyle/>
          <a:p>
            <a:pPr>
              <a:defRPr/>
            </a:pPr>
            <a:endParaRPr lang="de-DE" altLang="en-US"/>
          </a:p>
        </p:txBody>
      </p:sp>
      <p:sp>
        <p:nvSpPr>
          <p:cNvPr id="7" name="Foliennummernplatzhalter 6"/>
          <p:cNvSpPr>
            <a:spLocks noGrp="1"/>
          </p:cNvSpPr>
          <p:nvPr>
            <p:ph type="sldNum" sz="quarter" idx="12"/>
          </p:nvPr>
        </p:nvSpPr>
        <p:spPr/>
        <p:txBody>
          <a:bodyPr/>
          <a:lstStyle/>
          <a:p>
            <a:pPr>
              <a:defRPr/>
            </a:pPr>
            <a:fld id="{E59EB745-E36A-1144-83E1-5BCE7C646848}" type="slidenum">
              <a:rPr lang="de-DE" smtClean="0"/>
              <a:pPr>
                <a:defRPr/>
              </a:pPr>
              <a:t>‹Nr.›</a:t>
            </a:fld>
            <a:endParaRPr lang="de-DE"/>
          </a:p>
        </p:txBody>
      </p:sp>
    </p:spTree>
    <p:extLst>
      <p:ext uri="{BB962C8B-B14F-4D97-AF65-F5344CB8AC3E}">
        <p14:creationId xmlns:p14="http://schemas.microsoft.com/office/powerpoint/2010/main" val="8152081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smtClean="0"/>
              <a:t>Mastertitelformat bearbeiten</a:t>
            </a:r>
            <a:endParaRPr lang="de-DE"/>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de-DE" altLang="en-US"/>
          </a:p>
        </p:txBody>
      </p:sp>
      <p:sp>
        <p:nvSpPr>
          <p:cNvPr id="5" name="Fußzeilenplatzhalt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de-DE" altLang="en-US"/>
          </a:p>
        </p:txBody>
      </p:sp>
      <p:sp>
        <p:nvSpPr>
          <p:cNvPr id="6" name="Foliennummernplatzhalt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E59EB745-E36A-1144-83E1-5BCE7C646848}" type="slidenum">
              <a:rPr lang="de-DE" smtClean="0"/>
              <a:pPr>
                <a:defRPr/>
              </a:pPr>
              <a:t>‹Nr.›</a:t>
            </a:fld>
            <a:endParaRPr lang="de-DE"/>
          </a:p>
        </p:txBody>
      </p:sp>
    </p:spTree>
    <p:extLst>
      <p:ext uri="{BB962C8B-B14F-4D97-AF65-F5344CB8AC3E}">
        <p14:creationId xmlns:p14="http://schemas.microsoft.com/office/powerpoint/2010/main" val="211302200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de-D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emf"/><Relationship Id="rId5" Type="http://schemas.openxmlformats.org/officeDocument/2006/relationships/image" Target="../media/image2.png"/><Relationship Id="rId6"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2.emf"/><Relationship Id="rId5"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2.emf"/><Relationship Id="rId5"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2.emf"/><Relationship Id="rId5"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2.emf"/><Relationship Id="rId5"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3.jpeg"/><Relationship Id="rId5" Type="http://schemas.openxmlformats.org/officeDocument/2006/relationships/image" Target="../media/image14.emf"/><Relationship Id="rId6" Type="http://schemas.openxmlformats.org/officeDocument/2006/relationships/image" Target="../media/image15.emf"/><Relationship Id="rId7" Type="http://schemas.openxmlformats.org/officeDocument/2006/relationships/image" Target="../media/image16.emf"/><Relationship Id="rId8"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2.png"/><Relationship Id="rId5"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8.jpeg"/><Relationship Id="rId5"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hyperlink" Target="https://neonfisch.de/" TargetMode="External"/><Relationship Id="rId4" Type="http://schemas.openxmlformats.org/officeDocument/2006/relationships/image" Target="../media/image19.png"/><Relationship Id="rId5"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hyperlink" Target="https://bodenberufsbildung.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eg"/><Relationship Id="rId5"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5"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png"/><Relationship Id="rId5"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9.emf"/><Relationship Id="rId5"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587" y="604683"/>
            <a:ext cx="6941227" cy="5143500"/>
          </a:xfrm>
          <a:prstGeom prst="rect">
            <a:avLst/>
          </a:prstGeom>
        </p:spPr>
      </p:pic>
      <p:sp>
        <p:nvSpPr>
          <p:cNvPr id="2" name="Titel 1"/>
          <p:cNvSpPr>
            <a:spLocks noGrp="1"/>
          </p:cNvSpPr>
          <p:nvPr>
            <p:ph type="ctrTitle"/>
          </p:nvPr>
        </p:nvSpPr>
        <p:spPr/>
        <p:txBody>
          <a:bodyPr/>
          <a:lstStyle/>
          <a:p>
            <a:r>
              <a:rPr lang="de-DE" dirty="0" smtClean="0">
                <a:solidFill>
                  <a:srgbClr val="AEC300"/>
                </a:solidFill>
                <a:latin typeface="Roboto Condensed" charset="0"/>
                <a:ea typeface="Roboto Condensed" charset="0"/>
                <a:cs typeface="Roboto Condensed" charset="0"/>
              </a:rPr>
              <a:t>Die Herstellung von Pflanzenkohle</a:t>
            </a:r>
            <a:br>
              <a:rPr lang="de-DE" dirty="0" smtClean="0">
                <a:solidFill>
                  <a:srgbClr val="AEC300"/>
                </a:solidFill>
                <a:latin typeface="Roboto Condensed" charset="0"/>
                <a:ea typeface="Roboto Condensed" charset="0"/>
                <a:cs typeface="Roboto Condensed" charset="0"/>
              </a:rPr>
            </a:br>
            <a:r>
              <a:rPr lang="de-DE" sz="2000" dirty="0" smtClean="0">
                <a:solidFill>
                  <a:srgbClr val="AEC300"/>
                </a:solidFill>
                <a:latin typeface="Roboto Condensed" charset="0"/>
                <a:ea typeface="Roboto Condensed" charset="0"/>
                <a:cs typeface="Roboto Condensed" charset="0"/>
              </a:rPr>
              <a:t>Prozess, Anlagen, Produkte, Qualitätskontrolle</a:t>
            </a:r>
            <a:endParaRPr lang="de-DE" sz="2000" dirty="0">
              <a:solidFill>
                <a:srgbClr val="AEC300"/>
              </a:solidFill>
              <a:latin typeface="Roboto Condensed" charset="0"/>
              <a:ea typeface="Roboto Condensed" charset="0"/>
              <a:cs typeface="Roboto Condensed" charset="0"/>
            </a:endParaRPr>
          </a:p>
        </p:txBody>
      </p:sp>
      <p:pic>
        <p:nvPicPr>
          <p:cNvPr id="4" name="Bild 3" descr="/Users/bianca/Desktop/DBU - Biokohle/Öffentlichkeitsarbeit/_elemente/BBB_Logo.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pic>
        <p:nvPicPr>
          <p:cNvPr id="5" name="Bild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17954" y="306252"/>
            <a:ext cx="1630995" cy="433127"/>
          </a:xfrm>
          <a:prstGeom prst="rect">
            <a:avLst/>
          </a:prstGeom>
        </p:spPr>
      </p:pic>
    </p:spTree>
    <p:extLst>
      <p:ext uri="{BB962C8B-B14F-4D97-AF65-F5344CB8AC3E}">
        <p14:creationId xmlns:p14="http://schemas.microsoft.com/office/powerpoint/2010/main" val="1220319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49048"/>
            <a:ext cx="8229600" cy="857250"/>
          </a:xfrm>
        </p:spPr>
        <p:txBody>
          <a:bodyPr>
            <a:normAutofit/>
          </a:bodyPr>
          <a:lstStyle/>
          <a:p>
            <a:r>
              <a:rPr lang="de-DE" dirty="0" smtClean="0">
                <a:solidFill>
                  <a:srgbClr val="9CC03D"/>
                </a:solidFill>
                <a:latin typeface="Roboto Condensed" charset="0"/>
                <a:ea typeface="Roboto Condensed" charset="0"/>
                <a:cs typeface="Roboto Condensed" charset="0"/>
              </a:rPr>
              <a:t>Weitere Anlagen</a:t>
            </a:r>
            <a:endParaRPr lang="de-DE" dirty="0">
              <a:solidFill>
                <a:srgbClr val="9CC03D"/>
              </a:solidFill>
              <a:latin typeface="Roboto Condensed" charset="0"/>
              <a:ea typeface="Roboto Condensed" charset="0"/>
              <a:cs typeface="Roboto Condensed" charset="0"/>
            </a:endParaRPr>
          </a:p>
        </p:txBody>
      </p:sp>
      <p:pic>
        <p:nvPicPr>
          <p:cNvPr id="2054" name="Picture 6" descr="ttps://www.em-chiemgau.de/wp-content/uploads/2016/09/Kontiki-Of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1683575"/>
            <a:ext cx="3662621" cy="248534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6"/>
          <p:cNvSpPr>
            <a:spLocks noChangeArrowheads="1"/>
          </p:cNvSpPr>
          <p:nvPr/>
        </p:nvSpPr>
        <p:spPr bwMode="auto">
          <a:xfrm>
            <a:off x="685799" y="4346202"/>
            <a:ext cx="42980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de-DE" altLang="de-DE" sz="1200" dirty="0" smtClean="0">
                <a:latin typeface="Roboto Condensed Light" charset="0"/>
                <a:ea typeface="Roboto Condensed Light" charset="0"/>
                <a:cs typeface="Roboto Condensed Light" charset="0"/>
              </a:rPr>
              <a:t>Abb.: </a:t>
            </a:r>
            <a:r>
              <a:rPr lang="de-DE" altLang="de-DE" sz="1200" dirty="0" err="1" smtClean="0">
                <a:latin typeface="Roboto Condensed Light" charset="0"/>
                <a:ea typeface="Roboto Condensed Light" charset="0"/>
                <a:cs typeface="Roboto Condensed Light" charset="0"/>
              </a:rPr>
              <a:t>Kon-Tiki</a:t>
            </a:r>
            <a:endParaRPr lang="de-DE" altLang="de-DE" sz="1200" dirty="0">
              <a:latin typeface="Roboto Condensed Light" charset="0"/>
              <a:ea typeface="Roboto Condensed Light" charset="0"/>
              <a:cs typeface="Roboto Condensed Light" charset="0"/>
            </a:endParaRPr>
          </a:p>
        </p:txBody>
      </p:sp>
      <p:sp>
        <p:nvSpPr>
          <p:cNvPr id="13" name="Rectangle 16"/>
          <p:cNvSpPr>
            <a:spLocks noChangeArrowheads="1"/>
          </p:cNvSpPr>
          <p:nvPr/>
        </p:nvSpPr>
        <p:spPr bwMode="auto">
          <a:xfrm>
            <a:off x="5883906" y="4409018"/>
            <a:ext cx="42980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de-DE" altLang="de-DE" sz="1200" dirty="0" smtClean="0">
                <a:latin typeface="Roboto Condensed Light" charset="0"/>
                <a:ea typeface="Roboto Condensed Light" charset="0"/>
                <a:cs typeface="Roboto Condensed Light" charset="0"/>
              </a:rPr>
              <a:t>Abb.: </a:t>
            </a:r>
            <a:r>
              <a:rPr lang="de-DE" altLang="de-DE" sz="1200" dirty="0" err="1" smtClean="0">
                <a:latin typeface="Roboto Condensed Light" charset="0"/>
                <a:ea typeface="Roboto Condensed Light" charset="0"/>
                <a:cs typeface="Roboto Condensed Light" charset="0"/>
              </a:rPr>
              <a:t>PyroCOOK</a:t>
            </a:r>
            <a:endParaRPr lang="de-DE" altLang="de-DE" sz="1200" dirty="0">
              <a:latin typeface="Roboto Condensed Light" charset="0"/>
              <a:ea typeface="Roboto Condensed Light" charset="0"/>
              <a:cs typeface="Roboto Condensed Light" charset="0"/>
            </a:endParaRPr>
          </a:p>
        </p:txBody>
      </p:sp>
      <p:pic>
        <p:nvPicPr>
          <p:cNvPr id="4" name="Bild 3"/>
          <p:cNvPicPr>
            <a:picLocks noChangeAspect="1"/>
          </p:cNvPicPr>
          <p:nvPr/>
        </p:nvPicPr>
        <p:blipFill>
          <a:blip r:embed="rId4"/>
          <a:stretch>
            <a:fillRect/>
          </a:stretch>
        </p:blipFill>
        <p:spPr>
          <a:xfrm>
            <a:off x="5883906" y="1569114"/>
            <a:ext cx="1688469" cy="2777088"/>
          </a:xfrm>
          <a:prstGeom prst="ellipse">
            <a:avLst/>
          </a:prstGeom>
          <a:ln w="190500" cap="rnd">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2" name="Bild 11" descr="/Users/bianca/Desktop/DBU - Biokohle/Öffentlichkeitsarbeit/_elemente/BBB_Logo.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pic>
        <p:nvPicPr>
          <p:cNvPr id="8" name="Bild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17954" y="306252"/>
            <a:ext cx="1630995" cy="433127"/>
          </a:xfrm>
          <a:prstGeom prst="rect">
            <a:avLst/>
          </a:prstGeom>
        </p:spPr>
      </p:pic>
    </p:spTree>
    <p:extLst>
      <p:ext uri="{BB962C8B-B14F-4D97-AF65-F5344CB8AC3E}">
        <p14:creationId xmlns:p14="http://schemas.microsoft.com/office/powerpoint/2010/main" val="61961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49048"/>
            <a:ext cx="8229600" cy="857250"/>
          </a:xfrm>
        </p:spPr>
        <p:txBody>
          <a:bodyPr>
            <a:normAutofit/>
          </a:bodyPr>
          <a:lstStyle/>
          <a:p>
            <a:r>
              <a:rPr lang="de-DE" dirty="0" smtClean="0">
                <a:solidFill>
                  <a:srgbClr val="9CC03D"/>
                </a:solidFill>
                <a:latin typeface="Roboto Condensed" charset="0"/>
                <a:ea typeface="Roboto Condensed" charset="0"/>
                <a:cs typeface="Roboto Condensed" charset="0"/>
              </a:rPr>
              <a:t>Die Qualität von Pflanzenkohle: EBC</a:t>
            </a:r>
            <a:endParaRPr lang="de-DE" dirty="0">
              <a:solidFill>
                <a:srgbClr val="9CC03D"/>
              </a:solidFill>
              <a:latin typeface="Roboto Condensed" charset="0"/>
              <a:ea typeface="Roboto Condensed" charset="0"/>
              <a:cs typeface="Roboto Condensed" charset="0"/>
            </a:endParaRPr>
          </a:p>
        </p:txBody>
      </p:sp>
      <p:sp>
        <p:nvSpPr>
          <p:cNvPr id="7" name="Rectangle 16"/>
          <p:cNvSpPr>
            <a:spLocks noChangeArrowheads="1"/>
          </p:cNvSpPr>
          <p:nvPr/>
        </p:nvSpPr>
        <p:spPr bwMode="auto">
          <a:xfrm>
            <a:off x="457200" y="3214309"/>
            <a:ext cx="42980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de-DE" altLang="de-DE" sz="1200" dirty="0" smtClean="0">
                <a:latin typeface="Roboto Condensed Light" charset="0"/>
                <a:ea typeface="Roboto Condensed Light" charset="0"/>
                <a:cs typeface="Roboto Condensed Light" charset="0"/>
              </a:rPr>
              <a:t>Abb.: EBC 2012</a:t>
            </a:r>
            <a:endParaRPr lang="de-DE" altLang="de-DE" sz="1200" dirty="0">
              <a:latin typeface="Roboto Condensed Light" charset="0"/>
              <a:ea typeface="Roboto Condensed Light" charset="0"/>
              <a:cs typeface="Roboto Condensed Light" charset="0"/>
            </a:endParaRPr>
          </a:p>
        </p:txBody>
      </p:sp>
      <p:pic>
        <p:nvPicPr>
          <p:cNvPr id="6" name="Bild 5" descr="/Users/bianca/Desktop/DBU - Biokohle/Öffentlichkeitsarbeit/_elemente/BBB_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sp>
        <p:nvSpPr>
          <p:cNvPr id="4" name="Rectangle 2"/>
          <p:cNvSpPr>
            <a:spLocks noChangeArrowheads="1"/>
          </p:cNvSpPr>
          <p:nvPr/>
        </p:nvSpPr>
        <p:spPr bwMode="auto">
          <a:xfrm>
            <a:off x="262572" y="136850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49" name="Bild 1"/>
          <p:cNvPicPr>
            <a:picLocks noChangeAspect="1" noChangeArrowheads="1"/>
          </p:cNvPicPr>
          <p:nvPr/>
        </p:nvPicPr>
        <p:blipFill rotWithShape="1">
          <a:blip r:embed="rId4">
            <a:extLst>
              <a:ext uri="{28A0092B-C50C-407E-A947-70E740481C1C}">
                <a14:useLocalDpi xmlns:a14="http://schemas.microsoft.com/office/drawing/2010/main" val="0"/>
              </a:ext>
            </a:extLst>
          </a:blip>
          <a:srcRect l="52307" r="23603"/>
          <a:stretch/>
        </p:blipFill>
        <p:spPr bwMode="auto">
          <a:xfrm>
            <a:off x="416083" y="1825703"/>
            <a:ext cx="1385887" cy="1346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262572" y="317190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8" name="Textfeld 7"/>
          <p:cNvSpPr txBox="1"/>
          <p:nvPr/>
        </p:nvSpPr>
        <p:spPr>
          <a:xfrm>
            <a:off x="2257425" y="1731163"/>
            <a:ext cx="6057900" cy="1754326"/>
          </a:xfrm>
          <a:prstGeom prst="rect">
            <a:avLst/>
          </a:prstGeom>
          <a:noFill/>
        </p:spPr>
        <p:txBody>
          <a:bodyPr wrap="square" rtlCol="0">
            <a:spAutoFit/>
          </a:bodyPr>
          <a:lstStyle/>
          <a:p>
            <a:pPr marL="342900" indent="-342900">
              <a:lnSpc>
                <a:spcPct val="150000"/>
              </a:lnSpc>
              <a:buFont typeface="Wingdings" charset="2"/>
              <a:buChar char="§"/>
            </a:pPr>
            <a:r>
              <a:rPr lang="de-DE" dirty="0" smtClean="0">
                <a:solidFill>
                  <a:schemeClr val="tx1"/>
                </a:solidFill>
                <a:latin typeface="Roboto Condensed" charset="0"/>
                <a:ea typeface="Roboto Condensed" charset="0"/>
                <a:cs typeface="Roboto Condensed" charset="0"/>
              </a:rPr>
              <a:t>Zertifikat</a:t>
            </a:r>
          </a:p>
          <a:p>
            <a:pPr marL="342900" indent="-342900">
              <a:lnSpc>
                <a:spcPct val="150000"/>
              </a:lnSpc>
              <a:buFont typeface="Wingdings" charset="2"/>
              <a:buChar char="§"/>
            </a:pPr>
            <a:r>
              <a:rPr lang="de-DE" dirty="0" smtClean="0">
                <a:solidFill>
                  <a:schemeClr val="tx1"/>
                </a:solidFill>
                <a:latin typeface="Roboto Condensed" charset="0"/>
                <a:ea typeface="Roboto Condensed" charset="0"/>
                <a:cs typeface="Roboto Condensed" charset="0"/>
              </a:rPr>
              <a:t>freiwilliger Standard in Deutschland</a:t>
            </a:r>
          </a:p>
          <a:p>
            <a:pPr marL="342900" indent="-342900">
              <a:lnSpc>
                <a:spcPct val="150000"/>
              </a:lnSpc>
              <a:buFont typeface="Wingdings" charset="2"/>
              <a:buChar char="§"/>
            </a:pPr>
            <a:r>
              <a:rPr lang="de-DE" dirty="0" smtClean="0">
                <a:solidFill>
                  <a:schemeClr val="tx1"/>
                </a:solidFill>
                <a:latin typeface="Roboto Condensed" charset="0"/>
                <a:ea typeface="Roboto Condensed" charset="0"/>
                <a:cs typeface="Roboto Condensed" charset="0"/>
              </a:rPr>
              <a:t>drei Stufen: premium, </a:t>
            </a:r>
            <a:r>
              <a:rPr lang="de-DE" dirty="0" err="1" smtClean="0">
                <a:solidFill>
                  <a:schemeClr val="tx1"/>
                </a:solidFill>
                <a:latin typeface="Roboto Condensed" charset="0"/>
                <a:ea typeface="Roboto Condensed" charset="0"/>
                <a:cs typeface="Roboto Condensed" charset="0"/>
              </a:rPr>
              <a:t>basic</a:t>
            </a:r>
            <a:r>
              <a:rPr lang="de-DE" dirty="0" smtClean="0">
                <a:solidFill>
                  <a:schemeClr val="tx1"/>
                </a:solidFill>
                <a:latin typeface="Roboto Condensed" charset="0"/>
                <a:ea typeface="Roboto Condensed" charset="0"/>
                <a:cs typeface="Roboto Condensed" charset="0"/>
              </a:rPr>
              <a:t>, Futter</a:t>
            </a:r>
            <a:endParaRPr lang="de-DE" dirty="0">
              <a:solidFill>
                <a:schemeClr val="tx1"/>
              </a:solidFill>
              <a:latin typeface="Roboto Condensed" charset="0"/>
              <a:ea typeface="Roboto Condensed" charset="0"/>
              <a:cs typeface="Roboto Condensed" charset="0"/>
            </a:endParaRPr>
          </a:p>
        </p:txBody>
      </p:sp>
      <p:pic>
        <p:nvPicPr>
          <p:cNvPr id="9" name="Bild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17954" y="306252"/>
            <a:ext cx="1630995" cy="433127"/>
          </a:xfrm>
          <a:prstGeom prst="rect">
            <a:avLst/>
          </a:prstGeom>
        </p:spPr>
      </p:pic>
    </p:spTree>
    <p:extLst>
      <p:ext uri="{BB962C8B-B14F-4D97-AF65-F5344CB8AC3E}">
        <p14:creationId xmlns:p14="http://schemas.microsoft.com/office/powerpoint/2010/main" val="635039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49048"/>
            <a:ext cx="8229600" cy="857250"/>
          </a:xfrm>
        </p:spPr>
        <p:txBody>
          <a:bodyPr>
            <a:normAutofit/>
          </a:bodyPr>
          <a:lstStyle/>
          <a:p>
            <a:r>
              <a:rPr lang="de-DE" dirty="0" smtClean="0">
                <a:solidFill>
                  <a:srgbClr val="9CC03D"/>
                </a:solidFill>
                <a:latin typeface="Roboto Condensed" charset="0"/>
                <a:ea typeface="Roboto Condensed" charset="0"/>
                <a:cs typeface="Roboto Condensed" charset="0"/>
              </a:rPr>
              <a:t>Die Qualität von Pflanzenkohle: EBC</a:t>
            </a:r>
            <a:endParaRPr lang="de-DE" dirty="0">
              <a:solidFill>
                <a:srgbClr val="9CC03D"/>
              </a:solidFill>
              <a:latin typeface="Roboto Condensed" charset="0"/>
              <a:ea typeface="Roboto Condensed" charset="0"/>
              <a:cs typeface="Roboto Condensed" charset="0"/>
            </a:endParaRPr>
          </a:p>
        </p:txBody>
      </p:sp>
      <p:sp>
        <p:nvSpPr>
          <p:cNvPr id="7" name="Rectangle 16"/>
          <p:cNvSpPr>
            <a:spLocks noChangeArrowheads="1"/>
          </p:cNvSpPr>
          <p:nvPr/>
        </p:nvSpPr>
        <p:spPr bwMode="auto">
          <a:xfrm>
            <a:off x="457200" y="3214309"/>
            <a:ext cx="42980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de-DE" altLang="de-DE" sz="1200" dirty="0" smtClean="0">
                <a:latin typeface="Roboto Condensed Light" charset="0"/>
                <a:ea typeface="Roboto Condensed Light" charset="0"/>
                <a:cs typeface="Roboto Condensed Light" charset="0"/>
              </a:rPr>
              <a:t>Abb.: EBC 2012</a:t>
            </a:r>
            <a:endParaRPr lang="de-DE" altLang="de-DE" sz="1200" dirty="0">
              <a:latin typeface="Roboto Condensed Light" charset="0"/>
              <a:ea typeface="Roboto Condensed Light" charset="0"/>
              <a:cs typeface="Roboto Condensed Light" charset="0"/>
            </a:endParaRPr>
          </a:p>
        </p:txBody>
      </p:sp>
      <p:pic>
        <p:nvPicPr>
          <p:cNvPr id="6" name="Bild 5" descr="/Users/bianca/Desktop/DBU - Biokohle/Öffentlichkeitsarbeit/_elemente/BBB_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sp>
        <p:nvSpPr>
          <p:cNvPr id="4" name="Rectangle 2"/>
          <p:cNvSpPr>
            <a:spLocks noChangeArrowheads="1"/>
          </p:cNvSpPr>
          <p:nvPr/>
        </p:nvSpPr>
        <p:spPr bwMode="auto">
          <a:xfrm>
            <a:off x="262572" y="136850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49" name="Bild 1"/>
          <p:cNvPicPr>
            <a:picLocks noChangeAspect="1" noChangeArrowheads="1"/>
          </p:cNvPicPr>
          <p:nvPr/>
        </p:nvPicPr>
        <p:blipFill rotWithShape="1">
          <a:blip r:embed="rId4">
            <a:extLst>
              <a:ext uri="{28A0092B-C50C-407E-A947-70E740481C1C}">
                <a14:useLocalDpi xmlns:a14="http://schemas.microsoft.com/office/drawing/2010/main" val="0"/>
              </a:ext>
            </a:extLst>
          </a:blip>
          <a:srcRect l="52307" r="23603"/>
          <a:stretch/>
        </p:blipFill>
        <p:spPr bwMode="auto">
          <a:xfrm>
            <a:off x="457200" y="1868109"/>
            <a:ext cx="1385887" cy="1346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262572" y="317190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8" name="Textfeld 7"/>
          <p:cNvSpPr txBox="1"/>
          <p:nvPr/>
        </p:nvSpPr>
        <p:spPr>
          <a:xfrm>
            <a:off x="2575321" y="1368503"/>
            <a:ext cx="6057900" cy="3323987"/>
          </a:xfrm>
          <a:prstGeom prst="rect">
            <a:avLst/>
          </a:prstGeom>
          <a:noFill/>
        </p:spPr>
        <p:txBody>
          <a:bodyPr wrap="square" rtlCol="0">
            <a:spAutoFit/>
          </a:bodyPr>
          <a:lstStyle/>
          <a:p>
            <a:pPr>
              <a:lnSpc>
                <a:spcPct val="150000"/>
              </a:lnSpc>
            </a:pPr>
            <a:r>
              <a:rPr lang="de-DE" sz="2000" u="sng" dirty="0" smtClean="0">
                <a:solidFill>
                  <a:schemeClr val="tx1"/>
                </a:solidFill>
                <a:latin typeface="Roboto Condensed" charset="0"/>
                <a:ea typeface="Roboto Condensed" charset="0"/>
                <a:cs typeface="Roboto Condensed" charset="0"/>
              </a:rPr>
              <a:t>Zertifikat definiert die eingesetzte Biomasse</a:t>
            </a:r>
            <a:endParaRPr lang="de-DE" sz="2000" u="sng" dirty="0">
              <a:solidFill>
                <a:schemeClr val="tx1"/>
              </a:solidFill>
              <a:latin typeface="Roboto Condensed" charset="0"/>
              <a:ea typeface="Roboto Condensed" charset="0"/>
              <a:cs typeface="Roboto Condensed" charset="0"/>
            </a:endParaRPr>
          </a:p>
          <a:p>
            <a:pPr marL="342900" indent="-342900">
              <a:lnSpc>
                <a:spcPct val="150000"/>
              </a:lnSpc>
              <a:buFont typeface="Wingdings" charset="2"/>
              <a:buChar char="§"/>
            </a:pPr>
            <a:r>
              <a:rPr lang="de-DE" sz="2000" dirty="0">
                <a:solidFill>
                  <a:schemeClr val="tx1"/>
                </a:solidFill>
                <a:latin typeface="Roboto Condensed" charset="0"/>
                <a:ea typeface="Roboto Condensed" charset="0"/>
                <a:cs typeface="Roboto Condensed" charset="0"/>
              </a:rPr>
              <a:t>ausschließlich organische Reststoffe </a:t>
            </a:r>
            <a:endParaRPr lang="de-DE" sz="2000" dirty="0" smtClean="0">
              <a:solidFill>
                <a:schemeClr val="tx1"/>
              </a:solidFill>
              <a:latin typeface="Roboto Condensed" charset="0"/>
              <a:ea typeface="Roboto Condensed" charset="0"/>
              <a:cs typeface="Roboto Condensed" charset="0"/>
            </a:endParaRPr>
          </a:p>
          <a:p>
            <a:pPr marL="342900" indent="-342900">
              <a:lnSpc>
                <a:spcPct val="150000"/>
              </a:lnSpc>
              <a:buFont typeface="Wingdings" charset="2"/>
              <a:buChar char="§"/>
            </a:pPr>
            <a:r>
              <a:rPr lang="de-DE" sz="2000" dirty="0" smtClean="0">
                <a:solidFill>
                  <a:schemeClr val="tx1"/>
                </a:solidFill>
                <a:latin typeface="Roboto Condensed" charset="0"/>
                <a:ea typeface="Roboto Condensed" charset="0"/>
                <a:cs typeface="Roboto Condensed" charset="0"/>
              </a:rPr>
              <a:t>saubere </a:t>
            </a:r>
            <a:r>
              <a:rPr lang="de-DE" sz="2000" dirty="0">
                <a:solidFill>
                  <a:schemeClr val="tx1"/>
                </a:solidFill>
                <a:latin typeface="Roboto Condensed" charset="0"/>
                <a:ea typeface="Roboto Condensed" charset="0"/>
                <a:cs typeface="Roboto Condensed" charset="0"/>
              </a:rPr>
              <a:t>Trennung von nicht-organischen Reststoffen</a:t>
            </a:r>
          </a:p>
          <a:p>
            <a:pPr marL="342900" indent="-342900">
              <a:lnSpc>
                <a:spcPct val="150000"/>
              </a:lnSpc>
              <a:buFont typeface="Wingdings" charset="2"/>
              <a:buChar char="§"/>
            </a:pPr>
            <a:r>
              <a:rPr lang="de-DE" sz="2000" dirty="0">
                <a:solidFill>
                  <a:schemeClr val="tx1"/>
                </a:solidFill>
                <a:latin typeface="Roboto Condensed" charset="0"/>
                <a:ea typeface="Roboto Condensed" charset="0"/>
                <a:cs typeface="Roboto Condensed" charset="0"/>
              </a:rPr>
              <a:t>keine Verunreinigungen</a:t>
            </a:r>
          </a:p>
          <a:p>
            <a:pPr marL="342900" indent="-342900">
              <a:lnSpc>
                <a:spcPct val="150000"/>
              </a:lnSpc>
              <a:buFont typeface="Wingdings" charset="2"/>
              <a:buChar char="§"/>
            </a:pPr>
            <a:r>
              <a:rPr lang="de-DE" sz="2000" dirty="0">
                <a:solidFill>
                  <a:schemeClr val="tx1"/>
                </a:solidFill>
                <a:latin typeface="Roboto Condensed" charset="0"/>
                <a:ea typeface="Roboto Condensed" charset="0"/>
                <a:cs typeface="Roboto Condensed" charset="0"/>
              </a:rPr>
              <a:t>bei Einsatz von Primärprodukten aus Land- und Forstwirtschaft nur aus nachhaltige Bewirtschaftung </a:t>
            </a:r>
          </a:p>
          <a:p>
            <a:pPr marL="342900" indent="-342900">
              <a:lnSpc>
                <a:spcPct val="150000"/>
              </a:lnSpc>
              <a:buFont typeface="Wingdings" charset="2"/>
              <a:buChar char="§"/>
            </a:pPr>
            <a:r>
              <a:rPr lang="de-DE" sz="2000" dirty="0">
                <a:solidFill>
                  <a:schemeClr val="tx1"/>
                </a:solidFill>
                <a:latin typeface="Roboto Condensed" charset="0"/>
                <a:ea typeface="Roboto Condensed" charset="0"/>
                <a:cs typeface="Roboto Condensed" charset="0"/>
              </a:rPr>
              <a:t>europäische Herkunft </a:t>
            </a:r>
          </a:p>
        </p:txBody>
      </p:sp>
      <p:pic>
        <p:nvPicPr>
          <p:cNvPr id="9" name="Bild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17954" y="306252"/>
            <a:ext cx="1630995" cy="433127"/>
          </a:xfrm>
          <a:prstGeom prst="rect">
            <a:avLst/>
          </a:prstGeom>
        </p:spPr>
      </p:pic>
    </p:spTree>
    <p:extLst>
      <p:ext uri="{BB962C8B-B14F-4D97-AF65-F5344CB8AC3E}">
        <p14:creationId xmlns:p14="http://schemas.microsoft.com/office/powerpoint/2010/main" val="591663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49048"/>
            <a:ext cx="8229600" cy="857250"/>
          </a:xfrm>
        </p:spPr>
        <p:txBody>
          <a:bodyPr>
            <a:normAutofit/>
          </a:bodyPr>
          <a:lstStyle/>
          <a:p>
            <a:r>
              <a:rPr lang="de-DE" dirty="0" smtClean="0">
                <a:solidFill>
                  <a:srgbClr val="9CC03D"/>
                </a:solidFill>
                <a:latin typeface="Roboto Condensed" charset="0"/>
                <a:ea typeface="Roboto Condensed" charset="0"/>
                <a:cs typeface="Roboto Condensed" charset="0"/>
              </a:rPr>
              <a:t>Die Qualität von Pflanzenkohle: EBC</a:t>
            </a:r>
            <a:endParaRPr lang="de-DE" dirty="0">
              <a:solidFill>
                <a:srgbClr val="9CC03D"/>
              </a:solidFill>
              <a:latin typeface="Roboto Condensed" charset="0"/>
              <a:ea typeface="Roboto Condensed" charset="0"/>
              <a:cs typeface="Roboto Condensed" charset="0"/>
            </a:endParaRPr>
          </a:p>
        </p:txBody>
      </p:sp>
      <p:sp>
        <p:nvSpPr>
          <p:cNvPr id="7" name="Rectangle 16"/>
          <p:cNvSpPr>
            <a:spLocks noChangeArrowheads="1"/>
          </p:cNvSpPr>
          <p:nvPr/>
        </p:nvSpPr>
        <p:spPr bwMode="auto">
          <a:xfrm>
            <a:off x="457200" y="3214309"/>
            <a:ext cx="42980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de-DE" altLang="de-DE" sz="1200" dirty="0" smtClean="0">
                <a:latin typeface="Roboto Condensed Light" charset="0"/>
                <a:ea typeface="Roboto Condensed Light" charset="0"/>
                <a:cs typeface="Roboto Condensed Light" charset="0"/>
              </a:rPr>
              <a:t>Abb.: EBC 2012</a:t>
            </a:r>
            <a:endParaRPr lang="de-DE" altLang="de-DE" sz="1200" dirty="0">
              <a:latin typeface="Roboto Condensed Light" charset="0"/>
              <a:ea typeface="Roboto Condensed Light" charset="0"/>
              <a:cs typeface="Roboto Condensed Light" charset="0"/>
            </a:endParaRPr>
          </a:p>
        </p:txBody>
      </p:sp>
      <p:pic>
        <p:nvPicPr>
          <p:cNvPr id="6" name="Bild 5" descr="/Users/bianca/Desktop/DBU - Biokohle/Öffentlichkeitsarbeit/_elemente/BBB_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sp>
        <p:nvSpPr>
          <p:cNvPr id="4" name="Rectangle 2"/>
          <p:cNvSpPr>
            <a:spLocks noChangeArrowheads="1"/>
          </p:cNvSpPr>
          <p:nvPr/>
        </p:nvSpPr>
        <p:spPr bwMode="auto">
          <a:xfrm>
            <a:off x="262572" y="136850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49" name="Bild 1"/>
          <p:cNvPicPr>
            <a:picLocks noChangeAspect="1" noChangeArrowheads="1"/>
          </p:cNvPicPr>
          <p:nvPr/>
        </p:nvPicPr>
        <p:blipFill rotWithShape="1">
          <a:blip r:embed="rId4">
            <a:extLst>
              <a:ext uri="{28A0092B-C50C-407E-A947-70E740481C1C}">
                <a14:useLocalDpi xmlns:a14="http://schemas.microsoft.com/office/drawing/2010/main" val="0"/>
              </a:ext>
            </a:extLst>
          </a:blip>
          <a:srcRect l="52307" r="23603"/>
          <a:stretch/>
        </p:blipFill>
        <p:spPr bwMode="auto">
          <a:xfrm>
            <a:off x="416083" y="1825703"/>
            <a:ext cx="1385887" cy="1346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262572" y="317190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8" name="Textfeld 7"/>
          <p:cNvSpPr txBox="1"/>
          <p:nvPr/>
        </p:nvSpPr>
        <p:spPr>
          <a:xfrm>
            <a:off x="2214562" y="1339924"/>
            <a:ext cx="6057900" cy="4601260"/>
          </a:xfrm>
          <a:prstGeom prst="rect">
            <a:avLst/>
          </a:prstGeom>
          <a:noFill/>
        </p:spPr>
        <p:txBody>
          <a:bodyPr wrap="square" rtlCol="0">
            <a:spAutoFit/>
          </a:bodyPr>
          <a:lstStyle/>
          <a:p>
            <a:pPr>
              <a:lnSpc>
                <a:spcPct val="150000"/>
              </a:lnSpc>
            </a:pPr>
            <a:r>
              <a:rPr lang="de-DE" sz="1800" u="sng" dirty="0" smtClean="0">
                <a:solidFill>
                  <a:schemeClr val="tx1"/>
                </a:solidFill>
                <a:latin typeface="Roboto Condensed" charset="0"/>
                <a:ea typeface="Roboto Condensed" charset="0"/>
                <a:cs typeface="Roboto Condensed" charset="0"/>
              </a:rPr>
              <a:t>Zertifikat legt fest:</a:t>
            </a:r>
          </a:p>
          <a:p>
            <a:pPr marL="342900" indent="-342900">
              <a:lnSpc>
                <a:spcPct val="150000"/>
              </a:lnSpc>
              <a:buFont typeface="Wingdings" charset="2"/>
              <a:buChar char="§"/>
            </a:pPr>
            <a:r>
              <a:rPr lang="de-DE" sz="1800" dirty="0" smtClean="0">
                <a:solidFill>
                  <a:schemeClr val="tx1"/>
                </a:solidFill>
                <a:latin typeface="Roboto Condensed" charset="0"/>
                <a:ea typeface="Roboto Condensed" charset="0"/>
                <a:cs typeface="Roboto Condensed" charset="0"/>
              </a:rPr>
              <a:t>Pflanzenkohle-Produktionsprotokoll </a:t>
            </a:r>
            <a:r>
              <a:rPr lang="de-DE" sz="1800" dirty="0">
                <a:solidFill>
                  <a:schemeClr val="tx1"/>
                </a:solidFill>
                <a:latin typeface="Roboto Condensed" charset="0"/>
                <a:ea typeface="Roboto Condensed" charset="0"/>
                <a:cs typeface="Roboto Condensed" charset="0"/>
              </a:rPr>
              <a:t>für jede </a:t>
            </a:r>
            <a:r>
              <a:rPr lang="de-DE" sz="1800" dirty="0" smtClean="0">
                <a:solidFill>
                  <a:schemeClr val="tx1"/>
                </a:solidFill>
                <a:latin typeface="Roboto Condensed" charset="0"/>
                <a:ea typeface="Roboto Condensed" charset="0"/>
                <a:cs typeface="Roboto Condensed" charset="0"/>
              </a:rPr>
              <a:t>Charge</a:t>
            </a:r>
          </a:p>
          <a:p>
            <a:pPr marL="342900" indent="-342900">
              <a:lnSpc>
                <a:spcPct val="150000"/>
              </a:lnSpc>
              <a:buFont typeface="Wingdings" charset="2"/>
              <a:buChar char="§"/>
            </a:pPr>
            <a:r>
              <a:rPr lang="de-DE" sz="1800" dirty="0" smtClean="0">
                <a:solidFill>
                  <a:schemeClr val="tx1"/>
                </a:solidFill>
                <a:latin typeface="Roboto Condensed" charset="0"/>
                <a:ea typeface="Roboto Condensed" charset="0"/>
                <a:cs typeface="Roboto Condensed" charset="0"/>
              </a:rPr>
              <a:t>Festlegung bestimmter Eigenschaften: Kohlenstoffgehalt, H/</a:t>
            </a:r>
            <a:r>
              <a:rPr lang="de-DE" sz="1800" dirty="0" err="1" smtClean="0">
                <a:solidFill>
                  <a:schemeClr val="tx1"/>
                </a:solidFill>
                <a:latin typeface="Roboto Condensed" charset="0"/>
                <a:ea typeface="Roboto Condensed" charset="0"/>
                <a:cs typeface="Roboto Condensed" charset="0"/>
              </a:rPr>
              <a:t>Corg</a:t>
            </a:r>
            <a:r>
              <a:rPr lang="de-DE" sz="1800" dirty="0">
                <a:solidFill>
                  <a:schemeClr val="tx1"/>
                </a:solidFill>
                <a:latin typeface="Roboto Condensed" charset="0"/>
                <a:ea typeface="Roboto Condensed" charset="0"/>
                <a:cs typeface="Roboto Condensed" charset="0"/>
              </a:rPr>
              <a:t>-</a:t>
            </a:r>
            <a:r>
              <a:rPr lang="de-DE" sz="1800" dirty="0" smtClean="0">
                <a:solidFill>
                  <a:schemeClr val="tx1"/>
                </a:solidFill>
                <a:latin typeface="Roboto Condensed" charset="0"/>
                <a:ea typeface="Roboto Condensed" charset="0"/>
                <a:cs typeface="Roboto Condensed" charset="0"/>
              </a:rPr>
              <a:t> und O/</a:t>
            </a:r>
            <a:r>
              <a:rPr lang="de-DE" sz="1800" dirty="0" err="1" smtClean="0">
                <a:solidFill>
                  <a:schemeClr val="tx1"/>
                </a:solidFill>
                <a:latin typeface="Roboto Condensed" charset="0"/>
                <a:ea typeface="Roboto Condensed" charset="0"/>
                <a:cs typeface="Roboto Condensed" charset="0"/>
              </a:rPr>
              <a:t>Corg</a:t>
            </a:r>
            <a:r>
              <a:rPr lang="de-DE" sz="1800" dirty="0" smtClean="0">
                <a:solidFill>
                  <a:schemeClr val="tx1"/>
                </a:solidFill>
                <a:latin typeface="Roboto Condensed" charset="0"/>
                <a:ea typeface="Roboto Condensed" charset="0"/>
                <a:cs typeface="Roboto Condensed" charset="0"/>
              </a:rPr>
              <a:t>-Verhältnis, Grenzwerte von PAK, PCB, Schwermetalle</a:t>
            </a:r>
            <a:endParaRPr lang="de-DE" sz="1800" dirty="0">
              <a:solidFill>
                <a:schemeClr val="tx1"/>
              </a:solidFill>
              <a:latin typeface="Roboto Condensed" charset="0"/>
              <a:ea typeface="Roboto Condensed" charset="0"/>
              <a:cs typeface="Roboto Condensed" charset="0"/>
            </a:endParaRPr>
          </a:p>
          <a:p>
            <a:pPr marL="342900" indent="-342900">
              <a:lnSpc>
                <a:spcPct val="150000"/>
              </a:lnSpc>
              <a:buFont typeface="Wingdings" charset="2"/>
              <a:buChar char="§"/>
            </a:pPr>
            <a:r>
              <a:rPr lang="de-DE" sz="1800" dirty="0">
                <a:solidFill>
                  <a:schemeClr val="tx1"/>
                </a:solidFill>
                <a:latin typeface="Roboto Condensed" charset="0"/>
                <a:ea typeface="Roboto Condensed" charset="0"/>
                <a:cs typeface="Roboto Condensed" charset="0"/>
              </a:rPr>
              <a:t>Bestimmung von pH-Wert, Schüttdichte, Wassergehalt, Wasserhaltevermögen und die spezifische Oberfläche sowie die Nährstoffgehalte von Stickstoff, Phosphor, Kalium, Magnesium und Kalzium </a:t>
            </a:r>
          </a:p>
          <a:p>
            <a:endParaRPr lang="de-DE" sz="2000" dirty="0">
              <a:solidFill>
                <a:schemeClr val="tx1"/>
              </a:solidFill>
              <a:latin typeface="Roboto Condensed" charset="0"/>
              <a:ea typeface="Roboto Condensed" charset="0"/>
              <a:cs typeface="Roboto Condensed" charset="0"/>
            </a:endParaRPr>
          </a:p>
          <a:p>
            <a:pPr marL="342900" indent="-342900">
              <a:lnSpc>
                <a:spcPct val="150000"/>
              </a:lnSpc>
              <a:buFont typeface="Wingdings" charset="2"/>
              <a:buChar char="§"/>
            </a:pPr>
            <a:endParaRPr lang="de-DE" sz="2000" dirty="0">
              <a:solidFill>
                <a:schemeClr val="tx1"/>
              </a:solidFill>
              <a:latin typeface="Roboto Condensed" charset="0"/>
              <a:ea typeface="Roboto Condensed" charset="0"/>
              <a:cs typeface="Roboto Condensed" charset="0"/>
            </a:endParaRPr>
          </a:p>
        </p:txBody>
      </p:sp>
      <p:pic>
        <p:nvPicPr>
          <p:cNvPr id="9" name="Bild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17954" y="306252"/>
            <a:ext cx="1630995" cy="433127"/>
          </a:xfrm>
          <a:prstGeom prst="rect">
            <a:avLst/>
          </a:prstGeom>
        </p:spPr>
      </p:pic>
    </p:spTree>
    <p:extLst>
      <p:ext uri="{BB962C8B-B14F-4D97-AF65-F5344CB8AC3E}">
        <p14:creationId xmlns:p14="http://schemas.microsoft.com/office/powerpoint/2010/main" val="841343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49048"/>
            <a:ext cx="8229600" cy="857250"/>
          </a:xfrm>
        </p:spPr>
        <p:txBody>
          <a:bodyPr>
            <a:normAutofit/>
          </a:bodyPr>
          <a:lstStyle/>
          <a:p>
            <a:r>
              <a:rPr lang="de-DE" dirty="0" smtClean="0">
                <a:solidFill>
                  <a:srgbClr val="9CC03D"/>
                </a:solidFill>
                <a:latin typeface="Roboto Condensed" charset="0"/>
                <a:ea typeface="Roboto Condensed" charset="0"/>
                <a:cs typeface="Roboto Condensed" charset="0"/>
              </a:rPr>
              <a:t>Die Qualität von Pflanzenkohle: EBC</a:t>
            </a:r>
            <a:endParaRPr lang="de-DE" dirty="0">
              <a:solidFill>
                <a:srgbClr val="9CC03D"/>
              </a:solidFill>
              <a:latin typeface="Roboto Condensed" charset="0"/>
              <a:ea typeface="Roboto Condensed" charset="0"/>
              <a:cs typeface="Roboto Condensed" charset="0"/>
            </a:endParaRPr>
          </a:p>
        </p:txBody>
      </p:sp>
      <p:sp>
        <p:nvSpPr>
          <p:cNvPr id="7" name="Rectangle 16"/>
          <p:cNvSpPr>
            <a:spLocks noChangeArrowheads="1"/>
          </p:cNvSpPr>
          <p:nvPr/>
        </p:nvSpPr>
        <p:spPr bwMode="auto">
          <a:xfrm>
            <a:off x="457200" y="3214309"/>
            <a:ext cx="42980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de-DE" altLang="de-DE" sz="1200" dirty="0" smtClean="0">
                <a:latin typeface="Roboto Condensed Light" charset="0"/>
                <a:ea typeface="Roboto Condensed Light" charset="0"/>
                <a:cs typeface="Roboto Condensed Light" charset="0"/>
              </a:rPr>
              <a:t>Abb.: EBC 2012</a:t>
            </a:r>
            <a:endParaRPr lang="de-DE" altLang="de-DE" sz="1200" dirty="0">
              <a:latin typeface="Roboto Condensed Light" charset="0"/>
              <a:ea typeface="Roboto Condensed Light" charset="0"/>
              <a:cs typeface="Roboto Condensed Light" charset="0"/>
            </a:endParaRPr>
          </a:p>
        </p:txBody>
      </p:sp>
      <p:pic>
        <p:nvPicPr>
          <p:cNvPr id="6" name="Bild 5" descr="/Users/bianca/Desktop/DBU - Biokohle/Öffentlichkeitsarbeit/_elemente/BBB_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sp>
        <p:nvSpPr>
          <p:cNvPr id="4" name="Rectangle 2"/>
          <p:cNvSpPr>
            <a:spLocks noChangeArrowheads="1"/>
          </p:cNvSpPr>
          <p:nvPr/>
        </p:nvSpPr>
        <p:spPr bwMode="auto">
          <a:xfrm>
            <a:off x="262572" y="136850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49" name="Bild 1"/>
          <p:cNvPicPr>
            <a:picLocks noChangeAspect="1" noChangeArrowheads="1"/>
          </p:cNvPicPr>
          <p:nvPr/>
        </p:nvPicPr>
        <p:blipFill rotWithShape="1">
          <a:blip r:embed="rId4">
            <a:extLst>
              <a:ext uri="{28A0092B-C50C-407E-A947-70E740481C1C}">
                <a14:useLocalDpi xmlns:a14="http://schemas.microsoft.com/office/drawing/2010/main" val="0"/>
              </a:ext>
            </a:extLst>
          </a:blip>
          <a:srcRect l="52307" r="23603"/>
          <a:stretch/>
        </p:blipFill>
        <p:spPr bwMode="auto">
          <a:xfrm>
            <a:off x="416083" y="1825703"/>
            <a:ext cx="1385887" cy="1346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262572" y="317190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8" name="Textfeld 7"/>
          <p:cNvSpPr txBox="1"/>
          <p:nvPr/>
        </p:nvSpPr>
        <p:spPr>
          <a:xfrm>
            <a:off x="2200275" y="1803239"/>
            <a:ext cx="6057900" cy="2400657"/>
          </a:xfrm>
          <a:prstGeom prst="rect">
            <a:avLst/>
          </a:prstGeom>
          <a:noFill/>
        </p:spPr>
        <p:txBody>
          <a:bodyPr wrap="square" rtlCol="0">
            <a:spAutoFit/>
          </a:bodyPr>
          <a:lstStyle/>
          <a:p>
            <a:pPr>
              <a:lnSpc>
                <a:spcPct val="150000"/>
              </a:lnSpc>
            </a:pPr>
            <a:r>
              <a:rPr lang="de-DE" sz="2000" u="sng" dirty="0" smtClean="0">
                <a:solidFill>
                  <a:schemeClr val="tx1"/>
                </a:solidFill>
                <a:latin typeface="Roboto Condensed" charset="0"/>
                <a:ea typeface="Roboto Condensed" charset="0"/>
                <a:cs typeface="Roboto Condensed" charset="0"/>
              </a:rPr>
              <a:t>Pyrolysetechnik</a:t>
            </a:r>
            <a:r>
              <a:rPr lang="de-DE" sz="2000" u="sng" dirty="0">
                <a:solidFill>
                  <a:schemeClr val="tx1"/>
                </a:solidFill>
                <a:latin typeface="Roboto Condensed" charset="0"/>
                <a:ea typeface="Roboto Condensed" charset="0"/>
                <a:cs typeface="Roboto Condensed" charset="0"/>
              </a:rPr>
              <a:t>:</a:t>
            </a:r>
          </a:p>
          <a:p>
            <a:pPr marL="342900" indent="-342900">
              <a:lnSpc>
                <a:spcPct val="150000"/>
              </a:lnSpc>
              <a:buFont typeface="Arial" charset="0"/>
              <a:buChar char="•"/>
            </a:pPr>
            <a:r>
              <a:rPr lang="de-DE" sz="2000" dirty="0">
                <a:solidFill>
                  <a:schemeClr val="tx1"/>
                </a:solidFill>
                <a:latin typeface="Roboto Condensed" charset="0"/>
                <a:ea typeface="Roboto Condensed" charset="0"/>
                <a:cs typeface="Roboto Condensed" charset="0"/>
              </a:rPr>
              <a:t>als energieeffizienter Prozess;</a:t>
            </a:r>
          </a:p>
          <a:p>
            <a:pPr marL="342900" indent="-342900">
              <a:lnSpc>
                <a:spcPct val="150000"/>
              </a:lnSpc>
              <a:buFont typeface="Arial" charset="0"/>
              <a:buChar char="•"/>
            </a:pPr>
            <a:r>
              <a:rPr lang="de-DE" sz="2000" dirty="0">
                <a:solidFill>
                  <a:schemeClr val="tx1"/>
                </a:solidFill>
                <a:latin typeface="Roboto Condensed" charset="0"/>
                <a:ea typeface="Roboto Condensed" charset="0"/>
                <a:cs typeface="Roboto Condensed" charset="0"/>
              </a:rPr>
              <a:t>bei der die Synthesegase abgefangen werden </a:t>
            </a:r>
            <a:endParaRPr lang="de-DE" sz="2000" dirty="0" smtClean="0">
              <a:solidFill>
                <a:schemeClr val="tx1"/>
              </a:solidFill>
              <a:latin typeface="Roboto Condensed" charset="0"/>
              <a:ea typeface="Roboto Condensed" charset="0"/>
              <a:cs typeface="Roboto Condensed" charset="0"/>
            </a:endParaRPr>
          </a:p>
          <a:p>
            <a:pPr marL="342900" indent="-342900">
              <a:lnSpc>
                <a:spcPct val="150000"/>
              </a:lnSpc>
              <a:buFont typeface="Arial" charset="0"/>
              <a:buChar char="•"/>
            </a:pPr>
            <a:r>
              <a:rPr lang="de-DE" sz="2000" dirty="0" smtClean="0">
                <a:solidFill>
                  <a:schemeClr val="tx1"/>
                </a:solidFill>
                <a:latin typeface="Roboto Condensed" charset="0"/>
                <a:ea typeface="Roboto Condensed" charset="0"/>
                <a:cs typeface="Roboto Condensed" charset="0"/>
              </a:rPr>
              <a:t>Einhaltung national geltender </a:t>
            </a:r>
            <a:r>
              <a:rPr lang="de-DE" sz="2000" dirty="0">
                <a:solidFill>
                  <a:schemeClr val="tx1"/>
                </a:solidFill>
                <a:latin typeface="Roboto Condensed" charset="0"/>
                <a:ea typeface="Roboto Condensed" charset="0"/>
                <a:cs typeface="Roboto Condensed" charset="0"/>
              </a:rPr>
              <a:t>Emissionsgrenzwerte </a:t>
            </a:r>
            <a:endParaRPr lang="de-DE" sz="2000" dirty="0" smtClean="0">
              <a:solidFill>
                <a:schemeClr val="tx1"/>
              </a:solidFill>
              <a:latin typeface="Roboto Condensed" charset="0"/>
              <a:ea typeface="Roboto Condensed" charset="0"/>
              <a:cs typeface="Roboto Condensed" charset="0"/>
            </a:endParaRPr>
          </a:p>
          <a:p>
            <a:pPr marL="342900" indent="-342900">
              <a:lnSpc>
                <a:spcPct val="150000"/>
              </a:lnSpc>
              <a:buFont typeface="Arial" charset="0"/>
              <a:buChar char="•"/>
            </a:pPr>
            <a:r>
              <a:rPr lang="de-DE" sz="2000" dirty="0" smtClean="0">
                <a:solidFill>
                  <a:schemeClr val="tx1"/>
                </a:solidFill>
                <a:latin typeface="Roboto Condensed" charset="0"/>
                <a:ea typeface="Roboto Condensed" charset="0"/>
                <a:cs typeface="Roboto Condensed" charset="0"/>
              </a:rPr>
              <a:t>Nutzung der Abwärme</a:t>
            </a:r>
            <a:endParaRPr lang="de-DE" sz="2000" dirty="0">
              <a:solidFill>
                <a:schemeClr val="tx1"/>
              </a:solidFill>
              <a:latin typeface="Roboto Condensed" charset="0"/>
              <a:ea typeface="Roboto Condensed" charset="0"/>
              <a:cs typeface="Roboto Condensed" charset="0"/>
            </a:endParaRPr>
          </a:p>
        </p:txBody>
      </p:sp>
      <p:pic>
        <p:nvPicPr>
          <p:cNvPr id="9" name="Bild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17954" y="306252"/>
            <a:ext cx="1630995" cy="433127"/>
          </a:xfrm>
          <a:prstGeom prst="rect">
            <a:avLst/>
          </a:prstGeom>
        </p:spPr>
      </p:pic>
    </p:spTree>
    <p:extLst>
      <p:ext uri="{BB962C8B-B14F-4D97-AF65-F5344CB8AC3E}">
        <p14:creationId xmlns:p14="http://schemas.microsoft.com/office/powerpoint/2010/main" val="777766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49048"/>
            <a:ext cx="8229600" cy="857250"/>
          </a:xfrm>
        </p:spPr>
        <p:txBody>
          <a:bodyPr>
            <a:normAutofit/>
          </a:bodyPr>
          <a:lstStyle/>
          <a:p>
            <a:r>
              <a:rPr lang="de-DE" dirty="0">
                <a:solidFill>
                  <a:srgbClr val="9CC03D"/>
                </a:solidFill>
                <a:latin typeface="Roboto Condensed" charset="0"/>
                <a:ea typeface="Roboto Condensed" charset="0"/>
                <a:cs typeface="Roboto Condensed" charset="0"/>
              </a:rPr>
              <a:t>Mikrovergaser</a:t>
            </a:r>
          </a:p>
        </p:txBody>
      </p:sp>
      <p:sp>
        <p:nvSpPr>
          <p:cNvPr id="7" name="Rectangle 16"/>
          <p:cNvSpPr>
            <a:spLocks noChangeArrowheads="1"/>
          </p:cNvSpPr>
          <p:nvPr/>
        </p:nvSpPr>
        <p:spPr bwMode="auto">
          <a:xfrm>
            <a:off x="2911079" y="4597946"/>
            <a:ext cx="42980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de-DE" altLang="de-DE" sz="1200" dirty="0" smtClean="0">
                <a:latin typeface="Roboto Condensed Light" charset="0"/>
                <a:ea typeface="Roboto Condensed Light" charset="0"/>
                <a:cs typeface="Roboto Condensed Light" charset="0"/>
              </a:rPr>
              <a:t>Abb.: Auszubildender mit selbstgebautem Mikrovergaser</a:t>
            </a:r>
            <a:endParaRPr lang="de-DE" altLang="de-DE" sz="1200" dirty="0">
              <a:latin typeface="Roboto Condensed Light" charset="0"/>
              <a:ea typeface="Roboto Condensed Light" charset="0"/>
              <a:cs typeface="Roboto Condensed Light" charset="0"/>
            </a:endParaRPr>
          </a:p>
        </p:txBody>
      </p:sp>
      <p:pic>
        <p:nvPicPr>
          <p:cNvPr id="6" name="Bild 5" descr="/Users/bianca/Desktop/DBU - Biokohle/Öffentlichkeitsarbeit/_elemente/BBB_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pic>
        <p:nvPicPr>
          <p:cNvPr id="8" name="Bild 7"/>
          <p:cNvPicPr>
            <a:picLocks noChangeAspect="1"/>
          </p:cNvPicPr>
          <p:nvPr/>
        </p:nvPicPr>
        <p:blipFill rotWithShape="1">
          <a:blip r:embed="rId4" cstate="print">
            <a:extLst>
              <a:ext uri="{28A0092B-C50C-407E-A947-70E740481C1C}">
                <a14:useLocalDpi xmlns:a14="http://schemas.microsoft.com/office/drawing/2010/main" val="0"/>
              </a:ext>
            </a:extLst>
          </a:blip>
          <a:srcRect l="17917" r="8333" b="42500"/>
          <a:stretch/>
        </p:blipFill>
        <p:spPr>
          <a:xfrm rot="5400000">
            <a:off x="161874" y="2125740"/>
            <a:ext cx="3469585" cy="2028825"/>
          </a:xfrm>
          <a:prstGeom prst="rect">
            <a:avLst/>
          </a:prstGeom>
        </p:spPr>
      </p:pic>
      <p:pic>
        <p:nvPicPr>
          <p:cNvPr id="4" name="Bild 3"/>
          <p:cNvPicPr>
            <a:picLocks noChangeAspect="1"/>
          </p:cNvPicPr>
          <p:nvPr/>
        </p:nvPicPr>
        <p:blipFill>
          <a:blip r:embed="rId5"/>
          <a:stretch>
            <a:fillRect/>
          </a:stretch>
        </p:blipFill>
        <p:spPr>
          <a:xfrm>
            <a:off x="3878263" y="1992257"/>
            <a:ext cx="1587500" cy="1930400"/>
          </a:xfrm>
          <a:prstGeom prst="rect">
            <a:avLst/>
          </a:prstGeom>
        </p:spPr>
      </p:pic>
      <p:pic>
        <p:nvPicPr>
          <p:cNvPr id="5" name="Bild 4"/>
          <p:cNvPicPr>
            <a:picLocks noChangeAspect="1"/>
          </p:cNvPicPr>
          <p:nvPr/>
        </p:nvPicPr>
        <p:blipFill>
          <a:blip r:embed="rId6"/>
          <a:stretch>
            <a:fillRect/>
          </a:stretch>
        </p:blipFill>
        <p:spPr>
          <a:xfrm>
            <a:off x="5613400" y="1725557"/>
            <a:ext cx="1231900" cy="2197100"/>
          </a:xfrm>
          <a:prstGeom prst="rect">
            <a:avLst/>
          </a:prstGeom>
        </p:spPr>
      </p:pic>
      <p:pic>
        <p:nvPicPr>
          <p:cNvPr id="9" name="Bild 8"/>
          <p:cNvPicPr>
            <a:picLocks noChangeAspect="1"/>
          </p:cNvPicPr>
          <p:nvPr/>
        </p:nvPicPr>
        <p:blipFill rotWithShape="1">
          <a:blip r:embed="rId7"/>
          <a:srcRect l="5135"/>
          <a:stretch/>
        </p:blipFill>
        <p:spPr>
          <a:xfrm>
            <a:off x="7272338" y="1506298"/>
            <a:ext cx="1168646" cy="2197100"/>
          </a:xfrm>
          <a:prstGeom prst="rect">
            <a:avLst/>
          </a:prstGeom>
        </p:spPr>
      </p:pic>
      <p:pic>
        <p:nvPicPr>
          <p:cNvPr id="10" name="Bild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17954" y="306252"/>
            <a:ext cx="1630995" cy="433127"/>
          </a:xfrm>
          <a:prstGeom prst="rect">
            <a:avLst/>
          </a:prstGeom>
        </p:spPr>
      </p:pic>
    </p:spTree>
    <p:extLst>
      <p:ext uri="{BB962C8B-B14F-4D97-AF65-F5344CB8AC3E}">
        <p14:creationId xmlns:p14="http://schemas.microsoft.com/office/powerpoint/2010/main" val="16237328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0148" y="1132332"/>
            <a:ext cx="2203704" cy="4011168"/>
          </a:xfrm>
          <a:prstGeom prst="rect">
            <a:avLst/>
          </a:prstGeom>
        </p:spPr>
      </p:pic>
      <p:sp>
        <p:nvSpPr>
          <p:cNvPr id="2" name="Titel 1"/>
          <p:cNvSpPr>
            <a:spLocks noGrp="1"/>
          </p:cNvSpPr>
          <p:nvPr>
            <p:ph type="title"/>
          </p:nvPr>
        </p:nvSpPr>
        <p:spPr>
          <a:xfrm>
            <a:off x="457200" y="649048"/>
            <a:ext cx="8229600" cy="857250"/>
          </a:xfrm>
        </p:spPr>
        <p:txBody>
          <a:bodyPr/>
          <a:lstStyle/>
          <a:p>
            <a:r>
              <a:rPr lang="de-DE" dirty="0" smtClean="0">
                <a:solidFill>
                  <a:srgbClr val="9CC03D"/>
                </a:solidFill>
                <a:latin typeface="Roboto Condensed" charset="0"/>
                <a:ea typeface="Roboto Condensed" charset="0"/>
                <a:cs typeface="Roboto Condensed" charset="0"/>
              </a:rPr>
              <a:t>Pyrolyse im Mikrovergaser</a:t>
            </a:r>
            <a:endParaRPr lang="de-DE" dirty="0">
              <a:solidFill>
                <a:srgbClr val="9CC03D"/>
              </a:solidFill>
              <a:latin typeface="Roboto Condensed" charset="0"/>
              <a:ea typeface="Roboto Condensed" charset="0"/>
              <a:cs typeface="Roboto Condensed" charset="0"/>
            </a:endParaRPr>
          </a:p>
        </p:txBody>
      </p:sp>
      <p:pic>
        <p:nvPicPr>
          <p:cNvPr id="5" name="Bild 4" descr="/Users/bianca/Desktop/DBU - Biokohle/Öffentlichkeitsarbeit/_elemente/BBB_Logo.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pic>
        <p:nvPicPr>
          <p:cNvPr id="6" name="Bild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17954" y="306252"/>
            <a:ext cx="1630995" cy="433127"/>
          </a:xfrm>
          <a:prstGeom prst="rect">
            <a:avLst/>
          </a:prstGeom>
        </p:spPr>
      </p:pic>
    </p:spTree>
    <p:extLst>
      <p:ext uri="{BB962C8B-B14F-4D97-AF65-F5344CB8AC3E}">
        <p14:creationId xmlns:p14="http://schemas.microsoft.com/office/powerpoint/2010/main" val="96901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49048"/>
            <a:ext cx="8229600" cy="857250"/>
          </a:xfrm>
        </p:spPr>
        <p:txBody>
          <a:bodyPr/>
          <a:lstStyle/>
          <a:p>
            <a:r>
              <a:rPr lang="de-DE" dirty="0" smtClean="0">
                <a:solidFill>
                  <a:srgbClr val="9CC03D"/>
                </a:solidFill>
                <a:latin typeface="Roboto Condensed" charset="0"/>
                <a:ea typeface="Roboto Condensed" charset="0"/>
                <a:cs typeface="Roboto Condensed" charset="0"/>
              </a:rPr>
              <a:t>Anwendungen der Pflanzenkohle</a:t>
            </a:r>
            <a:endParaRPr lang="de-DE" dirty="0">
              <a:solidFill>
                <a:srgbClr val="9CC03D"/>
              </a:solidFill>
              <a:latin typeface="Roboto Condensed" charset="0"/>
              <a:ea typeface="Roboto Condensed" charset="0"/>
              <a:cs typeface="Roboto Condensed" charset="0"/>
            </a:endParaRPr>
          </a:p>
        </p:txBody>
      </p:sp>
      <p:pic>
        <p:nvPicPr>
          <p:cNvPr id="5" name="Bild 4" descr="/Users/bianca/Desktop/DBU - Biokohle/Öffentlichkeitsarbeit/_elemente/BBB_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pic>
        <p:nvPicPr>
          <p:cNvPr id="6" name="Bild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4000" y="1432445"/>
            <a:ext cx="6016000" cy="3384000"/>
          </a:xfrm>
          <a:prstGeom prst="rect">
            <a:avLst/>
          </a:prstGeom>
          <a:effectLst>
            <a:softEdge rad="114300"/>
          </a:effectLst>
        </p:spPr>
      </p:pic>
      <p:sp>
        <p:nvSpPr>
          <p:cNvPr id="8" name="Rectangle 16"/>
          <p:cNvSpPr>
            <a:spLocks noChangeArrowheads="1"/>
          </p:cNvSpPr>
          <p:nvPr/>
        </p:nvSpPr>
        <p:spPr bwMode="auto">
          <a:xfrm>
            <a:off x="1564000" y="4798824"/>
            <a:ext cx="603391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de-DE" altLang="de-DE" sz="1000" dirty="0" smtClean="0">
                <a:latin typeface="Roboto Condensed Light" charset="0"/>
                <a:ea typeface="Roboto Condensed Light" charset="0"/>
                <a:cs typeface="Roboto Condensed Light" charset="0"/>
              </a:rPr>
              <a:t>Abb.: Videostill aus „Nachhaltige Nutzung mit Pflanzenkohle“ 2018</a:t>
            </a:r>
            <a:endParaRPr lang="de-DE" altLang="de-DE" sz="1000" dirty="0">
              <a:latin typeface="Roboto Condensed Light" charset="0"/>
              <a:ea typeface="Roboto Condensed Light" charset="0"/>
              <a:cs typeface="Roboto Condensed Light" charset="0"/>
            </a:endParaRPr>
          </a:p>
        </p:txBody>
      </p:sp>
      <p:pic>
        <p:nvPicPr>
          <p:cNvPr id="7" name="Bild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17954" y="306252"/>
            <a:ext cx="1630995" cy="433127"/>
          </a:xfrm>
          <a:prstGeom prst="rect">
            <a:avLst/>
          </a:prstGeom>
        </p:spPr>
      </p:pic>
    </p:spTree>
    <p:extLst>
      <p:ext uri="{BB962C8B-B14F-4D97-AF65-F5344CB8AC3E}">
        <p14:creationId xmlns:p14="http://schemas.microsoft.com/office/powerpoint/2010/main" val="20129932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fontScale="55000" lnSpcReduction="20000"/>
          </a:bodyPr>
          <a:lstStyle/>
          <a:p>
            <a:pPr marL="0" indent="0">
              <a:buNone/>
            </a:pPr>
            <a:r>
              <a:rPr lang="de-DE" b="1" dirty="0">
                <a:latin typeface="Roboto Condensed" charset="0"/>
                <a:ea typeface="Roboto Condensed" charset="0"/>
                <a:cs typeface="Roboto Condensed" charset="0"/>
              </a:rPr>
              <a:t>Herausgeberin:</a:t>
            </a:r>
          </a:p>
          <a:p>
            <a:pPr marL="0" indent="0">
              <a:buNone/>
            </a:pPr>
            <a:r>
              <a:rPr lang="de-DE" dirty="0">
                <a:latin typeface="Roboto Condensed" charset="0"/>
                <a:ea typeface="Roboto Condensed" charset="0"/>
                <a:cs typeface="Roboto Condensed" charset="0"/>
              </a:rPr>
              <a:t>Freie Universität Berlin</a:t>
            </a:r>
          </a:p>
          <a:p>
            <a:pPr marL="0" indent="0">
              <a:buNone/>
            </a:pPr>
            <a:r>
              <a:rPr lang="de-DE" dirty="0">
                <a:latin typeface="Roboto Condensed" charset="0"/>
                <a:ea typeface="Roboto Condensed" charset="0"/>
                <a:cs typeface="Roboto Condensed" charset="0"/>
              </a:rPr>
              <a:t>Fachbereich Geowissenschaften</a:t>
            </a:r>
          </a:p>
          <a:p>
            <a:pPr marL="0" indent="0">
              <a:buNone/>
            </a:pPr>
            <a:r>
              <a:rPr lang="de-DE" dirty="0">
                <a:latin typeface="Roboto Condensed" charset="0"/>
                <a:ea typeface="Roboto Condensed" charset="0"/>
                <a:cs typeface="Roboto Condensed" charset="0"/>
              </a:rPr>
              <a:t>AG Geoökologie</a:t>
            </a:r>
          </a:p>
          <a:p>
            <a:pPr marL="0" indent="0">
              <a:buNone/>
            </a:pPr>
            <a:r>
              <a:rPr lang="de-DE" dirty="0">
                <a:latin typeface="Roboto Condensed" charset="0"/>
                <a:ea typeface="Roboto Condensed" charset="0"/>
                <a:cs typeface="Roboto Condensed" charset="0"/>
              </a:rPr>
              <a:t>Prof. Dr. </a:t>
            </a:r>
            <a:r>
              <a:rPr lang="de-DE" dirty="0" err="1">
                <a:latin typeface="Roboto Condensed" charset="0"/>
                <a:ea typeface="Roboto Condensed" charset="0"/>
                <a:cs typeface="Roboto Condensed" charset="0"/>
              </a:rPr>
              <a:t>mult</a:t>
            </a:r>
            <a:r>
              <a:rPr lang="de-DE" dirty="0">
                <a:latin typeface="Roboto Condensed" charset="0"/>
                <a:ea typeface="Roboto Condensed" charset="0"/>
                <a:cs typeface="Roboto Condensed" charset="0"/>
              </a:rPr>
              <a:t>. Dr. h.c. Konstantin </a:t>
            </a:r>
            <a:r>
              <a:rPr lang="de-DE" dirty="0" err="1">
                <a:latin typeface="Roboto Condensed" charset="0"/>
                <a:ea typeface="Roboto Condensed" charset="0"/>
                <a:cs typeface="Roboto Condensed" charset="0"/>
              </a:rPr>
              <a:t>Terytze</a:t>
            </a:r>
            <a:endParaRPr lang="de-DE" dirty="0">
              <a:latin typeface="Roboto Condensed" charset="0"/>
              <a:ea typeface="Roboto Condensed" charset="0"/>
              <a:cs typeface="Roboto Condensed" charset="0"/>
            </a:endParaRPr>
          </a:p>
          <a:p>
            <a:pPr marL="0" indent="0">
              <a:buNone/>
            </a:pPr>
            <a:r>
              <a:rPr lang="de-DE" dirty="0">
                <a:latin typeface="Roboto Condensed" charset="0"/>
                <a:ea typeface="Roboto Condensed" charset="0"/>
                <a:cs typeface="Roboto Condensed" charset="0"/>
              </a:rPr>
              <a:t>Malteser Str. 74-100, Haus G</a:t>
            </a:r>
          </a:p>
          <a:p>
            <a:pPr marL="0" indent="0">
              <a:buNone/>
            </a:pPr>
            <a:r>
              <a:rPr lang="de-DE" dirty="0">
                <a:latin typeface="Roboto Condensed" charset="0"/>
                <a:ea typeface="Roboto Condensed" charset="0"/>
                <a:cs typeface="Roboto Condensed" charset="0"/>
              </a:rPr>
              <a:t>12249 Berlin</a:t>
            </a:r>
          </a:p>
          <a:p>
            <a:pPr marL="0" indent="0">
              <a:buNone/>
            </a:pPr>
            <a:r>
              <a:rPr lang="de-DE" dirty="0">
                <a:latin typeface="Roboto Condensed" charset="0"/>
                <a:ea typeface="Roboto Condensed" charset="0"/>
                <a:cs typeface="Roboto Condensed" charset="0"/>
              </a:rPr>
              <a:t>Web: </a:t>
            </a:r>
            <a:r>
              <a:rPr lang="de-DE" dirty="0" smtClean="0">
                <a:latin typeface="Roboto Condensed" charset="0"/>
                <a:ea typeface="Roboto Condensed" charset="0"/>
                <a:cs typeface="Roboto Condensed" charset="0"/>
                <a:hlinkClick r:id="rId2"/>
              </a:rPr>
              <a:t>https://bodenberufsbildung.com</a:t>
            </a:r>
            <a:endParaRPr lang="de-DE" dirty="0" smtClean="0">
              <a:latin typeface="Roboto Condensed" charset="0"/>
              <a:ea typeface="Roboto Condensed" charset="0"/>
              <a:cs typeface="Roboto Condensed" charset="0"/>
            </a:endParaRPr>
          </a:p>
          <a:p>
            <a:pPr marL="0" indent="0">
              <a:buNone/>
            </a:pPr>
            <a:endParaRPr lang="de-DE" dirty="0">
              <a:latin typeface="Roboto Condensed" charset="0"/>
              <a:ea typeface="Roboto Condensed" charset="0"/>
              <a:cs typeface="Roboto Condensed" charset="0"/>
            </a:endParaRPr>
          </a:p>
          <a:p>
            <a:pPr marL="0" indent="0">
              <a:buNone/>
            </a:pPr>
            <a:r>
              <a:rPr lang="de-DE" b="1" dirty="0" smtClean="0">
                <a:latin typeface="Roboto Condensed" charset="0"/>
                <a:ea typeface="Roboto Condensed" charset="0"/>
                <a:cs typeface="Roboto Condensed" charset="0"/>
              </a:rPr>
              <a:t>Autorin</a:t>
            </a:r>
            <a:r>
              <a:rPr lang="de-DE" b="1" dirty="0">
                <a:latin typeface="Roboto Condensed" charset="0"/>
                <a:ea typeface="Roboto Condensed" charset="0"/>
                <a:cs typeface="Roboto Condensed" charset="0"/>
              </a:rPr>
              <a:t>:</a:t>
            </a:r>
          </a:p>
          <a:p>
            <a:pPr marL="0" indent="0">
              <a:buNone/>
            </a:pPr>
            <a:r>
              <a:rPr lang="de-DE" dirty="0">
                <a:latin typeface="Roboto Condensed" charset="0"/>
                <a:ea typeface="Roboto Condensed" charset="0"/>
                <a:cs typeface="Roboto Condensed" charset="0"/>
              </a:rPr>
              <a:t>Dr. Bianca Schemel</a:t>
            </a:r>
          </a:p>
          <a:p>
            <a:pPr marL="0" indent="0">
              <a:buNone/>
            </a:pPr>
            <a:r>
              <a:rPr lang="de-DE" dirty="0">
                <a:latin typeface="Roboto Condensed" charset="0"/>
                <a:ea typeface="Roboto Condensed" charset="0"/>
                <a:cs typeface="Roboto Condensed" charset="0"/>
              </a:rPr>
              <a:t>unter der Mitarbeit der AG Geoökologie: Lina </a:t>
            </a:r>
            <a:r>
              <a:rPr lang="de-DE" dirty="0" err="1">
                <a:latin typeface="Roboto Condensed" charset="0"/>
                <a:ea typeface="Roboto Condensed" charset="0"/>
                <a:cs typeface="Roboto Condensed" charset="0"/>
              </a:rPr>
              <a:t>Geiges</a:t>
            </a:r>
            <a:r>
              <a:rPr lang="de-DE" dirty="0">
                <a:latin typeface="Roboto Condensed" charset="0"/>
                <a:ea typeface="Roboto Condensed" charset="0"/>
                <a:cs typeface="Roboto Condensed" charset="0"/>
              </a:rPr>
              <a:t>-Erzgräber, Dr. Robert Wagner, René Schatten, Dr. Ines Vogel, Dr. Ursula Weiß, Prof. Dr. </a:t>
            </a:r>
            <a:r>
              <a:rPr lang="de-DE" dirty="0" err="1">
                <a:latin typeface="Roboto Condensed" charset="0"/>
                <a:ea typeface="Roboto Condensed" charset="0"/>
                <a:cs typeface="Roboto Condensed" charset="0"/>
              </a:rPr>
              <a:t>mult</a:t>
            </a:r>
            <a:r>
              <a:rPr lang="de-DE" dirty="0">
                <a:latin typeface="Roboto Condensed" charset="0"/>
                <a:ea typeface="Roboto Condensed" charset="0"/>
                <a:cs typeface="Roboto Condensed" charset="0"/>
              </a:rPr>
              <a:t>. Dr. h.c. Konstantin </a:t>
            </a:r>
            <a:r>
              <a:rPr lang="de-DE" dirty="0" err="1">
                <a:latin typeface="Roboto Condensed" charset="0"/>
                <a:ea typeface="Roboto Condensed" charset="0"/>
                <a:cs typeface="Roboto Condensed" charset="0"/>
              </a:rPr>
              <a:t>Terytze</a:t>
            </a:r>
            <a:endParaRPr lang="de-DE" dirty="0">
              <a:latin typeface="Roboto Condensed" charset="0"/>
              <a:ea typeface="Roboto Condensed" charset="0"/>
              <a:cs typeface="Roboto Condensed" charset="0"/>
            </a:endParaRPr>
          </a:p>
          <a:p>
            <a:pPr marL="0" indent="0">
              <a:buNone/>
            </a:pPr>
            <a:r>
              <a:rPr lang="de-DE" dirty="0">
                <a:latin typeface="Roboto Condensed" charset="0"/>
                <a:ea typeface="Roboto Condensed" charset="0"/>
                <a:cs typeface="Roboto Condensed" charset="0"/>
              </a:rPr>
              <a:t> </a:t>
            </a:r>
          </a:p>
          <a:p>
            <a:pPr marL="0" indent="0">
              <a:buNone/>
            </a:pPr>
            <a:r>
              <a:rPr lang="de-DE" b="1" dirty="0">
                <a:latin typeface="Roboto Condensed" charset="0"/>
                <a:ea typeface="Roboto Condensed" charset="0"/>
                <a:cs typeface="Roboto Condensed" charset="0"/>
              </a:rPr>
              <a:t>Illustrationen: </a:t>
            </a:r>
            <a:r>
              <a:rPr lang="de-DE" dirty="0">
                <a:latin typeface="Roboto Condensed" charset="0"/>
                <a:ea typeface="Roboto Condensed" charset="0"/>
                <a:cs typeface="Roboto Condensed" charset="0"/>
              </a:rPr>
              <a:t>Heide </a:t>
            </a:r>
            <a:r>
              <a:rPr lang="de-DE" dirty="0" err="1">
                <a:latin typeface="Roboto Condensed" charset="0"/>
                <a:ea typeface="Roboto Condensed" charset="0"/>
                <a:cs typeface="Roboto Condensed" charset="0"/>
              </a:rPr>
              <a:t>Kolling</a:t>
            </a:r>
            <a:r>
              <a:rPr lang="de-DE" dirty="0">
                <a:latin typeface="Roboto Condensed" charset="0"/>
                <a:ea typeface="Roboto Condensed" charset="0"/>
                <a:cs typeface="Roboto Condensed" charset="0"/>
              </a:rPr>
              <a:t>, </a:t>
            </a:r>
            <a:r>
              <a:rPr lang="de-DE" dirty="0">
                <a:latin typeface="Roboto Condensed" charset="0"/>
                <a:ea typeface="Roboto Condensed" charset="0"/>
                <a:cs typeface="Roboto Condensed" charset="0"/>
                <a:hlinkClick r:id="rId3"/>
              </a:rPr>
              <a:t>https://neonfisch.de</a:t>
            </a:r>
            <a:r>
              <a:rPr lang="de-DE" dirty="0" smtClean="0">
                <a:latin typeface="Roboto Condensed" charset="0"/>
                <a:ea typeface="Roboto Condensed" charset="0"/>
                <a:cs typeface="Roboto Condensed" charset="0"/>
                <a:hlinkClick r:id="rId3"/>
              </a:rPr>
              <a:t>/</a:t>
            </a:r>
            <a:endParaRPr lang="de-DE" dirty="0" smtClean="0">
              <a:latin typeface="Roboto Condensed" charset="0"/>
              <a:ea typeface="Roboto Condensed" charset="0"/>
              <a:cs typeface="Roboto Condensed" charset="0"/>
            </a:endParaRPr>
          </a:p>
          <a:p>
            <a:pPr marL="0" indent="0">
              <a:buNone/>
            </a:pPr>
            <a:endParaRPr lang="de-DE" dirty="0">
              <a:latin typeface="Roboto Condensed" charset="0"/>
              <a:ea typeface="Roboto Condensed" charset="0"/>
              <a:cs typeface="Roboto Condensed" charset="0"/>
            </a:endParaRPr>
          </a:p>
          <a:p>
            <a:endParaRPr lang="de-DE" dirty="0">
              <a:latin typeface="Roboto Condensed" charset="0"/>
              <a:ea typeface="Roboto Condensed" charset="0"/>
              <a:cs typeface="Roboto Condensed" charset="0"/>
            </a:endParaRPr>
          </a:p>
        </p:txBody>
      </p:sp>
      <p:pic>
        <p:nvPicPr>
          <p:cNvPr id="5" name="Bild 4" descr="/Users/bianca/Desktop/DBU - Biokohle/Öffentlichkeitsarbeit/_elemente/BBB_Logo.png"/>
          <p:cNvPicPr/>
          <p:nvPr/>
        </p:nvPicPr>
        <p:blipFill>
          <a:blip r:embed="rId4">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pic>
        <p:nvPicPr>
          <p:cNvPr id="6" name="Bild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17954" y="306252"/>
            <a:ext cx="1630995" cy="433127"/>
          </a:xfrm>
          <a:prstGeom prst="rect">
            <a:avLst/>
          </a:prstGeom>
        </p:spPr>
      </p:pic>
    </p:spTree>
    <p:extLst>
      <p:ext uri="{BB962C8B-B14F-4D97-AF65-F5344CB8AC3E}">
        <p14:creationId xmlns:p14="http://schemas.microsoft.com/office/powerpoint/2010/main" val="629034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200151"/>
            <a:ext cx="8021782" cy="3394472"/>
          </a:xfrm>
        </p:spPr>
        <p:txBody>
          <a:bodyPr>
            <a:normAutofit/>
          </a:bodyPr>
          <a:lstStyle/>
          <a:p>
            <a:pPr marL="0" indent="0">
              <a:buNone/>
            </a:pPr>
            <a:r>
              <a:rPr lang="de-DE" sz="1300" dirty="0">
                <a:latin typeface="Roboto Condensed" charset="0"/>
                <a:ea typeface="Roboto Condensed" charset="0"/>
                <a:cs typeface="Roboto Condensed" charset="0"/>
              </a:rPr>
              <a:t>Die Bildungsmaterialien entstanden im Rahmen des Projektes:</a:t>
            </a:r>
          </a:p>
          <a:p>
            <a:pPr marL="0" indent="0">
              <a:buNone/>
            </a:pPr>
            <a:r>
              <a:rPr lang="de-DE" sz="1300" dirty="0">
                <a:latin typeface="Roboto Condensed" charset="0"/>
                <a:ea typeface="Roboto Condensed" charset="0"/>
                <a:cs typeface="Roboto Condensed" charset="0"/>
              </a:rPr>
              <a:t>Antragstitel: Verwertung von Gemüse- und Grünschnittabfällen zur</a:t>
            </a:r>
            <a:br>
              <a:rPr lang="de-DE" sz="1300" dirty="0">
                <a:latin typeface="Roboto Condensed" charset="0"/>
                <a:ea typeface="Roboto Condensed" charset="0"/>
                <a:cs typeface="Roboto Condensed" charset="0"/>
              </a:rPr>
            </a:br>
            <a:r>
              <a:rPr lang="de-DE" sz="1300" dirty="0">
                <a:latin typeface="Roboto Condensed" charset="0"/>
                <a:ea typeface="Roboto Condensed" charset="0"/>
                <a:cs typeface="Roboto Condensed" charset="0"/>
              </a:rPr>
              <a:t>Herstellung von Pflanzenkohlesubstrat für ein klimafreundliches Gärtnern –</a:t>
            </a:r>
            <a:br>
              <a:rPr lang="de-DE" sz="1300" dirty="0">
                <a:latin typeface="Roboto Condensed" charset="0"/>
                <a:ea typeface="Roboto Condensed" charset="0"/>
                <a:cs typeface="Roboto Condensed" charset="0"/>
              </a:rPr>
            </a:br>
            <a:r>
              <a:rPr lang="de-DE" sz="1300" dirty="0">
                <a:latin typeface="Roboto Condensed" charset="0"/>
                <a:ea typeface="Roboto Condensed" charset="0"/>
                <a:cs typeface="Roboto Condensed" charset="0"/>
              </a:rPr>
              <a:t>Modellprojekte in der Berufsbildung für nachhaltige Entwicklung</a:t>
            </a:r>
          </a:p>
          <a:p>
            <a:pPr marL="0" indent="0">
              <a:buNone/>
            </a:pPr>
            <a:r>
              <a:rPr lang="de-DE" sz="1300" dirty="0">
                <a:latin typeface="Roboto Condensed" charset="0"/>
                <a:ea typeface="Roboto Condensed" charset="0"/>
                <a:cs typeface="Roboto Condensed" charset="0"/>
              </a:rPr>
              <a:t>Bewilligungsempfänger: Arbeitsgruppe Geoökologie an der Freien Universität Berlin</a:t>
            </a:r>
            <a:br>
              <a:rPr lang="de-DE" sz="1300" dirty="0">
                <a:latin typeface="Roboto Condensed" charset="0"/>
                <a:ea typeface="Roboto Condensed" charset="0"/>
                <a:cs typeface="Roboto Condensed" charset="0"/>
              </a:rPr>
            </a:br>
            <a:r>
              <a:rPr lang="de-DE" sz="1300" dirty="0">
                <a:latin typeface="Roboto Condensed" charset="0"/>
                <a:ea typeface="Roboto Condensed" charset="0"/>
                <a:cs typeface="Roboto Condensed" charset="0"/>
              </a:rPr>
              <a:t>Projektzeitraum: 01.04.2017 – 31.09.2019</a:t>
            </a:r>
            <a:br>
              <a:rPr lang="de-DE" sz="1300" dirty="0">
                <a:latin typeface="Roboto Condensed" charset="0"/>
                <a:ea typeface="Roboto Condensed" charset="0"/>
                <a:cs typeface="Roboto Condensed" charset="0"/>
              </a:rPr>
            </a:br>
            <a:r>
              <a:rPr lang="de-DE" sz="1300" dirty="0">
                <a:latin typeface="Roboto Condensed" charset="0"/>
                <a:ea typeface="Roboto Condensed" charset="0"/>
                <a:cs typeface="Roboto Condensed" charset="0"/>
              </a:rPr>
              <a:t>Projektnummer: </a:t>
            </a:r>
            <a:r>
              <a:rPr lang="de-DE" sz="1300" dirty="0" smtClean="0">
                <a:latin typeface="Roboto Condensed" charset="0"/>
                <a:ea typeface="Roboto Condensed" charset="0"/>
                <a:cs typeface="Roboto Condensed" charset="0"/>
              </a:rPr>
              <a:t>32783/01</a:t>
            </a:r>
          </a:p>
          <a:p>
            <a:pPr marL="0" indent="0">
              <a:buNone/>
            </a:pPr>
            <a:endParaRPr lang="de-DE" sz="1300" dirty="0" smtClean="0">
              <a:latin typeface="Roboto Condensed" charset="0"/>
              <a:ea typeface="Roboto Condensed" charset="0"/>
              <a:cs typeface="Roboto Condensed" charset="0"/>
            </a:endParaRPr>
          </a:p>
          <a:p>
            <a:pPr marL="0" indent="0">
              <a:buNone/>
            </a:pPr>
            <a:endParaRPr lang="de-DE" sz="1300" dirty="0">
              <a:latin typeface="Roboto Condensed" charset="0"/>
              <a:ea typeface="Roboto Condensed" charset="0"/>
              <a:cs typeface="Roboto Condensed" charset="0"/>
            </a:endParaRPr>
          </a:p>
          <a:p>
            <a:pPr marL="0" indent="0">
              <a:buNone/>
            </a:pPr>
            <a:r>
              <a:rPr lang="de-DE" sz="1300" dirty="0">
                <a:latin typeface="Roboto Condensed" charset="0"/>
                <a:ea typeface="Roboto Condensed" charset="0"/>
                <a:cs typeface="Roboto Condensed" charset="0"/>
              </a:rPr>
              <a:t>Die Nutzung des Materials steht unter </a:t>
            </a:r>
            <a:r>
              <a:rPr lang="de-DE" sz="1300" dirty="0" err="1">
                <a:latin typeface="Roboto Condensed" charset="0"/>
                <a:ea typeface="Roboto Condensed" charset="0"/>
                <a:cs typeface="Roboto Condensed" charset="0"/>
              </a:rPr>
              <a:t>creativ</a:t>
            </a:r>
            <a:r>
              <a:rPr lang="de-DE" sz="1300" dirty="0">
                <a:latin typeface="Roboto Condensed" charset="0"/>
                <a:ea typeface="Roboto Condensed" charset="0"/>
                <a:cs typeface="Roboto Condensed" charset="0"/>
              </a:rPr>
              <a:t> </a:t>
            </a:r>
            <a:r>
              <a:rPr lang="de-DE" sz="1300" dirty="0" err="1">
                <a:latin typeface="Roboto Condensed" charset="0"/>
                <a:ea typeface="Roboto Condensed" charset="0"/>
                <a:cs typeface="Roboto Condensed" charset="0"/>
              </a:rPr>
              <a:t>commons</a:t>
            </a:r>
            <a:r>
              <a:rPr lang="de-DE" sz="1300" dirty="0">
                <a:latin typeface="Roboto Condensed" charset="0"/>
                <a:ea typeface="Roboto Condensed" charset="0"/>
                <a:cs typeface="Roboto Condensed" charset="0"/>
              </a:rPr>
              <a:t>. Die Namen der Urheber*innen und Förderer müssen genannt werden. Es darf für nicht kommerzielle Zwecke verwendet und bearbeitet werden.</a:t>
            </a:r>
          </a:p>
          <a:p>
            <a:pPr marL="0" indent="0">
              <a:buNone/>
            </a:pPr>
            <a:endParaRPr lang="de-DE" sz="1300" dirty="0" smtClean="0">
              <a:latin typeface="Roboto Condensed" charset="0"/>
              <a:ea typeface="Roboto Condensed" charset="0"/>
              <a:cs typeface="Roboto Condensed" charset="0"/>
            </a:endParaRPr>
          </a:p>
          <a:p>
            <a:pPr marL="0" indent="0">
              <a:buNone/>
            </a:pPr>
            <a:endParaRPr lang="de-DE" dirty="0" smtClean="0"/>
          </a:p>
          <a:p>
            <a:pPr marL="0" indent="0">
              <a:buNone/>
            </a:pPr>
            <a:endParaRPr lang="de-DE" dirty="0"/>
          </a:p>
        </p:txBody>
      </p:sp>
      <p:pic>
        <p:nvPicPr>
          <p:cNvPr id="5" name="Bild 4" descr="/Users/bianca/Desktop/DBU - Biokohle/Öffentlichkeitsarbeit/_elemente/BBB_Logo.png"/>
          <p:cNvPicPr/>
          <p:nvPr/>
        </p:nvPicPr>
        <p:blipFill>
          <a:blip r:embed="rId2">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pic>
        <p:nvPicPr>
          <p:cNvPr id="6" name="Bild 5" descr="con CC BY NC EUR"/>
          <p:cNvPicPr/>
          <p:nvPr/>
        </p:nvPicPr>
        <p:blipFill>
          <a:blip r:embed="rId3">
            <a:extLst>
              <a:ext uri="{28A0092B-C50C-407E-A947-70E740481C1C}">
                <a14:useLocalDpi xmlns:a14="http://schemas.microsoft.com/office/drawing/2010/main" val="0"/>
              </a:ext>
            </a:extLst>
          </a:blip>
          <a:srcRect/>
          <a:stretch>
            <a:fillRect/>
          </a:stretch>
        </p:blipFill>
        <p:spPr bwMode="auto">
          <a:xfrm>
            <a:off x="581895" y="3681493"/>
            <a:ext cx="2600960" cy="913130"/>
          </a:xfrm>
          <a:prstGeom prst="rect">
            <a:avLst/>
          </a:prstGeom>
          <a:noFill/>
          <a:ln>
            <a:noFill/>
          </a:ln>
        </p:spPr>
      </p:pic>
      <p:pic>
        <p:nvPicPr>
          <p:cNvPr id="7" name="Bild 6" descr="DBU%20-%20Biokohle/Verwaltung:%20Kommunikation/DBU-Logo.jpeg"/>
          <p:cNvPicPr/>
          <p:nvPr/>
        </p:nvPicPr>
        <p:blipFill>
          <a:blip r:embed="rId4" cstate="print">
            <a:extLst>
              <a:ext uri="{28A0092B-C50C-407E-A947-70E740481C1C}">
                <a14:useLocalDpi xmlns:a14="http://schemas.microsoft.com/office/drawing/2010/main"/>
              </a:ext>
            </a:extLst>
          </a:blip>
          <a:srcRect/>
          <a:stretch>
            <a:fillRect/>
          </a:stretch>
        </p:blipFill>
        <p:spPr bwMode="auto">
          <a:xfrm>
            <a:off x="6060506" y="924442"/>
            <a:ext cx="1972945" cy="1972945"/>
          </a:xfrm>
          <a:prstGeom prst="rect">
            <a:avLst/>
          </a:prstGeom>
          <a:noFill/>
          <a:ln>
            <a:noFill/>
          </a:ln>
        </p:spPr>
      </p:pic>
      <p:pic>
        <p:nvPicPr>
          <p:cNvPr id="8" name="Bild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17954" y="306252"/>
            <a:ext cx="1630995" cy="433127"/>
          </a:xfrm>
          <a:prstGeom prst="rect">
            <a:avLst/>
          </a:prstGeom>
        </p:spPr>
      </p:pic>
    </p:spTree>
    <p:extLst>
      <p:ext uri="{BB962C8B-B14F-4D97-AF65-F5344CB8AC3E}">
        <p14:creationId xmlns:p14="http://schemas.microsoft.com/office/powerpoint/2010/main" val="126578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Users/bianca/Desktop/DBU - Biokohle/Öffentlichkeitsarbeit/_elemente/BBB_Log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pic>
        <p:nvPicPr>
          <p:cNvPr id="5" name="Bild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1700" y="171556"/>
            <a:ext cx="1630995" cy="433127"/>
          </a:xfrm>
          <a:prstGeom prst="rect">
            <a:avLst/>
          </a:prstGeom>
        </p:spPr>
      </p:pic>
      <p:sp>
        <p:nvSpPr>
          <p:cNvPr id="2" name="Textfeld 1"/>
          <p:cNvSpPr txBox="1"/>
          <p:nvPr/>
        </p:nvSpPr>
        <p:spPr>
          <a:xfrm>
            <a:off x="827347" y="2312894"/>
            <a:ext cx="7724981" cy="461665"/>
          </a:xfrm>
          <a:prstGeom prst="rect">
            <a:avLst/>
          </a:prstGeom>
          <a:noFill/>
        </p:spPr>
        <p:txBody>
          <a:bodyPr wrap="square" rtlCol="0">
            <a:spAutoFit/>
          </a:bodyPr>
          <a:lstStyle/>
          <a:p>
            <a:r>
              <a:rPr lang="de-DE" dirty="0" smtClean="0">
                <a:solidFill>
                  <a:srgbClr val="FF0000"/>
                </a:solidFill>
                <a:latin typeface="Roboto Condensed" charset="0"/>
                <a:ea typeface="Roboto Condensed" charset="0"/>
                <a:cs typeface="Roboto Condensed" charset="0"/>
              </a:rPr>
              <a:t>Video: Die Herstellung </a:t>
            </a:r>
            <a:r>
              <a:rPr lang="de-DE" smtClean="0">
                <a:solidFill>
                  <a:srgbClr val="FF0000"/>
                </a:solidFill>
                <a:latin typeface="Roboto Condensed" charset="0"/>
                <a:ea typeface="Roboto Condensed" charset="0"/>
                <a:cs typeface="Roboto Condensed" charset="0"/>
              </a:rPr>
              <a:t>von </a:t>
            </a:r>
            <a:r>
              <a:rPr lang="de-DE" dirty="0" err="1">
                <a:solidFill>
                  <a:srgbClr val="FF0000"/>
                </a:solidFill>
                <a:latin typeface="Roboto Condensed" charset="0"/>
                <a:ea typeface="Roboto Condensed" charset="0"/>
                <a:cs typeface="Roboto Condensed" charset="0"/>
              </a:rPr>
              <a:t>P</a:t>
            </a:r>
            <a:r>
              <a:rPr lang="de-DE" smtClean="0">
                <a:solidFill>
                  <a:srgbClr val="FF0000"/>
                </a:solidFill>
                <a:latin typeface="Roboto Condensed" charset="0"/>
                <a:ea typeface="Roboto Condensed" charset="0"/>
                <a:cs typeface="Roboto Condensed" charset="0"/>
              </a:rPr>
              <a:t>flanzenkohle </a:t>
            </a:r>
            <a:r>
              <a:rPr lang="de-DE" dirty="0" smtClean="0">
                <a:solidFill>
                  <a:srgbClr val="FF0000"/>
                </a:solidFill>
                <a:latin typeface="Roboto Condensed" charset="0"/>
                <a:ea typeface="Roboto Condensed" charset="0"/>
                <a:cs typeface="Roboto Condensed" charset="0"/>
              </a:rPr>
              <a:t>einfügen</a:t>
            </a:r>
            <a:endParaRPr lang="de-DE" dirty="0">
              <a:solidFill>
                <a:srgbClr val="FF0000"/>
              </a:solidFill>
              <a:latin typeface="Roboto Condensed" charset="0"/>
              <a:ea typeface="Roboto Condensed" charset="0"/>
              <a:cs typeface="Roboto Condensed" charset="0"/>
            </a:endParaRPr>
          </a:p>
        </p:txBody>
      </p:sp>
    </p:spTree>
    <p:extLst>
      <p:ext uri="{BB962C8B-B14F-4D97-AF65-F5344CB8AC3E}">
        <p14:creationId xmlns:p14="http://schemas.microsoft.com/office/powerpoint/2010/main" val="960951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49048"/>
            <a:ext cx="8229600" cy="857250"/>
          </a:xfrm>
        </p:spPr>
        <p:txBody>
          <a:bodyPr/>
          <a:lstStyle/>
          <a:p>
            <a:r>
              <a:rPr lang="de-DE" dirty="0" smtClean="0">
                <a:solidFill>
                  <a:srgbClr val="9CC03D"/>
                </a:solidFill>
                <a:latin typeface="Roboto Condensed" charset="0"/>
                <a:ea typeface="Roboto Condensed" charset="0"/>
                <a:cs typeface="Roboto Condensed" charset="0"/>
              </a:rPr>
              <a:t>Pyrolyse</a:t>
            </a:r>
            <a:endParaRPr lang="de-DE" dirty="0">
              <a:solidFill>
                <a:srgbClr val="9CC03D"/>
              </a:solidFill>
              <a:latin typeface="Roboto Condensed" charset="0"/>
              <a:ea typeface="Roboto Condensed" charset="0"/>
              <a:cs typeface="Roboto Condensed" charset="0"/>
            </a:endParaRPr>
          </a:p>
        </p:txBody>
      </p:sp>
      <p:pic>
        <p:nvPicPr>
          <p:cNvPr id="5" name="Bild 4" descr="/Users/bianca/Desktop/DBU - Biokohle/Öffentlichkeitsarbeit/_elemente/BBB_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sp>
        <p:nvSpPr>
          <p:cNvPr id="3" name="Textfeld 2"/>
          <p:cNvSpPr txBox="1"/>
          <p:nvPr/>
        </p:nvSpPr>
        <p:spPr>
          <a:xfrm>
            <a:off x="457201" y="1869141"/>
            <a:ext cx="8229600" cy="2308324"/>
          </a:xfrm>
          <a:prstGeom prst="rect">
            <a:avLst/>
          </a:prstGeom>
          <a:noFill/>
        </p:spPr>
        <p:txBody>
          <a:bodyPr wrap="square" rtlCol="0">
            <a:spAutoFit/>
          </a:bodyPr>
          <a:lstStyle/>
          <a:p>
            <a:r>
              <a:rPr lang="de-DE" dirty="0" smtClean="0">
                <a:solidFill>
                  <a:schemeClr val="tx1"/>
                </a:solidFill>
                <a:latin typeface="Roboto Condensed" charset="0"/>
                <a:ea typeface="Roboto Condensed" charset="0"/>
                <a:cs typeface="Roboto Condensed" charset="0"/>
              </a:rPr>
              <a:t>... ist ein thermo-chemischer Prozess, beim dem durch kontrollierte Erhitzung und unter weitgehendem Sauerstoffabschluss organische Verbindungen zersetzt werden.</a:t>
            </a:r>
          </a:p>
          <a:p>
            <a:r>
              <a:rPr lang="de-DE" dirty="0" smtClean="0">
                <a:solidFill>
                  <a:schemeClr val="tx1"/>
                </a:solidFill>
                <a:latin typeface="Roboto Condensed" charset="0"/>
                <a:ea typeface="Roboto Condensed" charset="0"/>
                <a:cs typeface="Roboto Condensed" charset="0"/>
              </a:rPr>
              <a:t>Dabei entstehen Pflanzenkohle, die vielseitig einsetzbar ist und synthetische Gase, die zur </a:t>
            </a:r>
            <a:r>
              <a:rPr lang="de-DE" dirty="0">
                <a:solidFill>
                  <a:schemeClr val="tx1"/>
                </a:solidFill>
                <a:latin typeface="Roboto Condensed" charset="0"/>
                <a:ea typeface="Roboto Condensed" charset="0"/>
                <a:cs typeface="Roboto Condensed" charset="0"/>
              </a:rPr>
              <a:t>G</a:t>
            </a:r>
            <a:r>
              <a:rPr lang="de-DE" dirty="0" smtClean="0">
                <a:solidFill>
                  <a:schemeClr val="tx1"/>
                </a:solidFill>
                <a:latin typeface="Roboto Condensed" charset="0"/>
                <a:ea typeface="Roboto Condensed" charset="0"/>
                <a:cs typeface="Roboto Condensed" charset="0"/>
              </a:rPr>
              <a:t>ewinnung von Strom oder Wärme verwendet werden.</a:t>
            </a:r>
            <a:endParaRPr lang="de-DE" dirty="0">
              <a:solidFill>
                <a:schemeClr val="tx1"/>
              </a:solidFill>
              <a:latin typeface="Roboto Condensed" charset="0"/>
              <a:ea typeface="Roboto Condensed" charset="0"/>
              <a:cs typeface="Roboto Condensed" charset="0"/>
            </a:endParaRPr>
          </a:p>
        </p:txBody>
      </p:sp>
      <p:pic>
        <p:nvPicPr>
          <p:cNvPr id="7" name="Bild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17954" y="306252"/>
            <a:ext cx="1630995" cy="433127"/>
          </a:xfrm>
          <a:prstGeom prst="rect">
            <a:avLst/>
          </a:prstGeom>
        </p:spPr>
      </p:pic>
    </p:spTree>
    <p:extLst>
      <p:ext uri="{BB962C8B-B14F-4D97-AF65-F5344CB8AC3E}">
        <p14:creationId xmlns:p14="http://schemas.microsoft.com/office/powerpoint/2010/main" val="836203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49048"/>
            <a:ext cx="8229600" cy="857250"/>
          </a:xfrm>
        </p:spPr>
        <p:txBody>
          <a:bodyPr/>
          <a:lstStyle/>
          <a:p>
            <a:r>
              <a:rPr lang="de-DE" dirty="0" smtClean="0">
                <a:solidFill>
                  <a:srgbClr val="9CC03D"/>
                </a:solidFill>
                <a:latin typeface="Roboto Condensed" charset="0"/>
                <a:ea typeface="Roboto Condensed" charset="0"/>
                <a:cs typeface="Roboto Condensed" charset="0"/>
              </a:rPr>
              <a:t>Pyrolyse: Vorgänge und Produkte</a:t>
            </a:r>
            <a:endParaRPr lang="de-DE" dirty="0">
              <a:solidFill>
                <a:srgbClr val="9CC03D"/>
              </a:solidFill>
              <a:latin typeface="Roboto Condensed" charset="0"/>
              <a:ea typeface="Roboto Condensed" charset="0"/>
              <a:cs typeface="Roboto Condensed" charset="0"/>
            </a:endParaRPr>
          </a:p>
        </p:txBody>
      </p:sp>
      <p:pic>
        <p:nvPicPr>
          <p:cNvPr id="5" name="Bild 4" descr="/Users/bianca/Desktop/DBU - Biokohle/Öffentlichkeitsarbeit/_elemente/BBB_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graphicFrame>
        <p:nvGraphicFramePr>
          <p:cNvPr id="4" name="Tabelle 3"/>
          <p:cNvGraphicFramePr>
            <a:graphicFrameLocks noGrp="1"/>
          </p:cNvGraphicFramePr>
          <p:nvPr>
            <p:extLst>
              <p:ext uri="{D42A27DB-BD31-4B8C-83A1-F6EECF244321}">
                <p14:modId xmlns:p14="http://schemas.microsoft.com/office/powerpoint/2010/main" val="1998263925"/>
              </p:ext>
            </p:extLst>
          </p:nvPr>
        </p:nvGraphicFramePr>
        <p:xfrm>
          <a:off x="759936" y="1462373"/>
          <a:ext cx="7624128" cy="3342476"/>
        </p:xfrm>
        <a:graphic>
          <a:graphicData uri="http://schemas.openxmlformats.org/drawingml/2006/table">
            <a:tbl>
              <a:tblPr firstRow="1" bandRow="1">
                <a:tableStyleId>{5C22544A-7EE6-4342-B048-85BDC9FD1C3A}</a:tableStyleId>
              </a:tblPr>
              <a:tblGrid>
                <a:gridCol w="1026052">
                  <a:extLst>
                    <a:ext uri="{9D8B030D-6E8A-4147-A177-3AD203B41FA5}">
                      <a16:colId xmlns="" xmlns:a16="http://schemas.microsoft.com/office/drawing/2014/main" val="20000"/>
                    </a:ext>
                  </a:extLst>
                </a:gridCol>
                <a:gridCol w="1649519">
                  <a:extLst>
                    <a:ext uri="{9D8B030D-6E8A-4147-A177-3AD203B41FA5}">
                      <a16:colId xmlns="" xmlns:a16="http://schemas.microsoft.com/office/drawing/2014/main" val="20001"/>
                    </a:ext>
                  </a:extLst>
                </a:gridCol>
                <a:gridCol w="1649519">
                  <a:extLst>
                    <a:ext uri="{9D8B030D-6E8A-4147-A177-3AD203B41FA5}">
                      <a16:colId xmlns="" xmlns:a16="http://schemas.microsoft.com/office/drawing/2014/main" val="20002"/>
                    </a:ext>
                  </a:extLst>
                </a:gridCol>
                <a:gridCol w="1649519">
                  <a:extLst>
                    <a:ext uri="{9D8B030D-6E8A-4147-A177-3AD203B41FA5}">
                      <a16:colId xmlns="" xmlns:a16="http://schemas.microsoft.com/office/drawing/2014/main" val="20003"/>
                    </a:ext>
                  </a:extLst>
                </a:gridCol>
                <a:gridCol w="1649519">
                  <a:extLst>
                    <a:ext uri="{9D8B030D-6E8A-4147-A177-3AD203B41FA5}">
                      <a16:colId xmlns="" xmlns:a16="http://schemas.microsoft.com/office/drawing/2014/main" val="20004"/>
                    </a:ext>
                  </a:extLst>
                </a:gridCol>
              </a:tblGrid>
              <a:tr h="470894">
                <a:tc>
                  <a:txBody>
                    <a:bodyPr/>
                    <a:lstStyle/>
                    <a:p>
                      <a:r>
                        <a:rPr lang="de-DE" sz="1300" b="0" dirty="0" smtClean="0">
                          <a:latin typeface="Roboto Condensed" charset="0"/>
                          <a:ea typeface="Roboto Condensed" charset="0"/>
                          <a:cs typeface="Roboto Condensed" charset="0"/>
                        </a:rPr>
                        <a:t>Temperatur</a:t>
                      </a:r>
                      <a:endParaRPr lang="de-DE" sz="1300" b="0" dirty="0">
                        <a:latin typeface="Roboto Condensed" charset="0"/>
                        <a:ea typeface="Roboto Condensed" charset="0"/>
                        <a:cs typeface="Roboto Condensed" charset="0"/>
                      </a:endParaRPr>
                    </a:p>
                  </a:txBody>
                  <a:tcPr/>
                </a:tc>
                <a:tc>
                  <a:txBody>
                    <a:bodyPr/>
                    <a:lstStyle/>
                    <a:p>
                      <a:r>
                        <a:rPr lang="de-DE" sz="1300" b="0" dirty="0" smtClean="0">
                          <a:latin typeface="Roboto Condensed" charset="0"/>
                          <a:ea typeface="Roboto Condensed" charset="0"/>
                          <a:cs typeface="Roboto Condensed" charset="0"/>
                        </a:rPr>
                        <a:t>bis ca. 170</a:t>
                      </a:r>
                      <a:r>
                        <a:rPr lang="de-DE" sz="1300" b="0" baseline="0" dirty="0" smtClean="0">
                          <a:latin typeface="Roboto Condensed" charset="0"/>
                          <a:ea typeface="Roboto Condensed" charset="0"/>
                          <a:cs typeface="Roboto Condensed" charset="0"/>
                        </a:rPr>
                        <a:t> </a:t>
                      </a:r>
                      <a:r>
                        <a:rPr lang="de-DE" sz="1300" b="0" baseline="30000" dirty="0" smtClean="0">
                          <a:latin typeface="Roboto Condensed" charset="0"/>
                          <a:ea typeface="Roboto Condensed" charset="0"/>
                          <a:cs typeface="Roboto Condensed" charset="0"/>
                        </a:rPr>
                        <a:t>∘</a:t>
                      </a:r>
                      <a:r>
                        <a:rPr lang="de-DE" sz="1300" b="0" dirty="0" smtClean="0">
                          <a:latin typeface="Roboto Condensed" charset="0"/>
                          <a:ea typeface="Roboto Condensed" charset="0"/>
                          <a:cs typeface="Roboto Condensed" charset="0"/>
                        </a:rPr>
                        <a:t>C </a:t>
                      </a:r>
                      <a:endParaRPr lang="de-DE" sz="1300" b="0" dirty="0">
                        <a:latin typeface="Roboto Condensed" charset="0"/>
                        <a:ea typeface="Roboto Condensed" charset="0"/>
                        <a:cs typeface="Roboto Condensed" charset="0"/>
                      </a:endParaRPr>
                    </a:p>
                  </a:txBody>
                  <a:tcPr/>
                </a:tc>
                <a:tc>
                  <a:txBody>
                    <a:bodyPr/>
                    <a:lstStyle/>
                    <a:p>
                      <a:r>
                        <a:rPr lang="de-DE" sz="1300" b="0" dirty="0" smtClean="0">
                          <a:latin typeface="Roboto Condensed" charset="0"/>
                          <a:ea typeface="Roboto Condensed" charset="0"/>
                          <a:cs typeface="Roboto Condensed" charset="0"/>
                        </a:rPr>
                        <a:t>170</a:t>
                      </a:r>
                      <a:r>
                        <a:rPr lang="de-DE" sz="1300" b="0" baseline="0" dirty="0" smtClean="0">
                          <a:latin typeface="Roboto Condensed" charset="0"/>
                          <a:ea typeface="Roboto Condensed" charset="0"/>
                          <a:cs typeface="Roboto Condensed" charset="0"/>
                        </a:rPr>
                        <a:t> </a:t>
                      </a:r>
                      <a:r>
                        <a:rPr lang="de-DE" sz="1300" b="0" baseline="30000" dirty="0" smtClean="0">
                          <a:latin typeface="Roboto Condensed" charset="0"/>
                          <a:ea typeface="Roboto Condensed" charset="0"/>
                          <a:cs typeface="Roboto Condensed" charset="0"/>
                        </a:rPr>
                        <a:t>∘</a:t>
                      </a:r>
                      <a:r>
                        <a:rPr lang="de-DE" sz="1300" b="0" baseline="0" dirty="0" smtClean="0">
                          <a:latin typeface="Roboto Condensed" charset="0"/>
                          <a:ea typeface="Roboto Condensed" charset="0"/>
                          <a:cs typeface="Roboto Condensed" charset="0"/>
                        </a:rPr>
                        <a:t>C - 350 </a:t>
                      </a:r>
                      <a:r>
                        <a:rPr lang="de-DE" sz="1300" b="0" baseline="30000" dirty="0" smtClean="0">
                          <a:latin typeface="Roboto Condensed" charset="0"/>
                          <a:ea typeface="Roboto Condensed" charset="0"/>
                          <a:cs typeface="Roboto Condensed" charset="0"/>
                        </a:rPr>
                        <a:t>∘</a:t>
                      </a:r>
                      <a:r>
                        <a:rPr lang="de-DE" sz="1300" b="0" baseline="0" dirty="0" smtClean="0">
                          <a:latin typeface="Roboto Condensed" charset="0"/>
                          <a:ea typeface="Roboto Condensed" charset="0"/>
                          <a:cs typeface="Roboto Condensed" charset="0"/>
                        </a:rPr>
                        <a:t>C</a:t>
                      </a:r>
                      <a:endParaRPr lang="de-DE" sz="1300" b="0" dirty="0">
                        <a:latin typeface="Roboto Condensed" charset="0"/>
                        <a:ea typeface="Roboto Condensed" charset="0"/>
                        <a:cs typeface="Roboto Condensed" charset="0"/>
                      </a:endParaRPr>
                    </a:p>
                  </a:txBody>
                  <a:tcPr/>
                </a:tc>
                <a:tc>
                  <a:txBody>
                    <a:bodyPr/>
                    <a:lstStyle/>
                    <a:p>
                      <a:r>
                        <a:rPr lang="de-DE" sz="1300" b="0" dirty="0" smtClean="0">
                          <a:latin typeface="Roboto Condensed" charset="0"/>
                          <a:ea typeface="Roboto Condensed" charset="0"/>
                          <a:cs typeface="Roboto Condensed" charset="0"/>
                        </a:rPr>
                        <a:t>270 </a:t>
                      </a:r>
                      <a:r>
                        <a:rPr lang="de-DE" sz="1300" b="0" baseline="30000" dirty="0" smtClean="0">
                          <a:latin typeface="Roboto Condensed" charset="0"/>
                          <a:ea typeface="Roboto Condensed" charset="0"/>
                          <a:cs typeface="Roboto Condensed" charset="0"/>
                        </a:rPr>
                        <a:t>∘</a:t>
                      </a:r>
                      <a:r>
                        <a:rPr lang="de-DE" sz="1300" b="0" dirty="0" smtClean="0">
                          <a:latin typeface="Roboto Condensed" charset="0"/>
                          <a:ea typeface="Roboto Condensed" charset="0"/>
                          <a:cs typeface="Roboto Condensed" charset="0"/>
                        </a:rPr>
                        <a:t>C -</a:t>
                      </a:r>
                      <a:r>
                        <a:rPr lang="de-DE" sz="1300" b="0" baseline="0" dirty="0" smtClean="0">
                          <a:latin typeface="Roboto Condensed" charset="0"/>
                          <a:ea typeface="Roboto Condensed" charset="0"/>
                          <a:cs typeface="Roboto Condensed" charset="0"/>
                        </a:rPr>
                        <a:t> </a:t>
                      </a:r>
                      <a:r>
                        <a:rPr lang="de-DE" sz="1300" b="0" dirty="0" smtClean="0">
                          <a:latin typeface="Roboto Condensed" charset="0"/>
                          <a:ea typeface="Roboto Condensed" charset="0"/>
                          <a:cs typeface="Roboto Condensed" charset="0"/>
                        </a:rPr>
                        <a:t>280 </a:t>
                      </a:r>
                      <a:r>
                        <a:rPr lang="de-DE" sz="1300" b="0" baseline="30000" dirty="0" smtClean="0">
                          <a:latin typeface="Roboto Condensed" charset="0"/>
                          <a:ea typeface="Roboto Condensed" charset="0"/>
                          <a:cs typeface="Roboto Condensed" charset="0"/>
                        </a:rPr>
                        <a:t>∘</a:t>
                      </a:r>
                      <a:r>
                        <a:rPr lang="de-DE" sz="1300" b="0" dirty="0" smtClean="0">
                          <a:latin typeface="Roboto Condensed" charset="0"/>
                          <a:ea typeface="Roboto Condensed" charset="0"/>
                          <a:cs typeface="Roboto Condensed" charset="0"/>
                        </a:rPr>
                        <a:t>C</a:t>
                      </a:r>
                      <a:endParaRPr lang="de-DE" sz="1300" b="0" dirty="0">
                        <a:latin typeface="Roboto Condensed" charset="0"/>
                        <a:ea typeface="Roboto Condensed" charset="0"/>
                        <a:cs typeface="Roboto Condensed" charset="0"/>
                      </a:endParaRPr>
                    </a:p>
                  </a:txBody>
                  <a:tcPr/>
                </a:tc>
                <a:tc>
                  <a:txBody>
                    <a:bodyPr/>
                    <a:lstStyle/>
                    <a:p>
                      <a:r>
                        <a:rPr lang="de-DE" sz="1300" b="0" dirty="0" smtClean="0">
                          <a:latin typeface="Roboto Condensed" charset="0"/>
                          <a:ea typeface="Roboto Condensed" charset="0"/>
                          <a:cs typeface="Roboto Condensed" charset="0"/>
                        </a:rPr>
                        <a:t>ab ca.</a:t>
                      </a:r>
                      <a:r>
                        <a:rPr lang="de-DE" sz="1300" b="0" baseline="0" dirty="0" smtClean="0">
                          <a:latin typeface="Roboto Condensed" charset="0"/>
                          <a:ea typeface="Roboto Condensed" charset="0"/>
                          <a:cs typeface="Roboto Condensed" charset="0"/>
                        </a:rPr>
                        <a:t> </a:t>
                      </a:r>
                      <a:r>
                        <a:rPr lang="de-DE" sz="1300" b="0" dirty="0" smtClean="0">
                          <a:latin typeface="Roboto Condensed" charset="0"/>
                          <a:ea typeface="Roboto Condensed" charset="0"/>
                          <a:cs typeface="Roboto Condensed" charset="0"/>
                        </a:rPr>
                        <a:t>400 </a:t>
                      </a:r>
                      <a:r>
                        <a:rPr lang="de-DE" sz="1300" b="0" baseline="30000" dirty="0" smtClean="0">
                          <a:latin typeface="Roboto Condensed" charset="0"/>
                          <a:ea typeface="Roboto Condensed" charset="0"/>
                          <a:cs typeface="Roboto Condensed" charset="0"/>
                        </a:rPr>
                        <a:t>∘</a:t>
                      </a:r>
                      <a:r>
                        <a:rPr lang="de-DE" sz="1300" b="0" dirty="0" smtClean="0">
                          <a:latin typeface="Roboto Condensed" charset="0"/>
                          <a:ea typeface="Roboto Condensed" charset="0"/>
                          <a:cs typeface="Roboto Condensed" charset="0"/>
                        </a:rPr>
                        <a:t>C</a:t>
                      </a:r>
                      <a:endParaRPr lang="de-DE" sz="1300" b="0" dirty="0">
                        <a:latin typeface="Roboto Condensed" charset="0"/>
                        <a:ea typeface="Roboto Condensed" charset="0"/>
                        <a:cs typeface="Roboto Condensed" charset="0"/>
                      </a:endParaRPr>
                    </a:p>
                  </a:txBody>
                  <a:tcPr/>
                </a:tc>
                <a:extLst>
                  <a:ext uri="{0D108BD9-81ED-4DB2-BD59-A6C34878D82A}">
                    <a16:rowId xmlns="" xmlns:a16="http://schemas.microsoft.com/office/drawing/2014/main" val="10000"/>
                  </a:ext>
                </a:extLst>
              </a:tr>
              <a:tr h="470894">
                <a:tc>
                  <a:txBody>
                    <a:bodyPr/>
                    <a:lstStyle/>
                    <a:p>
                      <a:r>
                        <a:rPr lang="de-DE" sz="1300" dirty="0" smtClean="0">
                          <a:latin typeface="Roboto Condensed" charset="0"/>
                          <a:ea typeface="Roboto Condensed" charset="0"/>
                          <a:cs typeface="Roboto Condensed" charset="0"/>
                        </a:rPr>
                        <a:t>Phase</a:t>
                      </a:r>
                      <a:endParaRPr lang="de-DE" sz="1300" dirty="0">
                        <a:latin typeface="Roboto Condensed" charset="0"/>
                        <a:ea typeface="Roboto Condensed" charset="0"/>
                        <a:cs typeface="Roboto Condensed" charset="0"/>
                      </a:endParaRPr>
                    </a:p>
                  </a:txBody>
                  <a:tcPr/>
                </a:tc>
                <a:tc>
                  <a:txBody>
                    <a:bodyPr/>
                    <a:lstStyle/>
                    <a:p>
                      <a:r>
                        <a:rPr lang="de-DE" sz="1300" dirty="0" smtClean="0">
                          <a:latin typeface="Roboto Condensed" charset="0"/>
                          <a:ea typeface="Roboto Condensed" charset="0"/>
                          <a:cs typeface="Roboto Condensed" charset="0"/>
                        </a:rPr>
                        <a:t>gering endotherm</a:t>
                      </a:r>
                      <a:endParaRPr lang="de-DE" sz="1300" dirty="0">
                        <a:latin typeface="Roboto Condensed" charset="0"/>
                        <a:ea typeface="Roboto Condensed" charset="0"/>
                        <a:cs typeface="Roboto Condensed" charset="0"/>
                      </a:endParaRPr>
                    </a:p>
                  </a:txBody>
                  <a:tcPr/>
                </a:tc>
                <a:tc>
                  <a:txBody>
                    <a:bodyPr/>
                    <a:lstStyle/>
                    <a:p>
                      <a:r>
                        <a:rPr lang="de-DE" sz="1300" dirty="0" smtClean="0">
                          <a:latin typeface="Roboto Condensed" charset="0"/>
                          <a:ea typeface="Roboto Condensed" charset="0"/>
                          <a:cs typeface="Roboto Condensed" charset="0"/>
                        </a:rPr>
                        <a:t>exotherm</a:t>
                      </a:r>
                      <a:endParaRPr lang="de-DE" sz="1300" dirty="0">
                        <a:latin typeface="Roboto Condensed" charset="0"/>
                        <a:ea typeface="Roboto Condensed" charset="0"/>
                        <a:cs typeface="Roboto Condensed" charset="0"/>
                      </a:endParaRPr>
                    </a:p>
                  </a:txBody>
                  <a:tcPr/>
                </a:tc>
                <a:tc>
                  <a:txBody>
                    <a:bodyPr/>
                    <a:lstStyle/>
                    <a:p>
                      <a:r>
                        <a:rPr lang="de-DE" sz="1300" dirty="0" smtClean="0">
                          <a:latin typeface="Roboto Condensed" charset="0"/>
                          <a:ea typeface="Roboto Condensed" charset="0"/>
                          <a:cs typeface="Roboto Condensed" charset="0"/>
                        </a:rPr>
                        <a:t>Höhepunkt exotherm</a:t>
                      </a:r>
                      <a:endParaRPr lang="de-DE" sz="1300" dirty="0">
                        <a:latin typeface="Roboto Condensed" charset="0"/>
                        <a:ea typeface="Roboto Condensed" charset="0"/>
                        <a:cs typeface="Roboto Condensed" charset="0"/>
                      </a:endParaRPr>
                    </a:p>
                  </a:txBody>
                  <a:tcPr/>
                </a:tc>
                <a:tc>
                  <a:txBody>
                    <a:bodyPr/>
                    <a:lstStyle/>
                    <a:p>
                      <a:r>
                        <a:rPr lang="de-DE" sz="1300" dirty="0" smtClean="0">
                          <a:latin typeface="Roboto Condensed" charset="0"/>
                          <a:ea typeface="Roboto Condensed" charset="0"/>
                          <a:cs typeface="Roboto Condensed" charset="0"/>
                        </a:rPr>
                        <a:t>endotherm</a:t>
                      </a:r>
                    </a:p>
                    <a:p>
                      <a:r>
                        <a:rPr lang="de-DE" sz="1300" dirty="0" smtClean="0">
                          <a:latin typeface="Roboto Condensed" charset="0"/>
                          <a:ea typeface="Roboto Condensed" charset="0"/>
                          <a:cs typeface="Roboto Condensed" charset="0"/>
                        </a:rPr>
                        <a:t>Hauptpyrolyse</a:t>
                      </a:r>
                      <a:endParaRPr lang="de-DE" sz="1300" dirty="0">
                        <a:latin typeface="Roboto Condensed" charset="0"/>
                        <a:ea typeface="Roboto Condensed" charset="0"/>
                        <a:cs typeface="Roboto Condensed" charset="0"/>
                      </a:endParaRPr>
                    </a:p>
                  </a:txBody>
                  <a:tcPr/>
                </a:tc>
                <a:extLst>
                  <a:ext uri="{0D108BD9-81ED-4DB2-BD59-A6C34878D82A}">
                    <a16:rowId xmlns="" xmlns:a16="http://schemas.microsoft.com/office/drawing/2014/main" val="10001"/>
                  </a:ext>
                </a:extLst>
              </a:tr>
              <a:tr h="2383902">
                <a:tc>
                  <a:txBody>
                    <a:bodyPr/>
                    <a:lstStyle/>
                    <a:p>
                      <a:r>
                        <a:rPr lang="de-DE" sz="1300" dirty="0" smtClean="0">
                          <a:latin typeface="Roboto Condensed" charset="0"/>
                          <a:ea typeface="Roboto Condensed" charset="0"/>
                          <a:cs typeface="Roboto Condensed" charset="0"/>
                        </a:rPr>
                        <a:t>Vorgänge &amp; Produkte</a:t>
                      </a:r>
                      <a:endParaRPr lang="de-DE" sz="1300" dirty="0">
                        <a:latin typeface="Roboto Condensed" charset="0"/>
                        <a:ea typeface="Roboto Condensed" charset="0"/>
                        <a:cs typeface="Roboto Condensed" charset="0"/>
                      </a:endParaRPr>
                    </a:p>
                  </a:txBody>
                  <a:tcPr/>
                </a:tc>
                <a:tc>
                  <a:txBody>
                    <a:bodyPr/>
                    <a:lstStyle/>
                    <a:p>
                      <a:pPr marL="285750" indent="-285750">
                        <a:buFont typeface="Arial" charset="0"/>
                        <a:buChar char="•"/>
                      </a:pPr>
                      <a:r>
                        <a:rPr lang="de-DE" sz="1300" dirty="0" smtClean="0">
                          <a:latin typeface="Roboto Condensed" charset="0"/>
                          <a:ea typeface="Roboto Condensed" charset="0"/>
                          <a:cs typeface="Roboto Condensed" charset="0"/>
                        </a:rPr>
                        <a:t>Freisetzung gebundenes</a:t>
                      </a:r>
                      <a:r>
                        <a:rPr lang="de-DE" sz="1300" baseline="0" dirty="0" smtClean="0">
                          <a:latin typeface="Roboto Condensed" charset="0"/>
                          <a:ea typeface="Roboto Condensed" charset="0"/>
                          <a:cs typeface="Roboto Condensed" charset="0"/>
                        </a:rPr>
                        <a:t> Wasser</a:t>
                      </a:r>
                    </a:p>
                    <a:p>
                      <a:pPr marL="285750" indent="-285750">
                        <a:buFont typeface="Arial" charset="0"/>
                        <a:buChar char="•"/>
                      </a:pPr>
                      <a:r>
                        <a:rPr lang="de-DE" sz="1300" baseline="0" dirty="0" smtClean="0">
                          <a:latin typeface="Roboto Condensed" charset="0"/>
                          <a:ea typeface="Roboto Condensed" charset="0"/>
                          <a:cs typeface="Roboto Condensed" charset="0"/>
                        </a:rPr>
                        <a:t>beginnende Spaltung von Kohlenhydrat-ketten</a:t>
                      </a:r>
                    </a:p>
                    <a:p>
                      <a:pPr marL="285750" indent="-285750">
                        <a:buFont typeface="Arial" charset="0"/>
                        <a:buChar char="•"/>
                      </a:pPr>
                      <a:r>
                        <a:rPr lang="de-DE" sz="1300" baseline="0" dirty="0" smtClean="0">
                          <a:latin typeface="Roboto Condensed" charset="0"/>
                          <a:ea typeface="Roboto Condensed" charset="0"/>
                          <a:cs typeface="Roboto Condensed" charset="0"/>
                        </a:rPr>
                        <a:t>Freisetzung CO</a:t>
                      </a:r>
                      <a:r>
                        <a:rPr lang="de-DE" sz="1300" baseline="-25000" dirty="0" smtClean="0">
                          <a:latin typeface="Roboto Condensed" charset="0"/>
                          <a:ea typeface="Roboto Condensed" charset="0"/>
                          <a:cs typeface="Roboto Condensed" charset="0"/>
                        </a:rPr>
                        <a:t>2</a:t>
                      </a:r>
                      <a:r>
                        <a:rPr lang="de-DE" sz="1300" baseline="0" dirty="0" smtClean="0">
                          <a:latin typeface="Roboto Condensed" charset="0"/>
                          <a:ea typeface="Roboto Condensed" charset="0"/>
                          <a:cs typeface="Roboto Condensed" charset="0"/>
                        </a:rPr>
                        <a:t>, CO, CH</a:t>
                      </a:r>
                      <a:r>
                        <a:rPr lang="de-DE" sz="1300" baseline="-25000" dirty="0" smtClean="0">
                          <a:latin typeface="Roboto Condensed" charset="0"/>
                          <a:ea typeface="Roboto Condensed" charset="0"/>
                          <a:cs typeface="Roboto Condensed" charset="0"/>
                        </a:rPr>
                        <a:t>3</a:t>
                      </a:r>
                      <a:r>
                        <a:rPr lang="de-DE" sz="1300" baseline="0" dirty="0" smtClean="0">
                          <a:latin typeface="Roboto Condensed" charset="0"/>
                          <a:ea typeface="Roboto Condensed" charset="0"/>
                          <a:cs typeface="Roboto Condensed" charset="0"/>
                        </a:rPr>
                        <a:t>COOH, HCOOH</a:t>
                      </a:r>
                    </a:p>
                    <a:p>
                      <a:endParaRPr lang="de-DE" sz="1300" dirty="0">
                        <a:latin typeface="Roboto Condensed" charset="0"/>
                        <a:ea typeface="Roboto Condensed" charset="0"/>
                        <a:cs typeface="Roboto Condensed" charset="0"/>
                      </a:endParaRPr>
                    </a:p>
                  </a:txBody>
                  <a:tcPr/>
                </a:tc>
                <a:tc>
                  <a:txBody>
                    <a:bodyPr/>
                    <a:lstStyle/>
                    <a:p>
                      <a:pPr marL="285750" indent="-285750">
                        <a:buFont typeface="Arial" charset="0"/>
                        <a:buChar char="•"/>
                      </a:pPr>
                      <a:r>
                        <a:rPr lang="de-DE" sz="1300" dirty="0" smtClean="0">
                          <a:latin typeface="Roboto Condensed" charset="0"/>
                          <a:ea typeface="Roboto Condensed" charset="0"/>
                          <a:cs typeface="Roboto Condensed" charset="0"/>
                        </a:rPr>
                        <a:t>schneller Gewichtsverlust</a:t>
                      </a:r>
                    </a:p>
                    <a:p>
                      <a:pPr marL="285750" indent="-285750">
                        <a:buFont typeface="Arial" charset="0"/>
                        <a:buChar char="•"/>
                      </a:pPr>
                      <a:r>
                        <a:rPr lang="de-DE" sz="1300" dirty="0" smtClean="0">
                          <a:latin typeface="Roboto Condensed" charset="0"/>
                          <a:ea typeface="Roboto Condensed" charset="0"/>
                          <a:cs typeface="Roboto Condensed" charset="0"/>
                        </a:rPr>
                        <a:t>Hauptentgasung</a:t>
                      </a:r>
                    </a:p>
                    <a:p>
                      <a:pPr marL="285750" indent="-285750">
                        <a:buFont typeface="Arial" charset="0"/>
                        <a:buChar char="•"/>
                      </a:pPr>
                      <a:r>
                        <a:rPr lang="de-DE" sz="1300" dirty="0" smtClean="0">
                          <a:latin typeface="Roboto Condensed" charset="0"/>
                          <a:ea typeface="Roboto Condensed" charset="0"/>
                          <a:cs typeface="Roboto Condensed" charset="0"/>
                        </a:rPr>
                        <a:t>Freisetzung von CH</a:t>
                      </a:r>
                      <a:r>
                        <a:rPr lang="de-DE" sz="1300" baseline="-25000" dirty="0" smtClean="0">
                          <a:latin typeface="Roboto Condensed" charset="0"/>
                          <a:ea typeface="Roboto Condensed" charset="0"/>
                          <a:cs typeface="Roboto Condensed" charset="0"/>
                        </a:rPr>
                        <a:t>3</a:t>
                      </a:r>
                      <a:r>
                        <a:rPr lang="de-DE" sz="1300" dirty="0" smtClean="0">
                          <a:latin typeface="Roboto Condensed" charset="0"/>
                          <a:ea typeface="Roboto Condensed" charset="0"/>
                          <a:cs typeface="Roboto Condensed" charset="0"/>
                        </a:rPr>
                        <a:t>COOH, CH</a:t>
                      </a:r>
                      <a:r>
                        <a:rPr lang="de-DE" sz="1300" baseline="-25000" dirty="0" smtClean="0">
                          <a:latin typeface="Roboto Condensed" charset="0"/>
                          <a:ea typeface="Roboto Condensed" charset="0"/>
                          <a:cs typeface="Roboto Condensed" charset="0"/>
                        </a:rPr>
                        <a:t>3</a:t>
                      </a:r>
                      <a:r>
                        <a:rPr lang="de-DE" sz="1300" dirty="0" smtClean="0">
                          <a:latin typeface="Roboto Condensed" charset="0"/>
                          <a:ea typeface="Roboto Condensed" charset="0"/>
                          <a:cs typeface="Roboto Condensed" charset="0"/>
                        </a:rPr>
                        <a:t>OH, CH</a:t>
                      </a:r>
                      <a:r>
                        <a:rPr lang="de-DE" sz="1300" baseline="-25000" dirty="0" smtClean="0">
                          <a:latin typeface="Roboto Condensed" charset="0"/>
                          <a:ea typeface="Roboto Condensed" charset="0"/>
                          <a:cs typeface="Roboto Condensed" charset="0"/>
                        </a:rPr>
                        <a:t>3</a:t>
                      </a:r>
                      <a:r>
                        <a:rPr lang="de-DE" sz="1300" dirty="0" smtClean="0">
                          <a:latin typeface="Roboto Condensed" charset="0"/>
                          <a:ea typeface="Roboto Condensed" charset="0"/>
                          <a:cs typeface="Roboto Condensed" charset="0"/>
                        </a:rPr>
                        <a:t>COCH</a:t>
                      </a:r>
                      <a:r>
                        <a:rPr lang="de-DE" sz="1300" baseline="-25000" dirty="0" smtClean="0">
                          <a:latin typeface="Roboto Condensed" charset="0"/>
                          <a:ea typeface="Roboto Condensed" charset="0"/>
                          <a:cs typeface="Roboto Condensed" charset="0"/>
                        </a:rPr>
                        <a:t>3</a:t>
                      </a:r>
                      <a:r>
                        <a:rPr lang="de-DE" sz="1300" baseline="0" dirty="0" smtClean="0">
                          <a:latin typeface="Roboto Condensed" charset="0"/>
                          <a:ea typeface="Roboto Condensed" charset="0"/>
                          <a:cs typeface="Roboto Condensed" charset="0"/>
                        </a:rPr>
                        <a:t> (Aceton), CH</a:t>
                      </a:r>
                      <a:r>
                        <a:rPr lang="de-DE" sz="1300" baseline="-25000" dirty="0" smtClean="0">
                          <a:latin typeface="Roboto Condensed" charset="0"/>
                          <a:ea typeface="Roboto Condensed" charset="0"/>
                          <a:cs typeface="Roboto Condensed" charset="0"/>
                        </a:rPr>
                        <a:t>4</a:t>
                      </a:r>
                      <a:r>
                        <a:rPr lang="de-DE" sz="1300" baseline="0" dirty="0" smtClean="0">
                          <a:latin typeface="Roboto Condensed" charset="0"/>
                          <a:ea typeface="Roboto Condensed" charset="0"/>
                          <a:cs typeface="Roboto Condensed" charset="0"/>
                        </a:rPr>
                        <a:t>, C</a:t>
                      </a:r>
                      <a:r>
                        <a:rPr lang="de-DE" sz="1300" baseline="-25000" dirty="0" smtClean="0">
                          <a:latin typeface="Roboto Condensed" charset="0"/>
                          <a:ea typeface="Roboto Condensed" charset="0"/>
                          <a:cs typeface="Roboto Condensed" charset="0"/>
                        </a:rPr>
                        <a:t>2</a:t>
                      </a:r>
                      <a:r>
                        <a:rPr lang="de-DE" sz="1300" baseline="0" dirty="0" smtClean="0">
                          <a:latin typeface="Roboto Condensed" charset="0"/>
                          <a:ea typeface="Roboto Condensed" charset="0"/>
                          <a:cs typeface="Roboto Condensed" charset="0"/>
                        </a:rPr>
                        <a:t>H</a:t>
                      </a:r>
                      <a:r>
                        <a:rPr lang="de-DE" sz="1300" baseline="-25000" dirty="0" smtClean="0">
                          <a:latin typeface="Roboto Condensed" charset="0"/>
                          <a:ea typeface="Roboto Condensed" charset="0"/>
                          <a:cs typeface="Roboto Condensed" charset="0"/>
                        </a:rPr>
                        <a:t>4</a:t>
                      </a:r>
                      <a:endParaRPr lang="de-DE" sz="1300" baseline="-25000" dirty="0">
                        <a:latin typeface="Roboto Condensed" charset="0"/>
                        <a:ea typeface="Roboto Condensed" charset="0"/>
                        <a:cs typeface="Roboto Condensed" charset="0"/>
                      </a:endParaRPr>
                    </a:p>
                  </a:txBody>
                  <a:tcPr/>
                </a:tc>
                <a:tc>
                  <a:txBody>
                    <a:bodyPr/>
                    <a:lstStyle/>
                    <a:p>
                      <a:pPr marL="285750" indent="-285750">
                        <a:buFont typeface="Arial" charset="0"/>
                        <a:buChar char="•"/>
                      </a:pPr>
                      <a:r>
                        <a:rPr lang="de-DE" sz="1300" dirty="0" smtClean="0">
                          <a:latin typeface="Roboto Condensed" charset="0"/>
                          <a:ea typeface="Roboto Condensed" charset="0"/>
                          <a:cs typeface="Roboto Condensed" charset="0"/>
                        </a:rPr>
                        <a:t>Höhepunkt</a:t>
                      </a:r>
                      <a:r>
                        <a:rPr lang="de-DE" sz="1300" baseline="0" dirty="0" smtClean="0">
                          <a:latin typeface="Roboto Condensed" charset="0"/>
                          <a:ea typeface="Roboto Condensed" charset="0"/>
                          <a:cs typeface="Roboto Condensed" charset="0"/>
                        </a:rPr>
                        <a:t> Wärmefreisetzung</a:t>
                      </a:r>
                    </a:p>
                    <a:p>
                      <a:pPr marL="285750" indent="-285750">
                        <a:buFont typeface="Arial" charset="0"/>
                        <a:buChar char="•"/>
                      </a:pPr>
                      <a:r>
                        <a:rPr lang="de-DE" sz="1300" baseline="0" dirty="0" smtClean="0">
                          <a:latin typeface="Roboto Condensed" charset="0"/>
                          <a:ea typeface="Roboto Condensed" charset="0"/>
                          <a:cs typeface="Roboto Condensed" charset="0"/>
                        </a:rPr>
                        <a:t>Holzteerbildung durch </a:t>
                      </a:r>
                      <a:r>
                        <a:rPr lang="de-DE" sz="1300" baseline="0" dirty="0" err="1" smtClean="0">
                          <a:latin typeface="Roboto Condensed" charset="0"/>
                          <a:ea typeface="Roboto Condensed" charset="0"/>
                          <a:cs typeface="Roboto Condensed" charset="0"/>
                        </a:rPr>
                        <a:t>Ligninspaltung</a:t>
                      </a:r>
                      <a:endParaRPr lang="de-DE" sz="1300" baseline="0" dirty="0" smtClean="0">
                        <a:latin typeface="Roboto Condensed" charset="0"/>
                        <a:ea typeface="Roboto Condensed" charset="0"/>
                        <a:cs typeface="Roboto Condensed" charset="0"/>
                      </a:endParaRPr>
                    </a:p>
                    <a:p>
                      <a:pPr marL="285750" indent="-285750">
                        <a:buFont typeface="Arial" charset="0"/>
                        <a:buChar char="•"/>
                      </a:pPr>
                      <a:r>
                        <a:rPr lang="de-DE" sz="1300" baseline="0" dirty="0" err="1" smtClean="0">
                          <a:latin typeface="Roboto Condensed" charset="0"/>
                          <a:ea typeface="Roboto Condensed" charset="0"/>
                          <a:cs typeface="Roboto Condensed" charset="0"/>
                        </a:rPr>
                        <a:t>autotherme</a:t>
                      </a:r>
                      <a:r>
                        <a:rPr lang="de-DE" sz="1300" baseline="0" dirty="0" smtClean="0">
                          <a:latin typeface="Roboto Condensed" charset="0"/>
                          <a:ea typeface="Roboto Condensed" charset="0"/>
                          <a:cs typeface="Roboto Condensed" charset="0"/>
                        </a:rPr>
                        <a:t> Temperatur-erhöhung auf bis zu 400 </a:t>
                      </a:r>
                      <a:r>
                        <a:rPr lang="de-DE" sz="1300" baseline="30000" dirty="0" smtClean="0">
                          <a:latin typeface="Roboto Condensed" charset="0"/>
                          <a:ea typeface="Roboto Condensed" charset="0"/>
                          <a:cs typeface="Roboto Condensed" charset="0"/>
                        </a:rPr>
                        <a:t>∘</a:t>
                      </a:r>
                      <a:r>
                        <a:rPr lang="de-DE" sz="1300" dirty="0" smtClean="0">
                          <a:latin typeface="Roboto Condensed" charset="0"/>
                          <a:ea typeface="Roboto Condensed" charset="0"/>
                          <a:cs typeface="Roboto Condensed" charset="0"/>
                        </a:rPr>
                        <a:t>C</a:t>
                      </a:r>
                      <a:endParaRPr lang="de-DE" sz="1300" baseline="0" dirty="0" smtClean="0">
                        <a:latin typeface="Roboto Condensed" charset="0"/>
                        <a:ea typeface="Roboto Condensed" charset="0"/>
                        <a:cs typeface="Roboto Condensed" charset="0"/>
                      </a:endParaRPr>
                    </a:p>
                    <a:p>
                      <a:pPr marL="285750" indent="-285750">
                        <a:buFont typeface="Arial" charset="0"/>
                        <a:buChar char="•"/>
                      </a:pPr>
                      <a:endParaRPr lang="de-DE" sz="1300" dirty="0">
                        <a:latin typeface="Roboto Condensed" charset="0"/>
                        <a:ea typeface="Roboto Condensed" charset="0"/>
                        <a:cs typeface="Roboto Condensed" charset="0"/>
                      </a:endParaRPr>
                    </a:p>
                  </a:txBody>
                  <a:tcPr/>
                </a:tc>
                <a:tc>
                  <a:txBody>
                    <a:bodyPr/>
                    <a:lstStyle/>
                    <a:p>
                      <a:pPr marL="285750" indent="-285750">
                        <a:buFont typeface="Arial" charset="0"/>
                        <a:buChar char="•"/>
                      </a:pPr>
                      <a:r>
                        <a:rPr lang="de-DE" sz="1300" dirty="0" smtClean="0">
                          <a:latin typeface="Roboto Condensed" charset="0"/>
                          <a:ea typeface="Roboto Condensed" charset="0"/>
                          <a:cs typeface="Roboto Condensed" charset="0"/>
                        </a:rPr>
                        <a:t>Umwandlung Biomasse in kristalline Graphitstrukturen</a:t>
                      </a:r>
                    </a:p>
                    <a:p>
                      <a:pPr marL="285750" indent="-285750">
                        <a:buFont typeface="Arial" charset="0"/>
                        <a:buChar char="•"/>
                      </a:pPr>
                      <a:r>
                        <a:rPr lang="de-DE" sz="1300" dirty="0" smtClean="0">
                          <a:latin typeface="Roboto Condensed" charset="0"/>
                          <a:ea typeface="Roboto Condensed" charset="0"/>
                          <a:cs typeface="Roboto Condensed" charset="0"/>
                        </a:rPr>
                        <a:t>Spaltung von C-O und C-N Bindungen</a:t>
                      </a:r>
                    </a:p>
                    <a:p>
                      <a:pPr marL="285750" indent="-285750">
                        <a:buFont typeface="Arial" charset="0"/>
                        <a:buChar char="•"/>
                      </a:pPr>
                      <a:r>
                        <a:rPr lang="de-DE" sz="1300" dirty="0" smtClean="0">
                          <a:latin typeface="Roboto Condensed" charset="0"/>
                          <a:ea typeface="Roboto Condensed" charset="0"/>
                          <a:cs typeface="Roboto Condensed" charset="0"/>
                        </a:rPr>
                        <a:t>Abspaltung Wasserstoff</a:t>
                      </a:r>
                    </a:p>
                    <a:p>
                      <a:pPr marL="285750" indent="-285750">
                        <a:buFont typeface="Arial" charset="0"/>
                        <a:buChar char="•"/>
                      </a:pPr>
                      <a:endParaRPr lang="de-DE" sz="1300" dirty="0">
                        <a:latin typeface="Roboto Condensed" charset="0"/>
                        <a:ea typeface="Roboto Condensed" charset="0"/>
                        <a:cs typeface="Roboto Condensed" charset="0"/>
                      </a:endParaRPr>
                    </a:p>
                  </a:txBody>
                  <a:tcPr/>
                </a:tc>
                <a:extLst>
                  <a:ext uri="{0D108BD9-81ED-4DB2-BD59-A6C34878D82A}">
                    <a16:rowId xmlns="" xmlns:a16="http://schemas.microsoft.com/office/drawing/2014/main" val="10002"/>
                  </a:ext>
                </a:extLst>
              </a:tr>
            </a:tbl>
          </a:graphicData>
        </a:graphic>
      </p:graphicFrame>
      <p:sp>
        <p:nvSpPr>
          <p:cNvPr id="7" name="Rechteck 6"/>
          <p:cNvSpPr/>
          <p:nvPr/>
        </p:nvSpPr>
        <p:spPr>
          <a:xfrm>
            <a:off x="759936" y="4804849"/>
            <a:ext cx="1763624" cy="246221"/>
          </a:xfrm>
          <a:prstGeom prst="rect">
            <a:avLst/>
          </a:prstGeom>
        </p:spPr>
        <p:txBody>
          <a:bodyPr wrap="none">
            <a:spAutoFit/>
          </a:bodyPr>
          <a:lstStyle/>
          <a:p>
            <a:r>
              <a:rPr lang="de-DE" sz="1000" dirty="0">
                <a:solidFill>
                  <a:schemeClr val="tx1"/>
                </a:solidFill>
                <a:latin typeface="Roboto Condensed Light" charset="0"/>
                <a:ea typeface="Roboto Condensed Light" charset="0"/>
                <a:cs typeface="Roboto Condensed Light" charset="0"/>
              </a:rPr>
              <a:t>Tabelle nach P. Quicker (</a:t>
            </a:r>
            <a:r>
              <a:rPr lang="de-DE" sz="1000" dirty="0" smtClean="0">
                <a:solidFill>
                  <a:schemeClr val="tx1"/>
                </a:solidFill>
                <a:latin typeface="Roboto Condensed Light" charset="0"/>
                <a:ea typeface="Roboto Condensed Light" charset="0"/>
                <a:cs typeface="Roboto Condensed Light" charset="0"/>
              </a:rPr>
              <a:t>2012:24</a:t>
            </a:r>
            <a:endParaRPr lang="de-DE" sz="1000" dirty="0"/>
          </a:p>
        </p:txBody>
      </p:sp>
      <p:pic>
        <p:nvPicPr>
          <p:cNvPr id="8" name="Bild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17954" y="306252"/>
            <a:ext cx="1630995" cy="433127"/>
          </a:xfrm>
          <a:prstGeom prst="rect">
            <a:avLst/>
          </a:prstGeom>
        </p:spPr>
      </p:pic>
    </p:spTree>
    <p:extLst>
      <p:ext uri="{BB962C8B-B14F-4D97-AF65-F5344CB8AC3E}">
        <p14:creationId xmlns:p14="http://schemas.microsoft.com/office/powerpoint/2010/main" val="1838774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49048"/>
            <a:ext cx="8229600" cy="857250"/>
          </a:xfrm>
        </p:spPr>
        <p:txBody>
          <a:bodyPr/>
          <a:lstStyle/>
          <a:p>
            <a:r>
              <a:rPr lang="de-DE" dirty="0" smtClean="0">
                <a:solidFill>
                  <a:srgbClr val="9CC03D"/>
                </a:solidFill>
                <a:latin typeface="Roboto Condensed" charset="0"/>
                <a:ea typeface="Roboto Condensed" charset="0"/>
                <a:cs typeface="Roboto Condensed" charset="0"/>
              </a:rPr>
              <a:t>Pyrolyse: Köhlerei</a:t>
            </a:r>
            <a:endParaRPr lang="de-DE" dirty="0">
              <a:solidFill>
                <a:srgbClr val="9CC03D"/>
              </a:solidFill>
              <a:latin typeface="Roboto Condensed" charset="0"/>
              <a:ea typeface="Roboto Condensed" charset="0"/>
              <a:cs typeface="Roboto Condensed" charset="0"/>
            </a:endParaRPr>
          </a:p>
        </p:txBody>
      </p:sp>
      <p:pic>
        <p:nvPicPr>
          <p:cNvPr id="5" name="Bild 4" descr="/Users/bianca/Desktop/DBU - Biokohle/Öffentlichkeitsarbeit/_elemente/BBB_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sp>
        <p:nvSpPr>
          <p:cNvPr id="3" name="Textfeld 2"/>
          <p:cNvSpPr txBox="1"/>
          <p:nvPr/>
        </p:nvSpPr>
        <p:spPr>
          <a:xfrm>
            <a:off x="457200" y="4660730"/>
            <a:ext cx="3957638" cy="246221"/>
          </a:xfrm>
          <a:prstGeom prst="rect">
            <a:avLst/>
          </a:prstGeom>
          <a:noFill/>
        </p:spPr>
        <p:txBody>
          <a:bodyPr wrap="square" rtlCol="0">
            <a:spAutoFit/>
          </a:bodyPr>
          <a:lstStyle/>
          <a:p>
            <a:r>
              <a:rPr lang="de-DE" sz="1000" dirty="0" err="1" smtClean="0">
                <a:solidFill>
                  <a:schemeClr val="tx1"/>
                </a:solidFill>
                <a:latin typeface="Roboto Condensed Light" charset="0"/>
                <a:ea typeface="Roboto Condensed Light" charset="0"/>
                <a:cs typeface="Roboto Condensed Light" charset="0"/>
              </a:rPr>
              <a:t>Epei</a:t>
            </a:r>
            <a:r>
              <a:rPr lang="de-DE" sz="1000" dirty="0" smtClean="0">
                <a:solidFill>
                  <a:schemeClr val="tx1"/>
                </a:solidFill>
                <a:latin typeface="Roboto Condensed Light" charset="0"/>
                <a:ea typeface="Roboto Condensed Light" charset="0"/>
                <a:cs typeface="Roboto Condensed Light" charset="0"/>
              </a:rPr>
              <a:t>: Kohlenmeiler</a:t>
            </a:r>
            <a:r>
              <a:rPr lang="de-DE" sz="1000" dirty="0">
                <a:solidFill>
                  <a:schemeClr val="tx1"/>
                </a:solidFill>
                <a:latin typeface="Roboto Condensed Light" charset="0"/>
                <a:ea typeface="Roboto Condensed Light" charset="0"/>
                <a:cs typeface="Roboto Condensed Light" charset="0"/>
              </a:rPr>
              <a:t>: Schichtung des Buchenholzes um den </a:t>
            </a:r>
            <a:r>
              <a:rPr lang="de-DE" sz="1000" dirty="0" smtClean="0">
                <a:solidFill>
                  <a:schemeClr val="tx1"/>
                </a:solidFill>
                <a:latin typeface="Roboto Condensed Light" charset="0"/>
                <a:ea typeface="Roboto Condensed Light" charset="0"/>
                <a:cs typeface="Roboto Condensed Light" charset="0"/>
              </a:rPr>
              <a:t>Kern</a:t>
            </a:r>
            <a:endParaRPr lang="de-DE" sz="1000" dirty="0">
              <a:solidFill>
                <a:schemeClr val="tx1"/>
              </a:solidFill>
              <a:latin typeface="Roboto Condensed Light" charset="0"/>
              <a:ea typeface="Roboto Condensed Light" charset="0"/>
              <a:cs typeface="Roboto Condensed Light" charset="0"/>
            </a:endParaRPr>
          </a:p>
        </p:txBody>
      </p:sp>
      <p:pic>
        <p:nvPicPr>
          <p:cNvPr id="1026" name="Picture 2" descr="ttps://upload.wikimedia.org/wikipedia/commons/2/26/Meiler_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50663"/>
            <a:ext cx="4087603" cy="30657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6/6f/SI_Netphen-Walpersdorf_Kohlenmeiler_01.jpg/1920px-SI_Netphen-Walpersdorf_Kohlenmeiler_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6610" y="1550663"/>
            <a:ext cx="4086085" cy="3065702"/>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4796610" y="4660730"/>
            <a:ext cx="3957638" cy="246221"/>
          </a:xfrm>
          <a:prstGeom prst="rect">
            <a:avLst/>
          </a:prstGeom>
          <a:noFill/>
        </p:spPr>
        <p:txBody>
          <a:bodyPr wrap="square" rtlCol="0">
            <a:spAutoFit/>
          </a:bodyPr>
          <a:lstStyle/>
          <a:p>
            <a:r>
              <a:rPr lang="de-DE" sz="1000" dirty="0" smtClean="0">
                <a:solidFill>
                  <a:schemeClr val="tx1"/>
                </a:solidFill>
                <a:latin typeface="Roboto Condensed Light" charset="0"/>
                <a:ea typeface="Roboto Condensed Light" charset="0"/>
                <a:cs typeface="Roboto Condensed Light" charset="0"/>
              </a:rPr>
              <a:t>Frank </a:t>
            </a:r>
            <a:r>
              <a:rPr lang="de-DE" sz="1000" dirty="0" err="1" smtClean="0">
                <a:solidFill>
                  <a:schemeClr val="tx1"/>
                </a:solidFill>
                <a:latin typeface="Roboto Condensed Light" charset="0"/>
                <a:ea typeface="Roboto Condensed Light" charset="0"/>
                <a:cs typeface="Roboto Condensed Light" charset="0"/>
              </a:rPr>
              <a:t>Behnsen</a:t>
            </a:r>
            <a:r>
              <a:rPr lang="de-DE" sz="1000" dirty="0" smtClean="0">
                <a:solidFill>
                  <a:schemeClr val="tx1"/>
                </a:solidFill>
                <a:latin typeface="Roboto Condensed Light" charset="0"/>
                <a:ea typeface="Roboto Condensed Light" charset="0"/>
                <a:cs typeface="Roboto Condensed Light" charset="0"/>
              </a:rPr>
              <a:t>: Kohlenmeiler </a:t>
            </a:r>
            <a:r>
              <a:rPr lang="de-DE" sz="1000" dirty="0">
                <a:solidFill>
                  <a:schemeClr val="tx1"/>
                </a:solidFill>
                <a:latin typeface="Roboto Condensed Light" charset="0"/>
                <a:ea typeface="Roboto Condensed Light" charset="0"/>
                <a:cs typeface="Roboto Condensed Light" charset="0"/>
              </a:rPr>
              <a:t>in </a:t>
            </a:r>
            <a:r>
              <a:rPr lang="de-DE" sz="1000" dirty="0" err="1">
                <a:solidFill>
                  <a:schemeClr val="tx1"/>
                </a:solidFill>
                <a:latin typeface="Roboto Condensed Light" charset="0"/>
                <a:ea typeface="Roboto Condensed Light" charset="0"/>
                <a:cs typeface="Roboto Condensed Light" charset="0"/>
              </a:rPr>
              <a:t>Walpersdorf</a:t>
            </a:r>
            <a:endParaRPr lang="de-DE" sz="1000" dirty="0">
              <a:solidFill>
                <a:schemeClr val="tx1"/>
              </a:solidFill>
              <a:latin typeface="Roboto Condensed Light" charset="0"/>
              <a:ea typeface="Roboto Condensed Light" charset="0"/>
              <a:cs typeface="Roboto Condensed Light" charset="0"/>
            </a:endParaRPr>
          </a:p>
        </p:txBody>
      </p:sp>
      <p:pic>
        <p:nvPicPr>
          <p:cNvPr id="9" name="Bild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17954" y="306252"/>
            <a:ext cx="1630995" cy="433127"/>
          </a:xfrm>
          <a:prstGeom prst="rect">
            <a:avLst/>
          </a:prstGeom>
        </p:spPr>
      </p:pic>
    </p:spTree>
    <p:extLst>
      <p:ext uri="{BB962C8B-B14F-4D97-AF65-F5344CB8AC3E}">
        <p14:creationId xmlns:p14="http://schemas.microsoft.com/office/powerpoint/2010/main" val="1890508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49048"/>
            <a:ext cx="8229600" cy="857250"/>
          </a:xfrm>
        </p:spPr>
        <p:txBody>
          <a:bodyPr/>
          <a:lstStyle/>
          <a:p>
            <a:r>
              <a:rPr lang="de-DE" dirty="0" smtClean="0">
                <a:solidFill>
                  <a:srgbClr val="9CC03D"/>
                </a:solidFill>
                <a:latin typeface="Roboto Condensed" charset="0"/>
                <a:ea typeface="Roboto Condensed" charset="0"/>
                <a:cs typeface="Roboto Condensed" charset="0"/>
              </a:rPr>
              <a:t>Thermochemische Prozesse</a:t>
            </a:r>
            <a:endParaRPr lang="de-DE" dirty="0">
              <a:solidFill>
                <a:srgbClr val="9CC03D"/>
              </a:solidFill>
              <a:latin typeface="Roboto Condensed" charset="0"/>
              <a:ea typeface="Roboto Condensed" charset="0"/>
              <a:cs typeface="Roboto Condensed" charset="0"/>
            </a:endParaRPr>
          </a:p>
        </p:txBody>
      </p:sp>
      <p:pic>
        <p:nvPicPr>
          <p:cNvPr id="5" name="Bild 4" descr="/Users/bianca/Desktop/DBU - Biokohle/Öffentlichkeitsarbeit/_elemente/BBB_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graphicFrame>
        <p:nvGraphicFramePr>
          <p:cNvPr id="3" name="Tabelle 2"/>
          <p:cNvGraphicFramePr>
            <a:graphicFrameLocks noGrp="1"/>
          </p:cNvGraphicFramePr>
          <p:nvPr>
            <p:extLst>
              <p:ext uri="{D42A27DB-BD31-4B8C-83A1-F6EECF244321}">
                <p14:modId xmlns:p14="http://schemas.microsoft.com/office/powerpoint/2010/main" val="1480517688"/>
              </p:ext>
            </p:extLst>
          </p:nvPr>
        </p:nvGraphicFramePr>
        <p:xfrm>
          <a:off x="1295399" y="1692239"/>
          <a:ext cx="7091364" cy="3346585"/>
        </p:xfrm>
        <a:graphic>
          <a:graphicData uri="http://schemas.openxmlformats.org/drawingml/2006/table">
            <a:tbl>
              <a:tblPr firstRow="1" bandRow="1">
                <a:tableStyleId>{6E25E649-3F16-4E02-A733-19D2CDBF48F0}</a:tableStyleId>
              </a:tblPr>
              <a:tblGrid>
                <a:gridCol w="1708296">
                  <a:extLst>
                    <a:ext uri="{9D8B030D-6E8A-4147-A177-3AD203B41FA5}">
                      <a16:colId xmlns="" xmlns:a16="http://schemas.microsoft.com/office/drawing/2014/main" val="20000"/>
                    </a:ext>
                  </a:extLst>
                </a:gridCol>
                <a:gridCol w="1781446">
                  <a:extLst>
                    <a:ext uri="{9D8B030D-6E8A-4147-A177-3AD203B41FA5}">
                      <a16:colId xmlns="" xmlns:a16="http://schemas.microsoft.com/office/drawing/2014/main" val="20001"/>
                    </a:ext>
                  </a:extLst>
                </a:gridCol>
                <a:gridCol w="1587810">
                  <a:extLst>
                    <a:ext uri="{9D8B030D-6E8A-4147-A177-3AD203B41FA5}">
                      <a16:colId xmlns="" xmlns:a16="http://schemas.microsoft.com/office/drawing/2014/main" val="20002"/>
                    </a:ext>
                  </a:extLst>
                </a:gridCol>
                <a:gridCol w="2013812">
                  <a:extLst>
                    <a:ext uri="{9D8B030D-6E8A-4147-A177-3AD203B41FA5}">
                      <a16:colId xmlns="" xmlns:a16="http://schemas.microsoft.com/office/drawing/2014/main" val="20003"/>
                    </a:ext>
                  </a:extLst>
                </a:gridCol>
              </a:tblGrid>
              <a:tr h="397645">
                <a:tc>
                  <a:txBody>
                    <a:bodyPr/>
                    <a:lstStyle/>
                    <a:p>
                      <a:endParaRPr lang="de-DE" dirty="0">
                        <a:latin typeface="Roboto Condensed" charset="0"/>
                        <a:ea typeface="Roboto Condensed" charset="0"/>
                        <a:cs typeface="Roboto Condensed" charset="0"/>
                      </a:endParaRPr>
                    </a:p>
                  </a:txBody>
                  <a:tcPr/>
                </a:tc>
                <a:tc>
                  <a:txBody>
                    <a:bodyPr/>
                    <a:lstStyle/>
                    <a:p>
                      <a:r>
                        <a:rPr lang="de-DE" dirty="0" smtClean="0">
                          <a:latin typeface="Roboto Condensed" charset="0"/>
                          <a:ea typeface="Roboto Condensed" charset="0"/>
                          <a:cs typeface="Roboto Condensed" charset="0"/>
                        </a:rPr>
                        <a:t>Entgasung = Pyrolyse</a:t>
                      </a:r>
                      <a:endParaRPr lang="de-DE" dirty="0">
                        <a:latin typeface="Roboto Condensed" charset="0"/>
                        <a:ea typeface="Roboto Condensed" charset="0"/>
                        <a:cs typeface="Roboto Condensed" charset="0"/>
                      </a:endParaRPr>
                    </a:p>
                  </a:txBody>
                  <a:tcPr/>
                </a:tc>
                <a:tc>
                  <a:txBody>
                    <a:bodyPr/>
                    <a:lstStyle/>
                    <a:p>
                      <a:r>
                        <a:rPr lang="de-DE" dirty="0" smtClean="0">
                          <a:latin typeface="Roboto Condensed" charset="0"/>
                          <a:ea typeface="Roboto Condensed" charset="0"/>
                          <a:cs typeface="Roboto Condensed" charset="0"/>
                        </a:rPr>
                        <a:t>Vergasung</a:t>
                      </a:r>
                      <a:endParaRPr lang="de-DE" dirty="0">
                        <a:latin typeface="Roboto Condensed" charset="0"/>
                        <a:ea typeface="Roboto Condensed" charset="0"/>
                        <a:cs typeface="Roboto Condensed" charset="0"/>
                      </a:endParaRPr>
                    </a:p>
                  </a:txBody>
                  <a:tcPr/>
                </a:tc>
                <a:tc>
                  <a:txBody>
                    <a:bodyPr/>
                    <a:lstStyle/>
                    <a:p>
                      <a:r>
                        <a:rPr lang="de-DE" dirty="0" smtClean="0">
                          <a:latin typeface="Roboto Condensed" charset="0"/>
                          <a:ea typeface="Roboto Condensed" charset="0"/>
                          <a:cs typeface="Roboto Condensed" charset="0"/>
                        </a:rPr>
                        <a:t>Verbrennung</a:t>
                      </a:r>
                      <a:endParaRPr lang="de-DE" dirty="0">
                        <a:latin typeface="Roboto Condensed" charset="0"/>
                        <a:ea typeface="Roboto Condensed" charset="0"/>
                        <a:cs typeface="Roboto Condensed" charset="0"/>
                      </a:endParaRPr>
                    </a:p>
                  </a:txBody>
                  <a:tcPr/>
                </a:tc>
                <a:extLst>
                  <a:ext uri="{0D108BD9-81ED-4DB2-BD59-A6C34878D82A}">
                    <a16:rowId xmlns="" xmlns:a16="http://schemas.microsoft.com/office/drawing/2014/main" val="10000"/>
                  </a:ext>
                </a:extLst>
              </a:tr>
              <a:tr h="1258103">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de-DE" b="1" dirty="0" smtClean="0">
                          <a:latin typeface="Roboto Condensed" charset="0"/>
                          <a:ea typeface="Roboto Condensed" charset="0"/>
                          <a:cs typeface="Roboto Condensed" charset="0"/>
                        </a:rPr>
                        <a:t>Gasförmige Produkte</a:t>
                      </a:r>
                    </a:p>
                    <a:p>
                      <a:endParaRPr lang="de-DE" b="1" dirty="0">
                        <a:latin typeface="Roboto Condensed" charset="0"/>
                        <a:ea typeface="Roboto Condensed" charset="0"/>
                        <a:cs typeface="Roboto Condensed" charset="0"/>
                      </a:endParaRPr>
                    </a:p>
                  </a:txBody>
                  <a:tcPr/>
                </a:tc>
                <a:tc>
                  <a:txBody>
                    <a:bodyPr/>
                    <a:lstStyle/>
                    <a:p>
                      <a:r>
                        <a:rPr lang="de-DE" dirty="0" smtClean="0">
                          <a:latin typeface="Roboto Condensed" charset="0"/>
                          <a:ea typeface="Roboto Condensed" charset="0"/>
                          <a:cs typeface="Roboto Condensed" charset="0"/>
                        </a:rPr>
                        <a:t>CO, CH</a:t>
                      </a:r>
                      <a:r>
                        <a:rPr lang="de-DE" baseline="-25000" dirty="0" smtClean="0">
                          <a:latin typeface="Roboto Condensed" charset="0"/>
                          <a:ea typeface="Roboto Condensed" charset="0"/>
                          <a:cs typeface="Roboto Condensed" charset="0"/>
                        </a:rPr>
                        <a:t>4</a:t>
                      </a:r>
                      <a:r>
                        <a:rPr lang="de-DE" dirty="0" smtClean="0">
                          <a:latin typeface="Roboto Condensed" charset="0"/>
                          <a:ea typeface="Roboto Condensed" charset="0"/>
                          <a:cs typeface="Roboto Condensed" charset="0"/>
                        </a:rPr>
                        <a:t>, </a:t>
                      </a:r>
                    </a:p>
                    <a:p>
                      <a:pPr marL="0" marR="0" indent="0" algn="l" defTabSz="342900" rtl="0" eaLnBrk="1" fontAlgn="auto" latinLnBrk="0" hangingPunct="1">
                        <a:lnSpc>
                          <a:spcPct val="100000"/>
                        </a:lnSpc>
                        <a:spcBef>
                          <a:spcPts val="0"/>
                        </a:spcBef>
                        <a:spcAft>
                          <a:spcPts val="0"/>
                        </a:spcAft>
                        <a:buClrTx/>
                        <a:buSzTx/>
                        <a:buFontTx/>
                        <a:buNone/>
                        <a:tabLst/>
                        <a:defRPr/>
                      </a:pPr>
                      <a:r>
                        <a:rPr lang="de-DE" dirty="0" err="1" smtClean="0">
                          <a:latin typeface="Roboto Condensed" charset="0"/>
                          <a:ea typeface="Roboto Condensed" charset="0"/>
                          <a:cs typeface="Roboto Condensed" charset="0"/>
                        </a:rPr>
                        <a:t>C</a:t>
                      </a:r>
                      <a:r>
                        <a:rPr lang="de-DE" baseline="-25000" dirty="0" err="1" smtClean="0">
                          <a:latin typeface="Roboto Condensed" charset="0"/>
                          <a:ea typeface="Roboto Condensed" charset="0"/>
                          <a:cs typeface="Roboto Condensed" charset="0"/>
                        </a:rPr>
                        <a:t>x</a:t>
                      </a:r>
                      <a:r>
                        <a:rPr lang="de-DE" dirty="0" err="1" smtClean="0">
                          <a:latin typeface="Roboto Condensed" charset="0"/>
                          <a:ea typeface="Roboto Condensed" charset="0"/>
                          <a:cs typeface="Roboto Condensed" charset="0"/>
                        </a:rPr>
                        <a:t>H</a:t>
                      </a:r>
                      <a:r>
                        <a:rPr lang="de-DE" baseline="-25000" dirty="0" err="1" smtClean="0">
                          <a:latin typeface="Roboto Condensed" charset="0"/>
                          <a:ea typeface="Roboto Condensed" charset="0"/>
                          <a:cs typeface="Roboto Condensed" charset="0"/>
                        </a:rPr>
                        <a:t>y</a:t>
                      </a:r>
                      <a:r>
                        <a:rPr lang="de-DE" dirty="0" smtClean="0">
                          <a:latin typeface="Roboto Condensed" charset="0"/>
                          <a:ea typeface="Roboto Condensed" charset="0"/>
                          <a:cs typeface="Roboto Condensed" charset="0"/>
                        </a:rPr>
                        <a:t>, H</a:t>
                      </a:r>
                      <a:r>
                        <a:rPr lang="de-DE" baseline="-25000" dirty="0" smtClean="0">
                          <a:latin typeface="Roboto Condensed" charset="0"/>
                          <a:ea typeface="Roboto Condensed" charset="0"/>
                          <a:cs typeface="Roboto Condensed" charset="0"/>
                        </a:rPr>
                        <a:t>2</a:t>
                      </a:r>
                      <a:r>
                        <a:rPr lang="de-DE" dirty="0" smtClean="0">
                          <a:latin typeface="Roboto Condensed" charset="0"/>
                          <a:ea typeface="Roboto Condensed" charset="0"/>
                          <a:cs typeface="Roboto Condensed" charset="0"/>
                        </a:rPr>
                        <a:t>O</a:t>
                      </a:r>
                    </a:p>
                    <a:p>
                      <a:r>
                        <a:rPr lang="de-DE" dirty="0" smtClean="0">
                          <a:latin typeface="Roboto Condensed" charset="0"/>
                          <a:ea typeface="Roboto Condensed" charset="0"/>
                          <a:cs typeface="Roboto Condensed" charset="0"/>
                        </a:rPr>
                        <a:t>H</a:t>
                      </a:r>
                      <a:r>
                        <a:rPr lang="de-DE" baseline="-25000" dirty="0" smtClean="0">
                          <a:latin typeface="Roboto Condensed" charset="0"/>
                          <a:ea typeface="Roboto Condensed" charset="0"/>
                          <a:cs typeface="Roboto Condensed" charset="0"/>
                        </a:rPr>
                        <a:t>2</a:t>
                      </a:r>
                      <a:r>
                        <a:rPr lang="de-DE" baseline="0" dirty="0" smtClean="0">
                          <a:latin typeface="Roboto Condensed" charset="0"/>
                          <a:ea typeface="Roboto Condensed" charset="0"/>
                          <a:cs typeface="Roboto Condensed" charset="0"/>
                        </a:rPr>
                        <a:t>, </a:t>
                      </a:r>
                      <a:r>
                        <a:rPr lang="de-DE" dirty="0" smtClean="0">
                          <a:latin typeface="Roboto Condensed" charset="0"/>
                          <a:ea typeface="Roboto Condensed" charset="0"/>
                          <a:cs typeface="Roboto Condensed" charset="0"/>
                        </a:rPr>
                        <a:t>CO</a:t>
                      </a:r>
                      <a:r>
                        <a:rPr lang="de-DE" baseline="-25000" dirty="0" smtClean="0">
                          <a:latin typeface="Roboto Condensed" charset="0"/>
                          <a:ea typeface="Roboto Condensed" charset="0"/>
                          <a:cs typeface="Roboto Condensed" charset="0"/>
                        </a:rPr>
                        <a:t>2</a:t>
                      </a:r>
                      <a:endParaRPr lang="de-DE" baseline="0" dirty="0" smtClean="0">
                        <a:latin typeface="Roboto Condensed" charset="0"/>
                        <a:ea typeface="Roboto Condensed" charset="0"/>
                        <a:cs typeface="Roboto Condensed" charset="0"/>
                      </a:endParaRPr>
                    </a:p>
                    <a:p>
                      <a:r>
                        <a:rPr lang="de-DE" dirty="0" smtClean="0">
                          <a:latin typeface="Roboto Condensed" charset="0"/>
                          <a:ea typeface="Roboto Condensed" charset="0"/>
                          <a:cs typeface="Roboto Condensed" charset="0"/>
                        </a:rPr>
                        <a:t>Pyrolyseöle</a:t>
                      </a:r>
                    </a:p>
                    <a:p>
                      <a:r>
                        <a:rPr lang="de-DE" baseline="0" dirty="0" smtClean="0">
                          <a:latin typeface="Roboto Condensed" charset="0"/>
                          <a:ea typeface="Roboto Condensed" charset="0"/>
                          <a:cs typeface="Roboto Condensed" charset="0"/>
                        </a:rPr>
                        <a:t>N-, S- haltige Verbindungen</a:t>
                      </a:r>
                    </a:p>
                  </a:txBody>
                  <a:tcPr/>
                </a:tc>
                <a:tc>
                  <a:txBody>
                    <a:bodyPr/>
                    <a:lstStyle/>
                    <a:p>
                      <a:r>
                        <a:rPr lang="de-DE" dirty="0" smtClean="0">
                          <a:latin typeface="Roboto Condensed" charset="0"/>
                          <a:ea typeface="Roboto Condensed" charset="0"/>
                          <a:cs typeface="Roboto Condensed" charset="0"/>
                        </a:rPr>
                        <a:t>CO, H</a:t>
                      </a:r>
                      <a:r>
                        <a:rPr lang="de-DE" baseline="-25000" dirty="0" smtClean="0">
                          <a:latin typeface="Roboto Condensed" charset="0"/>
                          <a:ea typeface="Roboto Condensed" charset="0"/>
                          <a:cs typeface="Roboto Condensed" charset="0"/>
                        </a:rPr>
                        <a:t>2</a:t>
                      </a:r>
                      <a:r>
                        <a:rPr lang="de-DE" baseline="0" dirty="0" smtClean="0">
                          <a:latin typeface="Roboto Condensed" charset="0"/>
                          <a:ea typeface="Roboto Condensed" charset="0"/>
                          <a:cs typeface="Roboto Condensed" charset="0"/>
                        </a:rPr>
                        <a:t>, </a:t>
                      </a:r>
                      <a:r>
                        <a:rPr lang="de-DE" dirty="0" smtClean="0">
                          <a:latin typeface="Roboto Condensed" charset="0"/>
                          <a:ea typeface="Roboto Condensed" charset="0"/>
                          <a:cs typeface="Roboto Condensed" charset="0"/>
                        </a:rPr>
                        <a:t>CO</a:t>
                      </a:r>
                      <a:r>
                        <a:rPr lang="de-DE" baseline="-25000" dirty="0" smtClean="0">
                          <a:latin typeface="Roboto Condensed" charset="0"/>
                          <a:ea typeface="Roboto Condensed" charset="0"/>
                          <a:cs typeface="Roboto Condensed" charset="0"/>
                        </a:rPr>
                        <a:t>2</a:t>
                      </a:r>
                      <a:endParaRPr lang="de-DE" baseline="0" dirty="0" smtClean="0">
                        <a:latin typeface="Roboto Condensed" charset="0"/>
                        <a:ea typeface="Roboto Condensed" charset="0"/>
                        <a:cs typeface="Roboto Condensed" charset="0"/>
                      </a:endParaRPr>
                    </a:p>
                    <a:p>
                      <a:r>
                        <a:rPr lang="de-DE" dirty="0" smtClean="0">
                          <a:latin typeface="Roboto Condensed" charset="0"/>
                          <a:ea typeface="Roboto Condensed" charset="0"/>
                          <a:cs typeface="Roboto Condensed" charset="0"/>
                        </a:rPr>
                        <a:t>H</a:t>
                      </a:r>
                      <a:r>
                        <a:rPr lang="de-DE" baseline="-25000" dirty="0" smtClean="0">
                          <a:latin typeface="Roboto Condensed" charset="0"/>
                          <a:ea typeface="Roboto Condensed" charset="0"/>
                          <a:cs typeface="Roboto Condensed" charset="0"/>
                        </a:rPr>
                        <a:t>2</a:t>
                      </a:r>
                      <a:r>
                        <a:rPr lang="de-DE" dirty="0" smtClean="0">
                          <a:latin typeface="Roboto Condensed" charset="0"/>
                          <a:ea typeface="Roboto Condensed" charset="0"/>
                          <a:cs typeface="Roboto Condensed" charset="0"/>
                        </a:rPr>
                        <a:t>O, CH</a:t>
                      </a:r>
                      <a:r>
                        <a:rPr lang="de-DE" baseline="-25000" dirty="0" smtClean="0">
                          <a:latin typeface="Roboto Condensed" charset="0"/>
                          <a:ea typeface="Roboto Condensed" charset="0"/>
                          <a:cs typeface="Roboto Condensed" charset="0"/>
                        </a:rPr>
                        <a:t>4</a:t>
                      </a:r>
                      <a:r>
                        <a:rPr lang="de-DE" dirty="0" smtClean="0">
                          <a:latin typeface="Roboto Condensed" charset="0"/>
                          <a:ea typeface="Roboto Condensed" charset="0"/>
                          <a:cs typeface="Roboto Condensed" charset="0"/>
                        </a:rPr>
                        <a:t>, </a:t>
                      </a:r>
                    </a:p>
                    <a:p>
                      <a:pPr marL="0" marR="0" indent="0" algn="l" defTabSz="342900" rtl="0" eaLnBrk="1" fontAlgn="auto" latinLnBrk="0" hangingPunct="1">
                        <a:lnSpc>
                          <a:spcPct val="100000"/>
                        </a:lnSpc>
                        <a:spcBef>
                          <a:spcPts val="0"/>
                        </a:spcBef>
                        <a:spcAft>
                          <a:spcPts val="0"/>
                        </a:spcAft>
                        <a:buClrTx/>
                        <a:buSzTx/>
                        <a:buFontTx/>
                        <a:buNone/>
                        <a:tabLst/>
                        <a:defRPr/>
                      </a:pPr>
                      <a:r>
                        <a:rPr lang="de-DE" dirty="0" err="1" smtClean="0">
                          <a:latin typeface="Roboto Condensed" charset="0"/>
                          <a:ea typeface="Roboto Condensed" charset="0"/>
                          <a:cs typeface="Roboto Condensed" charset="0"/>
                        </a:rPr>
                        <a:t>C</a:t>
                      </a:r>
                      <a:r>
                        <a:rPr lang="de-DE" baseline="-25000" dirty="0" err="1" smtClean="0">
                          <a:latin typeface="Roboto Condensed" charset="0"/>
                          <a:ea typeface="Roboto Condensed" charset="0"/>
                          <a:cs typeface="Roboto Condensed" charset="0"/>
                        </a:rPr>
                        <a:t>x</a:t>
                      </a:r>
                      <a:r>
                        <a:rPr lang="de-DE" dirty="0" err="1" smtClean="0">
                          <a:latin typeface="Roboto Condensed" charset="0"/>
                          <a:ea typeface="Roboto Condensed" charset="0"/>
                          <a:cs typeface="Roboto Condensed" charset="0"/>
                        </a:rPr>
                        <a:t>H</a:t>
                      </a:r>
                      <a:r>
                        <a:rPr lang="de-DE" baseline="-25000" dirty="0" err="1" smtClean="0">
                          <a:latin typeface="Roboto Condensed" charset="0"/>
                          <a:ea typeface="Roboto Condensed" charset="0"/>
                          <a:cs typeface="Roboto Condensed" charset="0"/>
                        </a:rPr>
                        <a:t>y</a:t>
                      </a:r>
                      <a:r>
                        <a:rPr lang="de-DE" dirty="0" smtClean="0">
                          <a:latin typeface="Roboto Condensed" charset="0"/>
                          <a:ea typeface="Roboto Condensed" charset="0"/>
                          <a:cs typeface="Roboto Condensed" charset="0"/>
                        </a:rPr>
                        <a:t>,</a:t>
                      </a:r>
                    </a:p>
                    <a:p>
                      <a:r>
                        <a:rPr lang="de-DE" dirty="0" smtClean="0">
                          <a:latin typeface="Roboto Condensed" charset="0"/>
                          <a:ea typeface="Roboto Condensed" charset="0"/>
                          <a:cs typeface="Roboto Condensed" charset="0"/>
                        </a:rPr>
                        <a:t>Teere,</a:t>
                      </a:r>
                      <a:r>
                        <a:rPr lang="de-DE" baseline="0" dirty="0" smtClean="0">
                          <a:latin typeface="Roboto Condensed" charset="0"/>
                          <a:ea typeface="Roboto Condensed" charset="0"/>
                          <a:cs typeface="Roboto Condensed" charset="0"/>
                        </a:rPr>
                        <a:t> </a:t>
                      </a:r>
                      <a:r>
                        <a:rPr lang="de-DE" baseline="0" dirty="0" err="1" smtClean="0">
                          <a:latin typeface="Roboto Condensed" charset="0"/>
                          <a:ea typeface="Roboto Condensed" charset="0"/>
                          <a:cs typeface="Roboto Condensed" charset="0"/>
                        </a:rPr>
                        <a:t>NH</a:t>
                      </a:r>
                      <a:r>
                        <a:rPr lang="de-DE" baseline="-25000" dirty="0" err="1" smtClean="0">
                          <a:latin typeface="Roboto Condensed" charset="0"/>
                          <a:ea typeface="Roboto Condensed" charset="0"/>
                          <a:cs typeface="Roboto Condensed" charset="0"/>
                        </a:rPr>
                        <a:t>y</a:t>
                      </a:r>
                      <a:r>
                        <a:rPr lang="de-DE" baseline="0" dirty="0" smtClean="0">
                          <a:latin typeface="Roboto Condensed" charset="0"/>
                          <a:ea typeface="Roboto Condensed" charset="0"/>
                          <a:cs typeface="Roboto Condensed" charset="0"/>
                        </a:rPr>
                        <a:t>, </a:t>
                      </a:r>
                      <a:r>
                        <a:rPr lang="de-DE" dirty="0" err="1" smtClean="0">
                          <a:latin typeface="Roboto Condensed" charset="0"/>
                          <a:ea typeface="Roboto Condensed" charset="0"/>
                          <a:cs typeface="Roboto Condensed" charset="0"/>
                        </a:rPr>
                        <a:t>No</a:t>
                      </a:r>
                      <a:r>
                        <a:rPr lang="de-DE" baseline="-25000" dirty="0" err="1" smtClean="0">
                          <a:latin typeface="Roboto Condensed" charset="0"/>
                          <a:ea typeface="Roboto Condensed" charset="0"/>
                          <a:cs typeface="Roboto Condensed" charset="0"/>
                        </a:rPr>
                        <a:t>x</a:t>
                      </a:r>
                      <a:endParaRPr lang="de-DE" baseline="-25000" dirty="0" smtClean="0">
                        <a:latin typeface="Roboto Condensed" charset="0"/>
                        <a:ea typeface="Roboto Condensed" charset="0"/>
                        <a:cs typeface="Roboto Condensed" charset="0"/>
                      </a:endParaRPr>
                    </a:p>
                    <a:p>
                      <a:r>
                        <a:rPr lang="de-DE" baseline="0" dirty="0" smtClean="0">
                          <a:latin typeface="Roboto Condensed" charset="0"/>
                          <a:ea typeface="Roboto Condensed" charset="0"/>
                          <a:cs typeface="Roboto Condensed" charset="0"/>
                        </a:rPr>
                        <a:t>H</a:t>
                      </a:r>
                      <a:r>
                        <a:rPr lang="de-DE" baseline="-25000" dirty="0" smtClean="0">
                          <a:latin typeface="Roboto Condensed" charset="0"/>
                          <a:ea typeface="Roboto Condensed" charset="0"/>
                          <a:cs typeface="Roboto Condensed" charset="0"/>
                        </a:rPr>
                        <a:t>2</a:t>
                      </a:r>
                      <a:r>
                        <a:rPr lang="de-DE" baseline="0" dirty="0" smtClean="0">
                          <a:latin typeface="Roboto Condensed" charset="0"/>
                          <a:ea typeface="Roboto Condensed" charset="0"/>
                          <a:cs typeface="Roboto Condensed" charset="0"/>
                        </a:rPr>
                        <a:t>S, COS</a:t>
                      </a:r>
                    </a:p>
                  </a:txBody>
                  <a:tcPr/>
                </a:tc>
                <a:tc>
                  <a:txBody>
                    <a:bodyPr/>
                    <a:lstStyle/>
                    <a:p>
                      <a:r>
                        <a:rPr lang="de-DE" dirty="0" smtClean="0">
                          <a:latin typeface="Roboto Condensed" charset="0"/>
                          <a:ea typeface="Roboto Condensed" charset="0"/>
                          <a:cs typeface="Roboto Condensed" charset="0"/>
                        </a:rPr>
                        <a:t>CO</a:t>
                      </a:r>
                      <a:r>
                        <a:rPr lang="de-DE" baseline="-25000" dirty="0" smtClean="0">
                          <a:latin typeface="Roboto Condensed" charset="0"/>
                          <a:ea typeface="Roboto Condensed" charset="0"/>
                          <a:cs typeface="Roboto Condensed" charset="0"/>
                        </a:rPr>
                        <a:t>2</a:t>
                      </a:r>
                      <a:r>
                        <a:rPr lang="de-DE" dirty="0" smtClean="0">
                          <a:latin typeface="Roboto Condensed" charset="0"/>
                          <a:ea typeface="Roboto Condensed" charset="0"/>
                          <a:cs typeface="Roboto Condensed" charset="0"/>
                        </a:rPr>
                        <a:t>, H</a:t>
                      </a:r>
                      <a:r>
                        <a:rPr lang="de-DE" baseline="-25000" dirty="0" smtClean="0">
                          <a:latin typeface="Roboto Condensed" charset="0"/>
                          <a:ea typeface="Roboto Condensed" charset="0"/>
                          <a:cs typeface="Roboto Condensed" charset="0"/>
                        </a:rPr>
                        <a:t>2</a:t>
                      </a:r>
                      <a:r>
                        <a:rPr lang="de-DE" dirty="0" smtClean="0">
                          <a:latin typeface="Roboto Condensed" charset="0"/>
                          <a:ea typeface="Roboto Condensed" charset="0"/>
                          <a:cs typeface="Roboto Condensed" charset="0"/>
                        </a:rPr>
                        <a:t>O</a:t>
                      </a:r>
                    </a:p>
                    <a:p>
                      <a:r>
                        <a:rPr lang="de-DE" dirty="0" smtClean="0">
                          <a:latin typeface="Roboto Condensed" charset="0"/>
                          <a:ea typeface="Roboto Condensed" charset="0"/>
                          <a:cs typeface="Roboto Condensed" charset="0"/>
                        </a:rPr>
                        <a:t>CO, </a:t>
                      </a:r>
                      <a:r>
                        <a:rPr lang="de-DE" dirty="0" err="1" smtClean="0">
                          <a:latin typeface="Roboto Condensed" charset="0"/>
                          <a:ea typeface="Roboto Condensed" charset="0"/>
                          <a:cs typeface="Roboto Condensed" charset="0"/>
                        </a:rPr>
                        <a:t>C</a:t>
                      </a:r>
                      <a:r>
                        <a:rPr lang="de-DE" baseline="-25000" dirty="0" err="1" smtClean="0">
                          <a:latin typeface="Roboto Condensed" charset="0"/>
                          <a:ea typeface="Roboto Condensed" charset="0"/>
                          <a:cs typeface="Roboto Condensed" charset="0"/>
                        </a:rPr>
                        <a:t>x</a:t>
                      </a:r>
                      <a:r>
                        <a:rPr lang="de-DE" dirty="0" err="1" smtClean="0">
                          <a:latin typeface="Roboto Condensed" charset="0"/>
                          <a:ea typeface="Roboto Condensed" charset="0"/>
                          <a:cs typeface="Roboto Condensed" charset="0"/>
                        </a:rPr>
                        <a:t>H</a:t>
                      </a:r>
                      <a:r>
                        <a:rPr lang="de-DE" baseline="-25000" dirty="0" err="1" smtClean="0">
                          <a:latin typeface="Roboto Condensed" charset="0"/>
                          <a:ea typeface="Roboto Condensed" charset="0"/>
                          <a:cs typeface="Roboto Condensed" charset="0"/>
                        </a:rPr>
                        <a:t>y</a:t>
                      </a:r>
                      <a:endParaRPr lang="de-DE" dirty="0" smtClean="0">
                        <a:latin typeface="Roboto Condensed" charset="0"/>
                        <a:ea typeface="Roboto Condensed" charset="0"/>
                        <a:cs typeface="Roboto Condensed" charset="0"/>
                      </a:endParaRPr>
                    </a:p>
                    <a:p>
                      <a:r>
                        <a:rPr lang="de-DE" dirty="0" err="1" smtClean="0">
                          <a:latin typeface="Roboto Condensed" charset="0"/>
                          <a:ea typeface="Roboto Condensed" charset="0"/>
                          <a:cs typeface="Roboto Condensed" charset="0"/>
                        </a:rPr>
                        <a:t>NO</a:t>
                      </a:r>
                      <a:r>
                        <a:rPr lang="de-DE" baseline="-25000" dirty="0" err="1" smtClean="0">
                          <a:latin typeface="Roboto Condensed" charset="0"/>
                          <a:ea typeface="Roboto Condensed" charset="0"/>
                          <a:cs typeface="Roboto Condensed" charset="0"/>
                        </a:rPr>
                        <a:t>x</a:t>
                      </a:r>
                      <a:r>
                        <a:rPr lang="de-DE" dirty="0" smtClean="0">
                          <a:latin typeface="Roboto Condensed" charset="0"/>
                          <a:ea typeface="Roboto Condensed" charset="0"/>
                          <a:cs typeface="Roboto Condensed" charset="0"/>
                        </a:rPr>
                        <a:t>, </a:t>
                      </a:r>
                      <a:r>
                        <a:rPr lang="de-DE" dirty="0" err="1" smtClean="0">
                          <a:latin typeface="Roboto Condensed" charset="0"/>
                          <a:ea typeface="Roboto Condensed" charset="0"/>
                          <a:cs typeface="Roboto Condensed" charset="0"/>
                        </a:rPr>
                        <a:t>SO</a:t>
                      </a:r>
                      <a:r>
                        <a:rPr lang="de-DE" baseline="-25000" dirty="0" err="1" smtClean="0">
                          <a:latin typeface="Roboto Condensed" charset="0"/>
                          <a:ea typeface="Roboto Condensed" charset="0"/>
                          <a:cs typeface="Roboto Condensed" charset="0"/>
                        </a:rPr>
                        <a:t>x</a:t>
                      </a:r>
                      <a:endParaRPr lang="de-DE" baseline="-25000" dirty="0" smtClean="0">
                        <a:latin typeface="Roboto Condensed" charset="0"/>
                        <a:ea typeface="Roboto Condensed" charset="0"/>
                        <a:cs typeface="Roboto Condensed" charset="0"/>
                      </a:endParaRPr>
                    </a:p>
                  </a:txBody>
                  <a:tcPr/>
                </a:tc>
                <a:extLst>
                  <a:ext uri="{0D108BD9-81ED-4DB2-BD59-A6C34878D82A}">
                    <a16:rowId xmlns="" xmlns:a16="http://schemas.microsoft.com/office/drawing/2014/main" val="10001"/>
                  </a:ext>
                </a:extLst>
              </a:tr>
              <a:tr h="691197">
                <a:tc>
                  <a:txBody>
                    <a:bodyPr/>
                    <a:lstStyle/>
                    <a:p>
                      <a:r>
                        <a:rPr lang="de-DE" b="1" dirty="0" smtClean="0">
                          <a:latin typeface="Roboto Condensed" charset="0"/>
                          <a:ea typeface="Roboto Condensed" charset="0"/>
                          <a:cs typeface="Roboto Condensed" charset="0"/>
                        </a:rPr>
                        <a:t>Fester Rückstand</a:t>
                      </a:r>
                      <a:endParaRPr lang="de-DE" b="1" dirty="0">
                        <a:latin typeface="Roboto Condensed" charset="0"/>
                        <a:ea typeface="Roboto Condensed" charset="0"/>
                        <a:cs typeface="Roboto Condensed" charset="0"/>
                      </a:endParaRPr>
                    </a:p>
                  </a:txBody>
                  <a:tcPr/>
                </a:tc>
                <a:tc>
                  <a:txBody>
                    <a:bodyPr/>
                    <a:lstStyle/>
                    <a:p>
                      <a:r>
                        <a:rPr lang="de-DE" dirty="0" err="1" smtClean="0">
                          <a:solidFill>
                            <a:srgbClr val="5E4D27"/>
                          </a:solidFill>
                          <a:latin typeface="Roboto Condensed" charset="0"/>
                          <a:ea typeface="Roboto Condensed" charset="0"/>
                          <a:cs typeface="Roboto Condensed" charset="0"/>
                        </a:rPr>
                        <a:t>C</a:t>
                      </a:r>
                      <a:r>
                        <a:rPr lang="de-DE" baseline="-25000" dirty="0" err="1" smtClean="0">
                          <a:solidFill>
                            <a:srgbClr val="5E4D27"/>
                          </a:solidFill>
                          <a:latin typeface="Roboto Condensed" charset="0"/>
                          <a:ea typeface="Roboto Condensed" charset="0"/>
                          <a:cs typeface="Roboto Condensed" charset="0"/>
                        </a:rPr>
                        <a:t>x</a:t>
                      </a:r>
                      <a:r>
                        <a:rPr lang="de-DE" dirty="0" err="1" smtClean="0">
                          <a:solidFill>
                            <a:srgbClr val="5E4D27"/>
                          </a:solidFill>
                          <a:latin typeface="Roboto Condensed" charset="0"/>
                          <a:ea typeface="Roboto Condensed" charset="0"/>
                          <a:cs typeface="Roboto Condensed" charset="0"/>
                        </a:rPr>
                        <a:t>H</a:t>
                      </a:r>
                      <a:r>
                        <a:rPr lang="de-DE" baseline="-25000" dirty="0" err="1" smtClean="0">
                          <a:solidFill>
                            <a:srgbClr val="5E4D27"/>
                          </a:solidFill>
                          <a:latin typeface="Roboto Condensed" charset="0"/>
                          <a:ea typeface="Roboto Condensed" charset="0"/>
                          <a:cs typeface="Roboto Condensed" charset="0"/>
                        </a:rPr>
                        <a:t>y</a:t>
                      </a:r>
                      <a:r>
                        <a:rPr lang="de-DE" baseline="0" dirty="0" err="1" smtClean="0">
                          <a:solidFill>
                            <a:srgbClr val="5E4D27"/>
                          </a:solidFill>
                          <a:latin typeface="Roboto Condensed" charset="0"/>
                          <a:ea typeface="Roboto Condensed" charset="0"/>
                          <a:cs typeface="Roboto Condensed" charset="0"/>
                        </a:rPr>
                        <a:t>O</a:t>
                      </a:r>
                      <a:r>
                        <a:rPr lang="de-DE" baseline="-25000" dirty="0" err="1" smtClean="0">
                          <a:solidFill>
                            <a:srgbClr val="5E4D27"/>
                          </a:solidFill>
                          <a:latin typeface="Roboto Condensed" charset="0"/>
                          <a:ea typeface="Roboto Condensed" charset="0"/>
                          <a:cs typeface="Roboto Condensed" charset="0"/>
                        </a:rPr>
                        <a:t>Z</a:t>
                      </a:r>
                      <a:endParaRPr lang="de-DE" baseline="-25000" dirty="0" smtClean="0">
                        <a:solidFill>
                          <a:srgbClr val="5E4D27"/>
                        </a:solidFill>
                        <a:latin typeface="Roboto Condensed" charset="0"/>
                        <a:ea typeface="Roboto Condensed" charset="0"/>
                        <a:cs typeface="Roboto Condensed" charset="0"/>
                      </a:endParaRPr>
                    </a:p>
                    <a:p>
                      <a:r>
                        <a:rPr lang="de-DE" dirty="0" smtClean="0">
                          <a:latin typeface="Roboto Condensed" charset="0"/>
                          <a:ea typeface="Roboto Condensed" charset="0"/>
                          <a:cs typeface="Roboto Condensed" charset="0"/>
                        </a:rPr>
                        <a:t>Asche</a:t>
                      </a:r>
                    </a:p>
                    <a:p>
                      <a:r>
                        <a:rPr lang="de-DE" dirty="0" smtClean="0">
                          <a:latin typeface="Roboto Condensed" charset="0"/>
                          <a:ea typeface="Roboto Condensed" charset="0"/>
                          <a:cs typeface="Roboto Condensed" charset="0"/>
                        </a:rPr>
                        <a:t>(N, S)</a:t>
                      </a:r>
                    </a:p>
                  </a:txBody>
                  <a:tcPr/>
                </a:tc>
                <a:tc>
                  <a:txBody>
                    <a:bodyPr/>
                    <a:lstStyle/>
                    <a:p>
                      <a:r>
                        <a:rPr lang="de-DE" dirty="0" smtClean="0">
                          <a:latin typeface="Roboto Condensed" charset="0"/>
                          <a:ea typeface="Roboto Condensed" charset="0"/>
                          <a:cs typeface="Roboto Condensed" charset="0"/>
                        </a:rPr>
                        <a:t>C</a:t>
                      </a:r>
                    </a:p>
                    <a:p>
                      <a:r>
                        <a:rPr lang="de-DE" dirty="0" smtClean="0">
                          <a:latin typeface="Roboto Condensed" charset="0"/>
                          <a:ea typeface="Roboto Condensed" charset="0"/>
                          <a:cs typeface="Roboto Condensed" charset="0"/>
                        </a:rPr>
                        <a:t>Asche</a:t>
                      </a:r>
                    </a:p>
                    <a:p>
                      <a:r>
                        <a:rPr lang="de-DE" dirty="0" smtClean="0">
                          <a:latin typeface="Roboto Condensed" charset="0"/>
                          <a:ea typeface="Roboto Condensed" charset="0"/>
                          <a:cs typeface="Roboto Condensed" charset="0"/>
                        </a:rPr>
                        <a:t>(N, S)</a:t>
                      </a:r>
                    </a:p>
                  </a:txBody>
                  <a:tcPr/>
                </a:tc>
                <a:tc>
                  <a:txBody>
                    <a:bodyPr/>
                    <a:lstStyle/>
                    <a:p>
                      <a:r>
                        <a:rPr lang="de-DE" dirty="0" smtClean="0">
                          <a:latin typeface="Roboto Condensed" charset="0"/>
                          <a:ea typeface="Roboto Condensed" charset="0"/>
                          <a:cs typeface="Roboto Condensed" charset="0"/>
                        </a:rPr>
                        <a:t>Asche</a:t>
                      </a:r>
                    </a:p>
                    <a:p>
                      <a:r>
                        <a:rPr lang="de-DE" dirty="0" smtClean="0">
                          <a:latin typeface="Roboto Condensed" charset="0"/>
                          <a:ea typeface="Roboto Condensed" charset="0"/>
                          <a:cs typeface="Roboto Condensed" charset="0"/>
                        </a:rPr>
                        <a:t>(N,S)</a:t>
                      </a:r>
                      <a:endParaRPr lang="de-DE" dirty="0">
                        <a:latin typeface="Roboto Condensed" charset="0"/>
                        <a:ea typeface="Roboto Condensed" charset="0"/>
                        <a:cs typeface="Roboto Condensed" charset="0"/>
                      </a:endParaRPr>
                    </a:p>
                  </a:txBody>
                  <a:tcPr/>
                </a:tc>
                <a:extLst>
                  <a:ext uri="{0D108BD9-81ED-4DB2-BD59-A6C34878D82A}">
                    <a16:rowId xmlns="" xmlns:a16="http://schemas.microsoft.com/office/drawing/2014/main" val="10002"/>
                  </a:ext>
                </a:extLst>
              </a:tr>
              <a:tr h="891869">
                <a:tc>
                  <a:txBody>
                    <a:bodyPr/>
                    <a:lstStyle/>
                    <a:p>
                      <a:r>
                        <a:rPr lang="de-DE" b="1" dirty="0" smtClean="0">
                          <a:latin typeface="Roboto Condensed" charset="0"/>
                          <a:ea typeface="Roboto Condensed" charset="0"/>
                          <a:cs typeface="Roboto Condensed" charset="0"/>
                        </a:rPr>
                        <a:t>Parameter</a:t>
                      </a:r>
                      <a:endParaRPr lang="de-DE" b="1" dirty="0">
                        <a:latin typeface="Roboto Condensed" charset="0"/>
                        <a:ea typeface="Roboto Condensed" charset="0"/>
                        <a:cs typeface="Roboto Condensed" charset="0"/>
                      </a:endParaRPr>
                    </a:p>
                  </a:txBody>
                  <a:tcP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de-DE" dirty="0" smtClean="0">
                          <a:latin typeface="Roboto Condensed" charset="0"/>
                          <a:ea typeface="Roboto Condensed" charset="0"/>
                          <a:cs typeface="Roboto Condensed" charset="0"/>
                        </a:rPr>
                        <a:t>Wärme</a:t>
                      </a:r>
                      <a:endParaRPr lang="de-DE" baseline="-25000" dirty="0" smtClean="0">
                        <a:latin typeface="Roboto Condensed" charset="0"/>
                        <a:ea typeface="Roboto Condensed" charset="0"/>
                        <a:cs typeface="Roboto Condensed" charset="0"/>
                      </a:endParaRPr>
                    </a:p>
                    <a:p>
                      <a:pPr marL="0" marR="0" indent="0" algn="l" defTabSz="342900" rtl="0" eaLnBrk="1" fontAlgn="auto" latinLnBrk="0" hangingPunct="1">
                        <a:lnSpc>
                          <a:spcPct val="100000"/>
                        </a:lnSpc>
                        <a:spcBef>
                          <a:spcPts val="0"/>
                        </a:spcBef>
                        <a:spcAft>
                          <a:spcPts val="0"/>
                        </a:spcAft>
                        <a:buClrTx/>
                        <a:buSzTx/>
                        <a:buFontTx/>
                        <a:buNone/>
                        <a:tabLst/>
                        <a:defRPr/>
                      </a:pPr>
                      <a:r>
                        <a:rPr lang="de-DE" dirty="0" smtClean="0">
                          <a:latin typeface="Roboto Condensed" charset="0"/>
                          <a:ea typeface="Roboto Condensed" charset="0"/>
                          <a:cs typeface="Roboto Condensed" charset="0"/>
                        </a:rPr>
                        <a:t>&gt; 250</a:t>
                      </a:r>
                      <a:r>
                        <a:rPr lang="de-DE" baseline="30000" dirty="0" smtClean="0">
                          <a:latin typeface="Roboto Condensed" charset="0"/>
                          <a:ea typeface="Roboto Condensed" charset="0"/>
                          <a:cs typeface="Roboto Condensed" charset="0"/>
                        </a:rPr>
                        <a:t>∘</a:t>
                      </a:r>
                      <a:endParaRPr lang="de-DE" dirty="0" smtClean="0">
                        <a:latin typeface="Roboto Condensed" charset="0"/>
                        <a:ea typeface="Roboto Condensed" charset="0"/>
                        <a:cs typeface="Roboto Condensed" charset="0"/>
                      </a:endParaRPr>
                    </a:p>
                    <a:p>
                      <a:pPr marL="0" marR="0" indent="0" algn="l" defTabSz="342900" rtl="0" eaLnBrk="1" fontAlgn="auto" latinLnBrk="0" hangingPunct="1">
                        <a:lnSpc>
                          <a:spcPct val="100000"/>
                        </a:lnSpc>
                        <a:spcBef>
                          <a:spcPts val="0"/>
                        </a:spcBef>
                        <a:spcAft>
                          <a:spcPts val="0"/>
                        </a:spcAft>
                        <a:buClrTx/>
                        <a:buSzTx/>
                        <a:buFontTx/>
                        <a:buNone/>
                        <a:tabLst/>
                        <a:defRPr/>
                      </a:pPr>
                      <a:r>
                        <a:rPr lang="el-GR" b="0" dirty="0" smtClean="0"/>
                        <a:t>λ</a:t>
                      </a:r>
                      <a:r>
                        <a:rPr lang="de-DE" b="1" baseline="0" dirty="0" smtClean="0"/>
                        <a:t> </a:t>
                      </a:r>
                      <a:r>
                        <a:rPr lang="de-DE" dirty="0" smtClean="0">
                          <a:latin typeface="Roboto Condensed" charset="0"/>
                          <a:ea typeface="Roboto Condensed" charset="0"/>
                          <a:cs typeface="Roboto Condensed" charset="0"/>
                        </a:rPr>
                        <a:t>= 0</a:t>
                      </a:r>
                    </a:p>
                    <a:p>
                      <a:endParaRPr lang="de-DE" b="1" dirty="0">
                        <a:latin typeface="Roboto Condensed" charset="0"/>
                        <a:ea typeface="Roboto Condensed" charset="0"/>
                        <a:cs typeface="Roboto Condensed" charset="0"/>
                      </a:endParaRPr>
                    </a:p>
                  </a:txBody>
                  <a:tcP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de-DE" dirty="0" smtClean="0">
                          <a:latin typeface="Roboto Condensed" charset="0"/>
                          <a:ea typeface="Roboto Condensed" charset="0"/>
                          <a:cs typeface="Roboto Condensed" charset="0"/>
                        </a:rPr>
                        <a:t>Luft O</a:t>
                      </a:r>
                      <a:r>
                        <a:rPr lang="de-DE" baseline="-25000" dirty="0" smtClean="0">
                          <a:latin typeface="Roboto Condensed" charset="0"/>
                          <a:ea typeface="Roboto Condensed" charset="0"/>
                          <a:cs typeface="Roboto Condensed" charset="0"/>
                        </a:rPr>
                        <a:t>2</a:t>
                      </a:r>
                    </a:p>
                    <a:p>
                      <a:pPr marL="0" marR="0" indent="0" algn="l" defTabSz="342900" rtl="0" eaLnBrk="1" fontAlgn="auto" latinLnBrk="0" hangingPunct="1">
                        <a:lnSpc>
                          <a:spcPct val="100000"/>
                        </a:lnSpc>
                        <a:spcBef>
                          <a:spcPts val="0"/>
                        </a:spcBef>
                        <a:spcAft>
                          <a:spcPts val="0"/>
                        </a:spcAft>
                        <a:buClrTx/>
                        <a:buSzTx/>
                        <a:buFontTx/>
                        <a:buNone/>
                        <a:tabLst/>
                        <a:defRPr/>
                      </a:pPr>
                      <a:r>
                        <a:rPr lang="de-DE" dirty="0" smtClean="0">
                          <a:latin typeface="Roboto Condensed" charset="0"/>
                          <a:ea typeface="Roboto Condensed" charset="0"/>
                          <a:cs typeface="Roboto Condensed" charset="0"/>
                        </a:rPr>
                        <a:t>&gt; 600</a:t>
                      </a:r>
                      <a:r>
                        <a:rPr lang="de-DE" baseline="30000" dirty="0" smtClean="0">
                          <a:latin typeface="Roboto Condensed" charset="0"/>
                          <a:ea typeface="Roboto Condensed" charset="0"/>
                          <a:cs typeface="Roboto Condensed" charset="0"/>
                        </a:rPr>
                        <a:t>∘</a:t>
                      </a:r>
                      <a:endParaRPr lang="de-DE" dirty="0" smtClean="0">
                        <a:latin typeface="Roboto Condensed" charset="0"/>
                        <a:ea typeface="Roboto Condensed" charset="0"/>
                        <a:cs typeface="Roboto Condensed" charset="0"/>
                      </a:endParaRPr>
                    </a:p>
                    <a:p>
                      <a:pPr marL="0" marR="0" indent="0" algn="l" defTabSz="342900" rtl="0" eaLnBrk="1" fontAlgn="auto" latinLnBrk="0" hangingPunct="1">
                        <a:lnSpc>
                          <a:spcPct val="100000"/>
                        </a:lnSpc>
                        <a:spcBef>
                          <a:spcPts val="0"/>
                        </a:spcBef>
                        <a:spcAft>
                          <a:spcPts val="0"/>
                        </a:spcAft>
                        <a:buClrTx/>
                        <a:buSzTx/>
                        <a:buFontTx/>
                        <a:buNone/>
                        <a:tabLst/>
                        <a:defRPr/>
                      </a:pPr>
                      <a:r>
                        <a:rPr lang="el-GR" b="0" dirty="0" smtClean="0"/>
                        <a:t>λ</a:t>
                      </a:r>
                      <a:r>
                        <a:rPr lang="de-DE" b="1" baseline="0" dirty="0" smtClean="0"/>
                        <a:t> </a:t>
                      </a:r>
                      <a:r>
                        <a:rPr lang="de-DE" dirty="0" smtClean="0">
                          <a:latin typeface="Roboto Condensed" charset="0"/>
                          <a:ea typeface="Roboto Condensed" charset="0"/>
                          <a:cs typeface="Roboto Condensed" charset="0"/>
                        </a:rPr>
                        <a:t>= 0</a:t>
                      </a:r>
                      <a:endParaRPr lang="de-DE" dirty="0">
                        <a:latin typeface="Roboto Condensed" charset="0"/>
                        <a:ea typeface="Roboto Condensed" charset="0"/>
                        <a:cs typeface="Roboto Condensed" charset="0"/>
                      </a:endParaRPr>
                    </a:p>
                  </a:txBody>
                  <a:tcP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de-DE" dirty="0" smtClean="0">
                          <a:latin typeface="Roboto Condensed" charset="0"/>
                          <a:ea typeface="Roboto Condensed" charset="0"/>
                          <a:cs typeface="Roboto Condensed" charset="0"/>
                        </a:rPr>
                        <a:t>Luft O</a:t>
                      </a:r>
                      <a:r>
                        <a:rPr lang="de-DE" baseline="-25000" dirty="0" smtClean="0">
                          <a:latin typeface="Roboto Condensed" charset="0"/>
                          <a:ea typeface="Roboto Condensed" charset="0"/>
                          <a:cs typeface="Roboto Condensed" charset="0"/>
                        </a:rPr>
                        <a:t>2</a:t>
                      </a:r>
                    </a:p>
                    <a:p>
                      <a:pPr marL="0" marR="0" indent="0" algn="l" defTabSz="342900" rtl="0" eaLnBrk="1" fontAlgn="auto" latinLnBrk="0" hangingPunct="1">
                        <a:lnSpc>
                          <a:spcPct val="100000"/>
                        </a:lnSpc>
                        <a:spcBef>
                          <a:spcPts val="0"/>
                        </a:spcBef>
                        <a:spcAft>
                          <a:spcPts val="0"/>
                        </a:spcAft>
                        <a:buClrTx/>
                        <a:buSzTx/>
                        <a:buFontTx/>
                        <a:buNone/>
                        <a:tabLst/>
                        <a:defRPr/>
                      </a:pPr>
                      <a:r>
                        <a:rPr lang="de-DE" baseline="0" dirty="0" smtClean="0">
                          <a:latin typeface="Roboto Condensed" charset="0"/>
                          <a:ea typeface="Roboto Condensed" charset="0"/>
                          <a:cs typeface="Roboto Condensed" charset="0"/>
                        </a:rPr>
                        <a:t>&gt;</a:t>
                      </a:r>
                      <a:r>
                        <a:rPr lang="de-DE" baseline="-25000" dirty="0" smtClean="0">
                          <a:latin typeface="Roboto Condensed" charset="0"/>
                          <a:ea typeface="Roboto Condensed" charset="0"/>
                          <a:cs typeface="Roboto Condensed" charset="0"/>
                        </a:rPr>
                        <a:t> </a:t>
                      </a:r>
                      <a:r>
                        <a:rPr lang="de-DE" baseline="0" dirty="0" smtClean="0">
                          <a:latin typeface="Roboto Condensed" charset="0"/>
                          <a:ea typeface="Roboto Condensed" charset="0"/>
                          <a:cs typeface="Roboto Condensed" charset="0"/>
                        </a:rPr>
                        <a:t> 700</a:t>
                      </a:r>
                      <a:r>
                        <a:rPr lang="de-DE" baseline="30000" dirty="0" smtClean="0">
                          <a:latin typeface="Roboto Condensed" charset="0"/>
                          <a:ea typeface="Roboto Condensed" charset="0"/>
                          <a:cs typeface="Roboto Condensed" charset="0"/>
                        </a:rPr>
                        <a:t>∘</a:t>
                      </a:r>
                    </a:p>
                    <a:p>
                      <a:pPr marL="0" marR="0" indent="0" algn="l" defTabSz="342900" rtl="0" eaLnBrk="1" fontAlgn="auto" latinLnBrk="0" hangingPunct="1">
                        <a:lnSpc>
                          <a:spcPct val="100000"/>
                        </a:lnSpc>
                        <a:spcBef>
                          <a:spcPts val="0"/>
                        </a:spcBef>
                        <a:spcAft>
                          <a:spcPts val="0"/>
                        </a:spcAft>
                        <a:buClrTx/>
                        <a:buSzTx/>
                        <a:buFontTx/>
                        <a:buNone/>
                        <a:tabLst/>
                        <a:defRPr/>
                      </a:pPr>
                      <a:r>
                        <a:rPr lang="el-GR" b="0" dirty="0" smtClean="0"/>
                        <a:t>λ</a:t>
                      </a:r>
                      <a:r>
                        <a:rPr lang="de-DE" baseline="0" dirty="0" smtClean="0">
                          <a:solidFill>
                            <a:srgbClr val="FF0000"/>
                          </a:solidFill>
                          <a:latin typeface="Roboto Condensed" charset="0"/>
                          <a:ea typeface="Roboto Condensed" charset="0"/>
                          <a:cs typeface="Roboto Condensed" charset="0"/>
                        </a:rPr>
                        <a:t> </a:t>
                      </a:r>
                      <a:r>
                        <a:rPr lang="de-DE" baseline="0" dirty="0" smtClean="0">
                          <a:latin typeface="Roboto Condensed" charset="0"/>
                          <a:ea typeface="Roboto Condensed" charset="0"/>
                          <a:cs typeface="Roboto Condensed" charset="0"/>
                        </a:rPr>
                        <a:t>= 1</a:t>
                      </a:r>
                    </a:p>
                    <a:p>
                      <a:endParaRPr lang="de-DE" dirty="0">
                        <a:latin typeface="Roboto Condensed" charset="0"/>
                        <a:ea typeface="Roboto Condensed" charset="0"/>
                        <a:cs typeface="Roboto Condensed" charset="0"/>
                      </a:endParaRPr>
                    </a:p>
                  </a:txBody>
                  <a:tcPr/>
                </a:tc>
                <a:extLst>
                  <a:ext uri="{0D108BD9-81ED-4DB2-BD59-A6C34878D82A}">
                    <a16:rowId xmlns="" xmlns:a16="http://schemas.microsoft.com/office/drawing/2014/main" val="10003"/>
                  </a:ext>
                </a:extLst>
              </a:tr>
            </a:tbl>
          </a:graphicData>
        </a:graphic>
      </p:graphicFrame>
      <p:sp>
        <p:nvSpPr>
          <p:cNvPr id="6" name="Textfeld 5"/>
          <p:cNvSpPr txBox="1"/>
          <p:nvPr/>
        </p:nvSpPr>
        <p:spPr>
          <a:xfrm>
            <a:off x="1295399" y="4684831"/>
            <a:ext cx="1798890" cy="246221"/>
          </a:xfrm>
          <a:prstGeom prst="rect">
            <a:avLst/>
          </a:prstGeom>
          <a:noFill/>
        </p:spPr>
        <p:txBody>
          <a:bodyPr wrap="none" rtlCol="0">
            <a:spAutoFit/>
          </a:bodyPr>
          <a:lstStyle/>
          <a:p>
            <a:r>
              <a:rPr lang="de-DE" sz="1000" dirty="0" smtClean="0">
                <a:solidFill>
                  <a:schemeClr val="tx1"/>
                </a:solidFill>
                <a:latin typeface="Roboto Condensed Light" charset="0"/>
                <a:ea typeface="Roboto Condensed Light" charset="0"/>
                <a:cs typeface="Roboto Condensed Light" charset="0"/>
              </a:rPr>
              <a:t>Tabelle nach P. Quicker (2012:21)</a:t>
            </a:r>
            <a:endParaRPr lang="de-DE" sz="1000" dirty="0">
              <a:solidFill>
                <a:schemeClr val="tx1"/>
              </a:solidFill>
              <a:latin typeface="Roboto Condensed Light" charset="0"/>
              <a:ea typeface="Roboto Condensed Light" charset="0"/>
              <a:cs typeface="Roboto Condensed Light" charset="0"/>
            </a:endParaRPr>
          </a:p>
        </p:txBody>
      </p:sp>
      <p:pic>
        <p:nvPicPr>
          <p:cNvPr id="7" name="Bild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17954" y="306252"/>
            <a:ext cx="1630995" cy="433127"/>
          </a:xfrm>
          <a:prstGeom prst="rect">
            <a:avLst/>
          </a:prstGeom>
        </p:spPr>
      </p:pic>
    </p:spTree>
    <p:extLst>
      <p:ext uri="{BB962C8B-B14F-4D97-AF65-F5344CB8AC3E}">
        <p14:creationId xmlns:p14="http://schemas.microsoft.com/office/powerpoint/2010/main" val="1247124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49048"/>
            <a:ext cx="8229600" cy="857250"/>
          </a:xfrm>
        </p:spPr>
        <p:txBody>
          <a:bodyPr/>
          <a:lstStyle/>
          <a:p>
            <a:r>
              <a:rPr lang="de-DE" dirty="0" smtClean="0">
                <a:solidFill>
                  <a:srgbClr val="9CC03D"/>
                </a:solidFill>
                <a:latin typeface="Roboto Condensed" charset="0"/>
                <a:ea typeface="Roboto Condensed" charset="0"/>
                <a:cs typeface="Roboto Condensed" charset="0"/>
              </a:rPr>
              <a:t>Woraus wird Pflanzenkohle hergestellt?</a:t>
            </a:r>
            <a:endParaRPr lang="de-DE" dirty="0">
              <a:solidFill>
                <a:srgbClr val="9CC03D"/>
              </a:solidFill>
              <a:latin typeface="Roboto Condensed" charset="0"/>
              <a:ea typeface="Roboto Condensed" charset="0"/>
              <a:cs typeface="Roboto Condensed" charset="0"/>
            </a:endParaRPr>
          </a:p>
        </p:txBody>
      </p:sp>
      <p:pic>
        <p:nvPicPr>
          <p:cNvPr id="5" name="Inhaltsplatzhalt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5044" y="1535794"/>
            <a:ext cx="6033911" cy="3394075"/>
          </a:xfrm>
          <a:effectLst>
            <a:softEdge rad="88900"/>
          </a:effectLst>
        </p:spPr>
      </p:pic>
      <p:sp>
        <p:nvSpPr>
          <p:cNvPr id="6" name="Rectangle 16"/>
          <p:cNvSpPr>
            <a:spLocks noChangeArrowheads="1"/>
          </p:cNvSpPr>
          <p:nvPr/>
        </p:nvSpPr>
        <p:spPr bwMode="auto">
          <a:xfrm>
            <a:off x="1555044" y="4897279"/>
            <a:ext cx="603391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de-DE" altLang="de-DE" sz="1000" dirty="0" smtClean="0">
                <a:latin typeface="Roboto Condensed Light" charset="0"/>
                <a:ea typeface="Roboto Condensed Light" charset="0"/>
                <a:cs typeface="Roboto Condensed Light" charset="0"/>
              </a:rPr>
              <a:t>Abb.: Videostill aus „Nachhaltige Nutzung mit Pflanzenkohle“ 2018</a:t>
            </a:r>
            <a:endParaRPr lang="de-DE" altLang="de-DE" sz="1000" dirty="0">
              <a:latin typeface="Roboto Condensed Light" charset="0"/>
              <a:ea typeface="Roboto Condensed Light" charset="0"/>
              <a:cs typeface="Roboto Condensed Light" charset="0"/>
            </a:endParaRPr>
          </a:p>
        </p:txBody>
      </p:sp>
      <p:pic>
        <p:nvPicPr>
          <p:cNvPr id="7" name="Bild 6" descr="/Users/bianca/Desktop/DBU - Biokohle/Öffentlichkeitsarbeit/_elemente/BBB_Logo.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pic>
        <p:nvPicPr>
          <p:cNvPr id="8" name="Bild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17954" y="306252"/>
            <a:ext cx="1630995" cy="433127"/>
          </a:xfrm>
          <a:prstGeom prst="rect">
            <a:avLst/>
          </a:prstGeom>
        </p:spPr>
      </p:pic>
    </p:spTree>
    <p:extLst>
      <p:ext uri="{BB962C8B-B14F-4D97-AF65-F5344CB8AC3E}">
        <p14:creationId xmlns:p14="http://schemas.microsoft.com/office/powerpoint/2010/main" val="1113368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49048"/>
            <a:ext cx="8229600" cy="857250"/>
          </a:xfrm>
        </p:spPr>
        <p:txBody>
          <a:bodyPr>
            <a:normAutofit/>
          </a:bodyPr>
          <a:lstStyle/>
          <a:p>
            <a:r>
              <a:rPr lang="de-DE" dirty="0" smtClean="0">
                <a:solidFill>
                  <a:srgbClr val="9CC03D"/>
                </a:solidFill>
                <a:latin typeface="Roboto Condensed" charset="0"/>
                <a:ea typeface="Roboto Condensed" charset="0"/>
                <a:cs typeface="Roboto Condensed" charset="0"/>
              </a:rPr>
              <a:t>Technische Anlagen</a:t>
            </a:r>
            <a:endParaRPr lang="de-DE" dirty="0">
              <a:solidFill>
                <a:srgbClr val="9CC03D"/>
              </a:solidFill>
              <a:latin typeface="Roboto Condensed" charset="0"/>
              <a:ea typeface="Roboto Condensed" charset="0"/>
              <a:cs typeface="Roboto Condensed" charset="0"/>
            </a:endParaRPr>
          </a:p>
        </p:txBody>
      </p:sp>
      <p:sp>
        <p:nvSpPr>
          <p:cNvPr id="10" name="Rectangle 16"/>
          <p:cNvSpPr>
            <a:spLocks noChangeArrowheads="1"/>
          </p:cNvSpPr>
          <p:nvPr/>
        </p:nvSpPr>
        <p:spPr bwMode="auto">
          <a:xfrm>
            <a:off x="457200" y="4743300"/>
            <a:ext cx="42980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de-DE" altLang="de-DE" sz="1200" dirty="0" smtClean="0">
                <a:latin typeface="Roboto Condensed Light" charset="0"/>
                <a:ea typeface="Roboto Condensed Light" charset="0"/>
                <a:cs typeface="Roboto Condensed Light" charset="0"/>
              </a:rPr>
              <a:t>Abb.: PYREG-Anlage</a:t>
            </a:r>
            <a:endParaRPr lang="de-DE" altLang="de-DE" sz="1200" dirty="0">
              <a:latin typeface="Roboto Condensed Light" charset="0"/>
              <a:ea typeface="Roboto Condensed Light" charset="0"/>
              <a:cs typeface="Roboto Condensed Light" charset="0"/>
            </a:endParaRPr>
          </a:p>
        </p:txBody>
      </p:sp>
      <p:pic>
        <p:nvPicPr>
          <p:cNvPr id="12" name="Bild 11" descr="/Users/bianca/Desktop/DBU - Biokohle/Öffentlichkeitsarbeit/_elemente/BBB_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pic>
        <p:nvPicPr>
          <p:cNvPr id="1026" name="Picture 2" descr="ttps://www.pyreg.de/wp-content/uploads/p500_bs_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88358"/>
            <a:ext cx="7172793" cy="30728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pyreg.de/wp-content/uploads/P500_D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5781" y="3170502"/>
            <a:ext cx="3848219" cy="1490737"/>
          </a:xfrm>
          <a:prstGeom prst="rect">
            <a:avLst/>
          </a:prstGeom>
          <a:noFill/>
          <a:extLst>
            <a:ext uri="{909E8E84-426E-40DD-AFC4-6F175D3DCCD1}">
              <a14:hiddenFill xmlns:a14="http://schemas.microsoft.com/office/drawing/2010/main">
                <a:solidFill>
                  <a:srgbClr val="FFFFFF"/>
                </a:solidFill>
              </a14:hiddenFill>
            </a:ext>
          </a:extLst>
        </p:spPr>
      </p:pic>
      <p:pic>
        <p:nvPicPr>
          <p:cNvPr id="7" name="Bild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17954" y="306252"/>
            <a:ext cx="1630995" cy="433127"/>
          </a:xfrm>
          <a:prstGeom prst="rect">
            <a:avLst/>
          </a:prstGeom>
        </p:spPr>
      </p:pic>
    </p:spTree>
    <p:extLst>
      <p:ext uri="{BB962C8B-B14F-4D97-AF65-F5344CB8AC3E}">
        <p14:creationId xmlns:p14="http://schemas.microsoft.com/office/powerpoint/2010/main" val="147993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49048"/>
            <a:ext cx="8229600" cy="857250"/>
          </a:xfrm>
        </p:spPr>
        <p:txBody>
          <a:bodyPr>
            <a:normAutofit/>
          </a:bodyPr>
          <a:lstStyle/>
          <a:p>
            <a:r>
              <a:rPr lang="de-DE" dirty="0" smtClean="0">
                <a:solidFill>
                  <a:srgbClr val="9CC03D"/>
                </a:solidFill>
                <a:latin typeface="Roboto Condensed" charset="0"/>
                <a:ea typeface="Roboto Condensed" charset="0"/>
                <a:cs typeface="Roboto Condensed" charset="0"/>
              </a:rPr>
              <a:t>Technische Anlagen</a:t>
            </a:r>
            <a:endParaRPr lang="de-DE" dirty="0">
              <a:solidFill>
                <a:srgbClr val="9CC03D"/>
              </a:solidFill>
              <a:latin typeface="Roboto Condensed" charset="0"/>
              <a:ea typeface="Roboto Condensed" charset="0"/>
              <a:cs typeface="Roboto Condensed" charset="0"/>
            </a:endParaRPr>
          </a:p>
        </p:txBody>
      </p:sp>
      <p:sp>
        <p:nvSpPr>
          <p:cNvPr id="10" name="Rectangle 16"/>
          <p:cNvSpPr>
            <a:spLocks noChangeArrowheads="1"/>
          </p:cNvSpPr>
          <p:nvPr/>
        </p:nvSpPr>
        <p:spPr bwMode="auto">
          <a:xfrm>
            <a:off x="457200" y="4838177"/>
            <a:ext cx="42980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de-DE" altLang="de-DE" sz="1200" dirty="0" smtClean="0">
                <a:latin typeface="Roboto Condensed Light" charset="0"/>
                <a:ea typeface="Roboto Condensed Light" charset="0"/>
                <a:cs typeface="Roboto Condensed Light" charset="0"/>
              </a:rPr>
              <a:t>Abb.: PYREG-Anlage</a:t>
            </a:r>
            <a:endParaRPr lang="de-DE" altLang="de-DE" sz="1200" dirty="0">
              <a:latin typeface="Roboto Condensed Light" charset="0"/>
              <a:ea typeface="Roboto Condensed Light" charset="0"/>
              <a:cs typeface="Roboto Condensed Light" charset="0"/>
            </a:endParaRPr>
          </a:p>
        </p:txBody>
      </p:sp>
      <p:pic>
        <p:nvPicPr>
          <p:cNvPr id="12" name="Bild 11" descr="/Users/bianca/Desktop/DBU - Biokohle/Öffentlichkeitsarbeit/_elemente/BBB_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pic>
        <p:nvPicPr>
          <p:cNvPr id="6" name="Bild 5"/>
          <p:cNvPicPr>
            <a:picLocks noChangeAspect="1"/>
          </p:cNvPicPr>
          <p:nvPr/>
        </p:nvPicPr>
        <p:blipFill>
          <a:blip r:embed="rId4"/>
          <a:stretch>
            <a:fillRect/>
          </a:stretch>
        </p:blipFill>
        <p:spPr>
          <a:xfrm>
            <a:off x="1361005" y="1394489"/>
            <a:ext cx="6421989" cy="3851209"/>
          </a:xfrm>
          <a:prstGeom prst="rect">
            <a:avLst/>
          </a:prstGeom>
        </p:spPr>
      </p:pic>
      <p:pic>
        <p:nvPicPr>
          <p:cNvPr id="7" name="Bild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17954" y="306252"/>
            <a:ext cx="1630995" cy="433127"/>
          </a:xfrm>
          <a:prstGeom prst="rect">
            <a:avLst/>
          </a:prstGeom>
        </p:spPr>
      </p:pic>
    </p:spTree>
    <p:extLst>
      <p:ext uri="{BB962C8B-B14F-4D97-AF65-F5344CB8AC3E}">
        <p14:creationId xmlns:p14="http://schemas.microsoft.com/office/powerpoint/2010/main" val="96292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Standarddesign">
  <a:themeElements>
    <a:clrScheme name="Amphitrite">
      <a:dk1>
        <a:srgbClr val="302C24"/>
      </a:dk1>
      <a:lt1>
        <a:sysClr val="window" lastClr="FFFFFF"/>
      </a:lt1>
      <a:dk2>
        <a:srgbClr val="AC6416"/>
      </a:dk2>
      <a:lt2>
        <a:srgbClr val="E8E4DB"/>
      </a:lt2>
      <a:accent1>
        <a:srgbClr val="C6B178"/>
      </a:accent1>
      <a:accent2>
        <a:srgbClr val="9C5B14"/>
      </a:accent2>
      <a:accent3>
        <a:srgbClr val="71B2BC"/>
      </a:accent3>
      <a:accent4>
        <a:srgbClr val="78AA5D"/>
      </a:accent4>
      <a:accent5>
        <a:srgbClr val="867099"/>
      </a:accent5>
      <a:accent6>
        <a:srgbClr val="4C6F75"/>
      </a:accent6>
      <a:hlink>
        <a:srgbClr val="F27B0E"/>
      </a:hlink>
      <a:folHlink>
        <a:srgbClr val="9892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Standarddesign</Template>
  <TotalTime>0</TotalTime>
  <Words>1914</Words>
  <Application>Microsoft Macintosh PowerPoint</Application>
  <PresentationFormat>Bildschirmpräsentation (16:9)</PresentationFormat>
  <Paragraphs>213</Paragraphs>
  <Slides>19</Slides>
  <Notes>16</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19</vt:i4>
      </vt:variant>
    </vt:vector>
  </HeadingPairs>
  <TitlesOfParts>
    <vt:vector size="26" baseType="lpstr">
      <vt:lpstr>Calibri</vt:lpstr>
      <vt:lpstr>ＭＳ Ｐゴシック</vt:lpstr>
      <vt:lpstr>Roboto Condensed</vt:lpstr>
      <vt:lpstr>Roboto Condensed Light</vt:lpstr>
      <vt:lpstr>Wingdings</vt:lpstr>
      <vt:lpstr>Arial</vt:lpstr>
      <vt:lpstr>Standarddesign</vt:lpstr>
      <vt:lpstr>Die Herstellung von Pflanzenkohle Prozess, Anlagen, Produkte, Qualitätskontrolle</vt:lpstr>
      <vt:lpstr>PowerPoint-Präsentation</vt:lpstr>
      <vt:lpstr>Pyrolyse</vt:lpstr>
      <vt:lpstr>Pyrolyse: Vorgänge und Produkte</vt:lpstr>
      <vt:lpstr>Pyrolyse: Köhlerei</vt:lpstr>
      <vt:lpstr>Thermochemische Prozesse</vt:lpstr>
      <vt:lpstr>Woraus wird Pflanzenkohle hergestellt?</vt:lpstr>
      <vt:lpstr>Technische Anlagen</vt:lpstr>
      <vt:lpstr>Technische Anlagen</vt:lpstr>
      <vt:lpstr>Weitere Anlagen</vt:lpstr>
      <vt:lpstr>Die Qualität von Pflanzenkohle: EBC</vt:lpstr>
      <vt:lpstr>Die Qualität von Pflanzenkohle: EBC</vt:lpstr>
      <vt:lpstr>Die Qualität von Pflanzenkohle: EBC</vt:lpstr>
      <vt:lpstr>Die Qualität von Pflanzenkohle: EBC</vt:lpstr>
      <vt:lpstr>Mikrovergaser</vt:lpstr>
      <vt:lpstr>Pyrolyse im Mikrovergaser</vt:lpstr>
      <vt:lpstr>Anwendungen der Pflanzenkohle</vt:lpstr>
      <vt:lpstr>PowerPoint-Präsentation</vt:lpstr>
      <vt:lpstr>PowerPoint-Präsentation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Herstellung von Pflanzenkohle</dc:title>
  <dc:creator>Ein Microsoft Office-Anwender</dc:creator>
  <cp:lastModifiedBy>Ein Microsoft Office-Anwender</cp:lastModifiedBy>
  <cp:revision>46</cp:revision>
  <dcterms:created xsi:type="dcterms:W3CDTF">2019-01-21T11:05:19Z</dcterms:created>
  <dcterms:modified xsi:type="dcterms:W3CDTF">2019-10-21T16:36:19Z</dcterms:modified>
</cp:coreProperties>
</file>