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37" r:id="rId2"/>
    <p:sldId id="546" r:id="rId3"/>
    <p:sldId id="547" r:id="rId4"/>
    <p:sldId id="548" r:id="rId5"/>
    <p:sldId id="551" r:id="rId6"/>
    <p:sldId id="552" r:id="rId7"/>
    <p:sldId id="553" r:id="rId8"/>
    <p:sldId id="558" r:id="rId9"/>
    <p:sldId id="557" r:id="rId10"/>
    <p:sldId id="575" r:id="rId11"/>
    <p:sldId id="485" r:id="rId12"/>
    <p:sldId id="534" r:id="rId13"/>
    <p:sldId id="486" r:id="rId14"/>
    <p:sldId id="491" r:id="rId15"/>
    <p:sldId id="562" r:id="rId16"/>
    <p:sldId id="563" r:id="rId17"/>
    <p:sldId id="564" r:id="rId18"/>
    <p:sldId id="574" r:id="rId19"/>
    <p:sldId id="566" r:id="rId20"/>
    <p:sldId id="567" r:id="rId21"/>
    <p:sldId id="570" r:id="rId22"/>
    <p:sldId id="572" r:id="rId23"/>
    <p:sldId id="573" r:id="rId24"/>
    <p:sldId id="579" r:id="rId25"/>
    <p:sldId id="582" r:id="rId26"/>
    <p:sldId id="583" r:id="rId27"/>
    <p:sldId id="542" r:id="rId28"/>
    <p:sldId id="539" r:id="rId29"/>
    <p:sldId id="524" r:id="rId30"/>
    <p:sldId id="576" r:id="rId31"/>
    <p:sldId id="577" r:id="rId32"/>
    <p:sldId id="525" r:id="rId3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3B2AB"/>
    <a:srgbClr val="00E668"/>
    <a:srgbClr val="5FDC0A"/>
    <a:srgbClr val="66FFFF"/>
    <a:srgbClr val="FFCC66"/>
    <a:srgbClr val="FFFF66"/>
    <a:srgbClr val="8CE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82" autoAdjust="0"/>
    <p:restoredTop sz="82646" autoAdjust="0"/>
  </p:normalViewPr>
  <p:slideViewPr>
    <p:cSldViewPr>
      <p:cViewPr>
        <p:scale>
          <a:sx n="70" d="100"/>
          <a:sy n="70" d="100"/>
        </p:scale>
        <p:origin x="-136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08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defTabSz="93099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619" y="0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algn="r" defTabSz="93099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015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defTabSz="93099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619" y="8830015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algn="r" defTabSz="930999">
              <a:defRPr sz="1200">
                <a:latin typeface="Arial" charset="0"/>
              </a:defRPr>
            </a:lvl1pPr>
          </a:lstStyle>
          <a:p>
            <a:pPr>
              <a:defRPr/>
            </a:pPr>
            <a:fld id="{C3A90E93-00FA-403E-B316-40B25E62A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23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defTabSz="93099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619" y="0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>
            <a:lvl1pPr algn="r" defTabSz="93099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412" y="4416573"/>
            <a:ext cx="5609576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015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defTabSz="93099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9" y="8830015"/>
            <a:ext cx="3037212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9" rIns="93176" bIns="46589" numCol="1" anchor="b" anchorCtr="0" compatLnSpc="1">
            <a:prstTxWarp prst="textNoShape">
              <a:avLst/>
            </a:prstTxWarp>
          </a:bodyPr>
          <a:lstStyle>
            <a:lvl1pPr algn="r" defTabSz="930999">
              <a:defRPr sz="1200">
                <a:latin typeface="Arial" charset="0"/>
              </a:defRPr>
            </a:lvl1pPr>
          </a:lstStyle>
          <a:p>
            <a:pPr>
              <a:defRPr/>
            </a:pPr>
            <a:fld id="{8372F366-B120-43BC-B9E6-9801C64B1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275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183" y="8830627"/>
            <a:ext cx="3037627" cy="464185"/>
          </a:xfrm>
          <a:prstGeom prst="rect">
            <a:avLst/>
          </a:prstGeom>
          <a:ln/>
        </p:spPr>
        <p:txBody>
          <a:bodyPr lIns="91566" tIns="45784" rIns="91566" bIns="45784"/>
          <a:lstStyle/>
          <a:p>
            <a:fld id="{8EE5D17B-2846-8D4D-A408-897D745EA858}" type="slidenum">
              <a:rPr lang="en-US"/>
              <a:pPr/>
              <a:t>4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704850"/>
            <a:ext cx="4630738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1" y="4415791"/>
            <a:ext cx="5140960" cy="41817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675" tIns="45838" rIns="91675" bIns="4583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18BDF52-42BE-3444-AF99-2BD7FBC5F5C4}" type="slidenum">
              <a:rPr lang="en-US">
                <a:latin typeface="Arial" pitchFamily="29" charset="0"/>
                <a:ea typeface="ＭＳ Ｐゴシック" pitchFamily="29" charset="-128"/>
                <a:cs typeface="ＭＳ Ｐゴシック" pitchFamily="29" charset="-128"/>
              </a:rPr>
              <a:pPr/>
              <a:t>5</a:t>
            </a:fld>
            <a:endParaRPr lang="en-US">
              <a:latin typeface="Arial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0" y="4414177"/>
            <a:ext cx="5140960" cy="418499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24" tIns="46412" rIns="92824" bIns="46412"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29" charset="-128"/>
              <a:cs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1183" y="8830627"/>
            <a:ext cx="3037627" cy="464185"/>
          </a:xfrm>
          <a:prstGeom prst="rect">
            <a:avLst/>
          </a:prstGeom>
          <a:ln/>
        </p:spPr>
        <p:txBody>
          <a:bodyPr lIns="91566" tIns="45784" rIns="91566" bIns="45784"/>
          <a:lstStyle/>
          <a:p>
            <a:fld id="{8EE5D17B-2846-8D4D-A408-897D745EA858}" type="slidenum">
              <a:rPr lang="en-US"/>
              <a:pPr/>
              <a:t>9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704850"/>
            <a:ext cx="4630738" cy="3473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4721" y="4415791"/>
            <a:ext cx="5140960" cy="418176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675" tIns="45838" rIns="91675" bIns="4583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4850"/>
            <a:ext cx="4630738" cy="3473450"/>
          </a:xfrm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6736" y="4415790"/>
            <a:ext cx="5136931" cy="4181789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145" tIns="45573" rIns="91145" bIns="45573"/>
          <a:lstStyle/>
          <a:p>
            <a:endParaRPr lang="en-US" smtClean="0"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Figures are solar cycle (SC) variability from the NRL SSI model (J. Lean) developed prior to SORCE mission.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15B02-9D4D-EE49-AFBC-37C87AB4C87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4064" indent="-286179" defTabSz="917362" eaLnBrk="0" hangingPunct="0">
              <a:defRPr sz="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4715" indent="-228943" defTabSz="917362" eaLnBrk="0" hangingPunct="0">
              <a:defRPr sz="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2600" indent="-228943" defTabSz="917362" eaLnBrk="0" hangingPunct="0">
              <a:defRPr sz="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60486" indent="-228943" defTabSz="917362" eaLnBrk="0" hangingPunct="0">
              <a:defRPr sz="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EFEC332-7AB6-460E-82AE-22688A26E328}" type="slidenum">
              <a:rPr lang="en-US" sz="1200">
                <a:solidFill>
                  <a:schemeClr val="tx1"/>
                </a:solidFill>
              </a:rPr>
              <a:pPr eaLnBrk="1" hangingPunct="1"/>
              <a:t>31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eaLnBrk="0" hangingPunct="0">
              <a:defRPr sz="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fld id="{AA4C3965-8781-401D-BD23-B73E8A7D3DBA}" type="slidenum">
              <a:rPr lang="en-US" sz="1200">
                <a:solidFill>
                  <a:schemeClr val="tx1"/>
                </a:solidFill>
              </a:rPr>
              <a:pPr algn="r"/>
              <a:t>31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6638" y="474663"/>
            <a:ext cx="4951412" cy="3713162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724" y="4424057"/>
            <a:ext cx="5079677" cy="2320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8382" tIns="23353" rIns="58382" bIns="23353">
            <a:spAutoFit/>
          </a:bodyPr>
          <a:lstStyle/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AA9E93-9FD2-490C-B914-ED14C479CE0F}" type="slidenum">
              <a:rPr lang="en-US"/>
              <a:pPr/>
              <a:t>32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574E0-28B5-4CEE-AABC-0B96AE580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4ED28-AB01-42BF-ADFB-85C0AAEAB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767F-6008-47F6-8078-3B5AC9A26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5438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37538" y="762000"/>
            <a:ext cx="838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B4730-E5A1-48DA-A8F4-5F1B63163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371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4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  <a:lvl2pPr>
              <a:buSzPct val="80000"/>
              <a:buFont typeface="Wingdings" pitchFamily="2" charset="2"/>
              <a:buChar char="Ø"/>
              <a:defRPr sz="2400" b="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45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38"/>
          <p:cNvSpPr>
            <a:spLocks noChangeArrowheads="1"/>
          </p:cNvSpPr>
          <p:nvPr userDrawn="1"/>
        </p:nvSpPr>
        <p:spPr bwMode="auto">
          <a:xfrm>
            <a:off x="6781800" y="6567488"/>
            <a:ext cx="2179638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/>
                </a:solidFill>
                <a:latin typeface="+mn-lt"/>
              </a:rPr>
              <a:t>Pilewskie </a:t>
            </a:r>
            <a:r>
              <a:rPr lang="en-US" sz="1000" i="1" dirty="0">
                <a:solidFill>
                  <a:schemeClr val="tx1"/>
                </a:solidFill>
                <a:latin typeface="+mn-lt"/>
              </a:rPr>
              <a:t>- </a:t>
            </a:r>
            <a:fld id="{34BE5CC3-4C9E-7543-9781-A32AAC96EA99}" type="slidenum">
              <a:rPr lang="en-US" sz="1000" i="1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000" i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855" y="6454632"/>
            <a:ext cx="9076601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D4FEE-B647-498A-A2D0-7D40DF10D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15C72-2408-435F-8E2F-81317A161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960F4-3B1C-4D9F-A82C-0840AE0C8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0272A-A912-4F78-AF40-65821E8F9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94F5B-C81D-4BE9-A0CE-DF9CFF9E7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B01F0-2080-4F46-A257-196EE39C4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59573-AB1F-4E0B-975C-20FEB234A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" name="Rectangle 34"/>
          <p:cNvSpPr>
            <a:spLocks noChangeArrowheads="1"/>
          </p:cNvSpPr>
          <p:nvPr userDrawn="1"/>
        </p:nvSpPr>
        <p:spPr bwMode="auto">
          <a:xfrm>
            <a:off x="228600" y="6554186"/>
            <a:ext cx="7467600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 anchor="ctr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dirty="0" smtClean="0">
                <a:solidFill>
                  <a:schemeClr val="tx1"/>
                </a:solidFill>
                <a:latin typeface="+mn-lt"/>
                <a:cs typeface="Calibri"/>
              </a:rPr>
              <a:t>TOSCA</a:t>
            </a:r>
            <a:r>
              <a:rPr lang="en-US" sz="1000" b="1" i="1" baseline="0" dirty="0" smtClean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lang="en-US" sz="1000" b="1" i="1" dirty="0" smtClean="0">
                <a:latin typeface="+mn-lt"/>
              </a:rPr>
              <a:t>Workshop on SSI</a:t>
            </a:r>
            <a:r>
              <a:rPr lang="en-US" sz="1000" b="1" i="1" baseline="0" dirty="0" smtClean="0">
                <a:latin typeface="+mn-lt"/>
              </a:rPr>
              <a:t> Variability and C</a:t>
            </a:r>
            <a:r>
              <a:rPr lang="en-US" sz="1000" b="1" i="1" dirty="0" smtClean="0">
                <a:latin typeface="+mn-lt"/>
              </a:rPr>
              <a:t>limate Modeling</a:t>
            </a:r>
            <a:r>
              <a:rPr lang="en-US" sz="1000" b="1" dirty="0" smtClean="0"/>
              <a:t>	</a:t>
            </a:r>
            <a:r>
              <a:rPr lang="en-US" sz="1000" b="1" i="1" baseline="0" dirty="0" smtClean="0">
                <a:solidFill>
                  <a:schemeClr val="tx1"/>
                </a:solidFill>
                <a:latin typeface="+mn-lt"/>
                <a:cs typeface="Calibri"/>
              </a:rPr>
              <a:t>14  May 2012</a:t>
            </a:r>
            <a:endParaRPr lang="en-US" sz="1000" b="1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Rectangle 38"/>
          <p:cNvSpPr>
            <a:spLocks noChangeArrowheads="1"/>
          </p:cNvSpPr>
          <p:nvPr userDrawn="1"/>
        </p:nvSpPr>
        <p:spPr bwMode="auto">
          <a:xfrm>
            <a:off x="6781800" y="6567488"/>
            <a:ext cx="2179638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000" i="1" dirty="0" smtClean="0">
                <a:solidFill>
                  <a:schemeClr val="tx1"/>
                </a:solidFill>
                <a:latin typeface="+mn-lt"/>
              </a:rPr>
              <a:t>Pilewskie </a:t>
            </a:r>
            <a:r>
              <a:rPr lang="en-US" sz="1000" i="1" dirty="0">
                <a:solidFill>
                  <a:schemeClr val="tx1"/>
                </a:solidFill>
                <a:latin typeface="+mn-lt"/>
              </a:rPr>
              <a:t>- </a:t>
            </a:r>
            <a:fld id="{34BE5CC3-4C9E-7543-9781-A32AAC96EA99}" type="slidenum">
              <a:rPr lang="en-US" sz="1000" i="1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1000" i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3855" y="6454632"/>
            <a:ext cx="9076601" cy="1588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39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347" r:id="rId10"/>
    <p:sldLayoutId id="2147484348" r:id="rId11"/>
    <p:sldLayoutId id="2147484349" r:id="rId12"/>
    <p:sldLayoutId id="2147484351" r:id="rId13"/>
    <p:sldLayoutId id="2147484352" r:id="rId14"/>
    <p:sldLayoutId id="2147484362" r:id="rId15"/>
    <p:sldLayoutId id="214748436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kopp/Desktop/Figures/TSI_Composit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file://localhost/Users/kopp/Desktop/Figures/TSI.jpg" TargetMode="Externa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kopp/Desktop/Figures/TSI_Composite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file://localhost/Users/kopp/Desktop/Figures/TSI.jpg" TargetMode="External"/><Relationship Id="rId5" Type="http://schemas.openxmlformats.org/officeDocument/2006/relationships/image" Target="../media/image2.jpeg"/><Relationship Id="rId4" Type="http://schemas.openxmlformats.org/officeDocument/2006/relationships/image" Target="file://localhost/Users/kopp/Desktop/Figures/TSI_Missions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kopp/Desktop/Figures/TSI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kopp/Desktop/Figures/TSI_Composite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file://localhost/Users/kopp/Desktop/Figures/TSI.jpg" TargetMode="External"/><Relationship Id="rId5" Type="http://schemas.openxmlformats.org/officeDocument/2006/relationships/image" Target="../media/image2.jpeg"/><Relationship Id="rId10" Type="http://schemas.openxmlformats.org/officeDocument/2006/relationships/image" Target="file://localhost/Users/kopp/Documents/Figures/TSI_Missions.jpg" TargetMode="External"/><Relationship Id="rId4" Type="http://schemas.openxmlformats.org/officeDocument/2006/relationships/image" Target="file://localhost/Users/kopp/Desktop/Figures/TSI_Missions.jpg" TargetMode="External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838200" y="1219200"/>
            <a:ext cx="7543800" cy="1470025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Current and Future Measurements of Total and Spectral </a:t>
            </a:r>
            <a:r>
              <a:rPr lang="en-US" dirty="0" smtClean="0"/>
              <a:t>Solar Irradiance </a:t>
            </a:r>
            <a:r>
              <a:rPr lang="en-US" dirty="0"/>
              <a:t>by NASA and NOAA</a:t>
            </a:r>
            <a:r>
              <a:rPr lang="en-US" dirty="0" smtClean="0">
                <a:latin typeface="Times New Roman"/>
                <a:ea typeface="Calibri"/>
              </a:rPr>
              <a:t/>
            </a:r>
            <a:br>
              <a:rPr lang="en-US" dirty="0" smtClean="0">
                <a:latin typeface="Times New Roman"/>
                <a:ea typeface="Calibri"/>
              </a:rPr>
            </a:br>
            <a:endParaRPr lang="en-US" dirty="0" smtClean="0"/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228600" y="3200400"/>
            <a:ext cx="8686800" cy="2057400"/>
          </a:xfrm>
        </p:spPr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P. Pilewskie</a:t>
            </a:r>
            <a:r>
              <a:rPr lang="en-US" sz="2000" baseline="30000" dirty="0">
                <a:solidFill>
                  <a:schemeClr val="tx2"/>
                </a:solidFill>
              </a:rPr>
              <a:t> 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and T. Woods</a:t>
            </a:r>
            <a:endParaRPr lang="en-US" sz="1800" i="1" dirty="0" smtClean="0">
              <a:solidFill>
                <a:schemeClr val="tx2"/>
              </a:solidFill>
            </a:endParaRPr>
          </a:p>
          <a:p>
            <a:r>
              <a:rPr lang="en-US" sz="1800" i="1" dirty="0" smtClean="0">
                <a:solidFill>
                  <a:schemeClr val="tx2"/>
                </a:solidFill>
              </a:rPr>
              <a:t>Laboratory for Atmospheric and Space Physics, University of Colorado, Boulder, CO USA</a:t>
            </a:r>
          </a:p>
          <a:p>
            <a:r>
              <a:rPr lang="en-US" sz="1800" baseline="30000" dirty="0" smtClean="0">
                <a:solidFill>
                  <a:schemeClr val="tx2"/>
                </a:solidFill>
              </a:rPr>
              <a:t>2</a:t>
            </a:r>
            <a:r>
              <a:rPr lang="en-US" sz="1800" i="1" dirty="0" smtClean="0">
                <a:solidFill>
                  <a:schemeClr val="tx2"/>
                </a:solidFill>
              </a:rPr>
              <a:t>NASA Goddard Space Flight Center, Greenbelt, MD USA</a:t>
            </a:r>
          </a:p>
          <a:p>
            <a:endParaRPr lang="en-US" sz="2000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09600"/>
          </a:xfrm>
        </p:spPr>
        <p:txBody>
          <a:bodyPr/>
          <a:lstStyle/>
          <a:p>
            <a:r>
              <a:rPr lang="en-US" dirty="0" smtClean="0">
                <a:ea typeface="ＭＳ Ｐゴシック" pitchFamily="-65" charset="-128"/>
              </a:rPr>
              <a:t>TSIS TIM Uncertainty Budget</a:t>
            </a:r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85800" y="971321"/>
          <a:ext cx="7696200" cy="5429479"/>
        </p:xfrm>
        <a:graphic>
          <a:graphicData uri="http://schemas.openxmlformats.org/drawingml/2006/table">
            <a:tbl>
              <a:tblPr/>
              <a:tblGrid>
                <a:gridCol w="3117850"/>
                <a:gridCol w="1527175"/>
                <a:gridCol w="1525588"/>
                <a:gridCol w="1525587"/>
              </a:tblGrid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" charset="0"/>
                          <a:ea typeface="ＭＳ Ｐゴシック" pitchFamily="1" charset="-128"/>
                        </a:rPr>
                        <a:t>Correction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" charset="0"/>
                          <a:ea typeface="ＭＳ Ｐゴシック" pitchFamily="1" charset="-128"/>
                        </a:rPr>
                        <a:t>Origin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" charset="0"/>
                          <a:ea typeface="ＭＳ Ｐゴシック" pitchFamily="1" charset="-128"/>
                        </a:rPr>
                        <a:t>Value [PPM] 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" charset="0"/>
                          <a:ea typeface="ＭＳ Ｐゴシック" pitchFamily="1" charset="-128"/>
                        </a:rPr>
                        <a:t>1σ [PPM]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FFE0"/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Distance to Sun, Earth &amp; S/C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Analysis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33,537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0.1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43921"/>
                      </a:srgb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Doppler Velocity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Analysis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57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0.7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39999"/>
                      </a:srgb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Shutter Waveform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Component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100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1.0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Aperture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Component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1,000,000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28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    Diffraction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Component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452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46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Cone Reflectance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Component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182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35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Non-Equivalence, ZH/ZR-1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Instrument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782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43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9999"/>
                      </a:srgb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Servo Gain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Instrument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2,115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0.0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9999"/>
                      </a:srgb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Standard Volt +DAC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Component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1,000,000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15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    Pulse Width Linearity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Component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800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3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Standard Ohm + Leads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Component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1,000,000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25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585E0">
                        <a:alpha val="39999"/>
                      </a:srgb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Dark Signal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Instrument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1,645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14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9999"/>
                      </a:srgb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Pointing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Analysis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100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10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38039"/>
                      </a:srgb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Measurement Repeatability (Noise)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Instrument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-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4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39999"/>
                      </a:srgbClr>
                    </a:solidFill>
                  </a:tcPr>
                </a:tc>
              </a:tr>
              <a:tr h="315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Uncertainty due to Sampling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Analysis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-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3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  <a:ea typeface="ＭＳ Ｐゴシック" pitchFamily="1" charset="-128"/>
                        </a:rPr>
                        <a:t>12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>
                        <a:alpha val="38039"/>
                      </a:srgbClr>
                    </a:solidFill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" charset="0"/>
                          <a:ea typeface="ＭＳ Ｐゴシック" pitchFamily="1" charset="-128"/>
                        </a:rPr>
                        <a:t>Total RSS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" pitchFamily="1" charset="0"/>
                        <a:ea typeface="ＭＳ Ｐゴシック" pitchFamily="1" charset="-128"/>
                      </a:endParaRP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" pitchFamily="1" charset="0"/>
                        <a:ea typeface="ＭＳ Ｐゴシック" pitchFamily="1" charset="-128"/>
                      </a:endParaRP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7294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" pitchFamily="1" charset="0"/>
                          <a:ea typeface="ＭＳ Ｐゴシック" pitchFamily="1" charset="-128"/>
                        </a:rPr>
                        <a:t>85.5</a:t>
                      </a:r>
                    </a:p>
                  </a:txBody>
                  <a:tcPr marL="86313" marR="86313" marT="43156" marB="4315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>
                        <a:alpha val="7294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1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sz="3200" dirty="0" smtClean="0"/>
              <a:t>SIM and SOLSPEC Solar Spectral Irradiance </a:t>
            </a:r>
            <a:endParaRPr lang="en-US" sz="3200" dirty="0"/>
          </a:p>
        </p:txBody>
      </p:sp>
      <p:pic>
        <p:nvPicPr>
          <p:cNvPr id="6" name="Picture 5" descr="Spectrum&amp;Resln.png"/>
          <p:cNvPicPr>
            <a:picLocks noChangeAspect="1"/>
          </p:cNvPicPr>
          <p:nvPr/>
        </p:nvPicPr>
        <p:blipFill>
          <a:blip r:embed="rId2" cstate="print"/>
          <a:srcRect b="2232"/>
          <a:stretch>
            <a:fillRect/>
          </a:stretch>
        </p:blipFill>
        <p:spPr>
          <a:xfrm>
            <a:off x="457200" y="609600"/>
            <a:ext cx="7916831" cy="54464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6075402"/>
            <a:ext cx="838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dirty="0" smtClean="0"/>
              <a:t>J.W. Harder, G. Thuillier,  E.C. Richard,  S.W. Brown,  K.R. Lykke, M. Snow, W.E. McClintock, J.M. Fontenla,  T.N. Woods, P. Pilewskie, 'The SORCE SIM Solar  Spectrum: Comparison with Recent Observations' ,</a:t>
            </a:r>
            <a:r>
              <a:rPr lang="en-US" sz="1000" i="1" dirty="0" smtClean="0"/>
              <a:t>Solar Physics</a:t>
            </a:r>
            <a:r>
              <a:rPr lang="en-US" sz="1000" dirty="0" smtClean="0"/>
              <a:t>, </a:t>
            </a:r>
            <a:r>
              <a:rPr lang="en-US" sz="1000" b="1" dirty="0" smtClean="0"/>
              <a:t>263</a:t>
            </a:r>
            <a:r>
              <a:rPr lang="en-US" sz="1000" dirty="0" smtClean="0"/>
              <a:t>, Issue 1 (2010), pp 3, doi:10.1007/s11207-010-9555-y</a:t>
            </a:r>
          </a:p>
          <a:p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30893" y="195400"/>
            <a:ext cx="5308107" cy="6662600"/>
            <a:chOff x="2040746" y="195400"/>
            <a:chExt cx="5308107" cy="6662600"/>
          </a:xfrm>
        </p:grpSpPr>
        <p:pic>
          <p:nvPicPr>
            <p:cNvPr id="4" name="Picture 3" descr="synop_Ml_0.2022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6853" y="195400"/>
              <a:ext cx="3820968" cy="1942325"/>
            </a:xfrm>
            <a:prstGeom prst="rect">
              <a:avLst/>
            </a:prstGeom>
          </p:spPr>
        </p:pic>
        <p:pic>
          <p:nvPicPr>
            <p:cNvPr id="5" name="Picture 4" descr="SOL_CR2022_rm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40746" y="2137725"/>
              <a:ext cx="5308106" cy="2372437"/>
            </a:xfrm>
            <a:prstGeom prst="rect">
              <a:avLst/>
            </a:prstGeom>
          </p:spPr>
        </p:pic>
        <p:pic>
          <p:nvPicPr>
            <p:cNvPr id="6" name="Picture 5" descr="SIM_CR2022_rm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40746" y="4485563"/>
              <a:ext cx="5308107" cy="2372437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542222"/>
          </a:xfrm>
          <a:solidFill>
            <a:schemeClr val="bg1"/>
          </a:solidFill>
        </p:spPr>
        <p:txBody>
          <a:bodyPr/>
          <a:lstStyle/>
          <a:p>
            <a:r>
              <a:rPr lang="en-US" sz="2800" dirty="0" smtClean="0"/>
              <a:t>Solar Rotational Variability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196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Spectral Heating Rate Differences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HR_LeanSI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609600"/>
            <a:ext cx="7428886" cy="5665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3200" dirty="0" smtClean="0"/>
              <a:t>(near) Solar Cycle Variability</a:t>
            </a:r>
            <a:endParaRPr lang="en-US" sz="3200" dirty="0"/>
          </a:p>
        </p:txBody>
      </p:sp>
      <p:pic>
        <p:nvPicPr>
          <p:cNvPr id="4" name="Picture 3" descr="BAMS_solar_irrad_text+figs_Page_13.png"/>
          <p:cNvPicPr>
            <a:picLocks noChangeAspect="1"/>
          </p:cNvPicPr>
          <p:nvPr/>
        </p:nvPicPr>
        <p:blipFill>
          <a:blip r:embed="rId2" cstate="print"/>
          <a:srcRect l="42358" t="26367" r="23532" b="63644"/>
          <a:stretch>
            <a:fillRect/>
          </a:stretch>
        </p:blipFill>
        <p:spPr>
          <a:xfrm>
            <a:off x="5181600" y="1868491"/>
            <a:ext cx="3313510" cy="1255709"/>
          </a:xfrm>
          <a:prstGeom prst="rect">
            <a:avLst/>
          </a:prstGeom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8025765" cy="553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nrl_sc_vary_ratio.jpg"/>
          <p:cNvPicPr>
            <a:picLocks noChangeAspect="1"/>
          </p:cNvPicPr>
          <p:nvPr/>
        </p:nvPicPr>
        <p:blipFill>
          <a:blip r:embed="rId3"/>
          <a:srcRect l="3871" t="9784" r="2206" b="4695"/>
          <a:stretch>
            <a:fillRect/>
          </a:stretch>
        </p:blipFill>
        <p:spPr>
          <a:xfrm>
            <a:off x="1124292" y="868271"/>
            <a:ext cx="5100965" cy="283194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067092" y="920750"/>
            <a:ext cx="784058" cy="2197099"/>
            <a:chOff x="2067092" y="920750"/>
            <a:chExt cx="784058" cy="2197099"/>
          </a:xfrm>
        </p:grpSpPr>
        <p:sp>
          <p:nvSpPr>
            <p:cNvPr id="7" name="Rectangle 6"/>
            <p:cNvSpPr/>
            <p:nvPr/>
          </p:nvSpPr>
          <p:spPr>
            <a:xfrm>
              <a:off x="2067092" y="920750"/>
              <a:ext cx="784058" cy="2197099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92000"/>
                    <a:satMod val="170000"/>
                    <a:alpha val="32000"/>
                  </a:schemeClr>
                </a:gs>
                <a:gs pos="15000">
                  <a:schemeClr val="accent1">
                    <a:tint val="92000"/>
                    <a:shade val="99000"/>
                    <a:satMod val="170000"/>
                    <a:alpha val="32000"/>
                  </a:schemeClr>
                </a:gs>
                <a:gs pos="62000">
                  <a:schemeClr val="accent1">
                    <a:tint val="96000"/>
                    <a:shade val="80000"/>
                    <a:satMod val="170000"/>
                    <a:alpha val="32000"/>
                  </a:schemeClr>
                </a:gs>
                <a:gs pos="97000">
                  <a:schemeClr val="accent1">
                    <a:tint val="98000"/>
                    <a:shade val="63000"/>
                    <a:satMod val="170000"/>
                    <a:alpha val="32000"/>
                  </a:schemeClr>
                </a:gs>
                <a:gs pos="100000">
                  <a:schemeClr val="accent1">
                    <a:shade val="62000"/>
                    <a:satMod val="170000"/>
                    <a:alpha val="3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60671" y="2425031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UV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136" y="21102"/>
            <a:ext cx="7982712" cy="830010"/>
          </a:xfrm>
        </p:spPr>
        <p:txBody>
          <a:bodyPr>
            <a:normAutofit/>
          </a:bodyPr>
          <a:lstStyle/>
          <a:p>
            <a:r>
              <a:rPr lang="en-US" dirty="0" smtClean="0"/>
              <a:t>NRL SSI (J. Lean) model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2891" y="980786"/>
            <a:ext cx="3055638" cy="1061883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UV varies the most when variability is given as a ratio (percentage)</a:t>
            </a:r>
            <a:endParaRPr lang="en-US" sz="1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3219042" y="3476286"/>
            <a:ext cx="5924958" cy="3381714"/>
            <a:chOff x="3219042" y="3476286"/>
            <a:chExt cx="5924958" cy="3381714"/>
          </a:xfrm>
        </p:grpSpPr>
        <p:pic>
          <p:nvPicPr>
            <p:cNvPr id="17" name="Picture 16" descr="nrl_sc_vary_energy.jpg"/>
            <p:cNvPicPr>
              <a:picLocks noChangeAspect="1"/>
            </p:cNvPicPr>
            <p:nvPr/>
          </p:nvPicPr>
          <p:blipFill>
            <a:blip r:embed="rId4"/>
            <a:srcRect l="4522" t="8628" r="2947" b="4754"/>
            <a:stretch>
              <a:fillRect/>
            </a:stretch>
          </p:blipFill>
          <p:spPr>
            <a:xfrm>
              <a:off x="3219042" y="3476286"/>
              <a:ext cx="5924958" cy="338171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275556" y="3594100"/>
              <a:ext cx="886994" cy="25680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92000"/>
                    <a:satMod val="170000"/>
                    <a:alpha val="32000"/>
                  </a:schemeClr>
                </a:gs>
                <a:gs pos="15000">
                  <a:schemeClr val="accent1">
                    <a:tint val="92000"/>
                    <a:shade val="99000"/>
                    <a:satMod val="170000"/>
                    <a:alpha val="32000"/>
                  </a:schemeClr>
                </a:gs>
                <a:gs pos="62000">
                  <a:schemeClr val="accent1">
                    <a:tint val="96000"/>
                    <a:shade val="80000"/>
                    <a:satMod val="170000"/>
                    <a:alpha val="32000"/>
                  </a:schemeClr>
                </a:gs>
                <a:gs pos="97000">
                  <a:schemeClr val="accent1">
                    <a:tint val="98000"/>
                    <a:shade val="63000"/>
                    <a:satMod val="170000"/>
                    <a:alpha val="32000"/>
                  </a:schemeClr>
                </a:gs>
                <a:gs pos="100000">
                  <a:schemeClr val="accent1">
                    <a:shade val="62000"/>
                    <a:satMod val="170000"/>
                    <a:alpha val="3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6109828" y="1262489"/>
            <a:ext cx="2957971" cy="1480711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However…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i="1" noProof="0" dirty="0" smtClean="0">
                <a:solidFill>
                  <a:srgbClr val="EC6E2C"/>
                </a:solidFill>
                <a:latin typeface="+mn-lt"/>
              </a:rPr>
              <a:t>	Variability in energy units is more appropriate for climate studies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EC6E2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925" y="4085337"/>
            <a:ext cx="1977081" cy="10772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/>
              <a:t>Note that red lines are variations that are out of phase with the solar cycle.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191486" y="5374867"/>
            <a:ext cx="183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Solar Cycle (SC) variability from the NRL SSI model </a:t>
            </a:r>
          </a:p>
          <a:p>
            <a:r>
              <a:rPr lang="en-US" sz="1600" dirty="0" smtClean="0"/>
              <a:t>(J. Lean)</a:t>
            </a:r>
          </a:p>
        </p:txBody>
      </p:sp>
    </p:spTree>
    <p:extLst>
      <p:ext uri="{BB962C8B-B14F-4D97-AF65-F5344CB8AC3E}">
        <p14:creationId xmlns:p14="http://schemas.microsoft.com/office/powerpoint/2010/main" val="234878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101"/>
            <a:ext cx="5328954" cy="1183549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en-US" dirty="0" smtClean="0"/>
              <a:t>SSI variability from SORCE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70121"/>
            <a:ext cx="4953968" cy="4978280"/>
          </a:xfrm>
        </p:spPr>
        <p:txBody>
          <a:bodyPr>
            <a:normAutofit lnSpcReduction="10000"/>
          </a:bodyPr>
          <a:lstStyle/>
          <a:p>
            <a:r>
              <a:rPr lang="en-US" sz="2800" i="1" dirty="0" smtClean="0"/>
              <a:t>In addition to the infrared, some visible wavelengths are out of phase with the solar cycle</a:t>
            </a:r>
          </a:p>
          <a:p>
            <a:r>
              <a:rPr lang="en-US" sz="2800" i="1" dirty="0" smtClean="0">
                <a:solidFill>
                  <a:srgbClr val="0000FF"/>
                </a:solidFill>
              </a:rPr>
              <a:t>Also, there is more UV variability than expected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Are the SIM and model differences possibly related to unresolved instrument trends?</a:t>
            </a:r>
          </a:p>
          <a:p>
            <a:pPr lvl="1"/>
            <a:r>
              <a:rPr lang="en-US" sz="1800" i="1" dirty="0" smtClean="0"/>
              <a:t>Checking these results is challenging as SORCE SIM is the only daily SSI observations at &gt; 400 nm</a:t>
            </a:r>
          </a:p>
          <a:p>
            <a:pPr lvl="1"/>
            <a:r>
              <a:rPr lang="en-US" sz="1800" i="1" dirty="0" smtClean="0"/>
              <a:t>Other validation techniques are needed than direct comparisons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568" y="3888928"/>
            <a:ext cx="4199431" cy="29690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633" y="0"/>
            <a:ext cx="4032367" cy="354848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5400000">
            <a:off x="6454939" y="3443730"/>
            <a:ext cx="1152275" cy="158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7654799" y="3425908"/>
            <a:ext cx="1152275" cy="158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74737" y="3391355"/>
            <a:ext cx="113871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Out of Phase</a:t>
            </a:r>
          </a:p>
          <a:p>
            <a:pPr algn="ctr"/>
            <a:r>
              <a:rPr lang="en-US" sz="1400" dirty="0" smtClean="0"/>
              <a:t>Wavelengths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688300" y="6019800"/>
            <a:ext cx="3493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latin typeface="+mn-lt"/>
              </a:rPr>
              <a:t>Figures from J. Harder et al., GRL, 2009</a:t>
            </a:r>
            <a:endParaRPr lang="en-US" sz="16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50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136" y="21102"/>
            <a:ext cx="7982712" cy="1001866"/>
          </a:xfrm>
        </p:spPr>
        <p:txBody>
          <a:bodyPr>
            <a:normAutofit/>
          </a:bodyPr>
          <a:lstStyle/>
          <a:p>
            <a:r>
              <a:rPr lang="en-US" dirty="0" smtClean="0"/>
              <a:t>SIM Degradation Trending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77"/>
            <a:ext cx="8821328" cy="2533623"/>
          </a:xfrm>
        </p:spPr>
        <p:txBody>
          <a:bodyPr>
            <a:noAutofit/>
          </a:bodyPr>
          <a:lstStyle/>
          <a:p>
            <a:r>
              <a:rPr lang="en-US" dirty="0" smtClean="0"/>
              <a:t>What is the reference with only two SIM channels and both are degrading?</a:t>
            </a:r>
          </a:p>
          <a:p>
            <a:pPr lvl="1"/>
            <a:r>
              <a:rPr lang="en-US" dirty="0" smtClean="0"/>
              <a:t>SIM-A is used daily with one observation per day without its hard radiation trap and about 14 observations with HRT.</a:t>
            </a:r>
          </a:p>
          <a:p>
            <a:pPr lvl="1"/>
            <a:r>
              <a:rPr lang="en-US" dirty="0" smtClean="0"/>
              <a:t>SIM-B is used about once a month for cross calibrations for SIM-A and thus degrades slower.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48300" b="50719"/>
          <a:stretch>
            <a:fillRect/>
          </a:stretch>
        </p:blipFill>
        <p:spPr>
          <a:xfrm>
            <a:off x="228599" y="3429000"/>
            <a:ext cx="4582961" cy="2922826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5334000" y="3930726"/>
            <a:ext cx="3371010" cy="37927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dirty="0" smtClean="0">
                <a:latin typeface="+mj-lt"/>
                <a:ea typeface="+mj-ea"/>
                <a:cs typeface="+mj-cs"/>
              </a:rPr>
              <a:t>One equation, but two unknowns</a:t>
            </a:r>
            <a:endParaRPr lang="en-US" b="1" i="1" dirty="0" smtClean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358186"/>
              </p:ext>
            </p:extLst>
          </p:nvPr>
        </p:nvGraphicFramePr>
        <p:xfrm>
          <a:off x="5334000" y="4572000"/>
          <a:ext cx="3373643" cy="559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4" imgW="2374900" imgH="393700" progId="Equation.3">
                  <p:embed/>
                </p:oleObj>
              </mc:Choice>
              <mc:Fallback>
                <p:oleObj name="Equation" r:id="rId4" imgW="23749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572000"/>
                        <a:ext cx="3373643" cy="5592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00076" y="5341130"/>
            <a:ext cx="2681924" cy="60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 smtClean="0">
                <a:solidFill>
                  <a:srgbClr val="FF0000"/>
                </a:solidFill>
                <a:latin typeface="+mj-lt"/>
              </a:rPr>
              <a:t>Degrade</a:t>
            </a:r>
            <a:r>
              <a:rPr lang="en-US" sz="1600" i="1" baseline="-25000" dirty="0" err="1" smtClean="0">
                <a:solidFill>
                  <a:srgbClr val="FF0000"/>
                </a:solidFill>
                <a:latin typeface="+mj-lt"/>
              </a:rPr>
              <a:t>A</a:t>
            </a:r>
            <a:r>
              <a:rPr lang="en-US" sz="1600" i="1" dirty="0" smtClean="0">
                <a:solidFill>
                  <a:srgbClr val="FF0000"/>
                </a:solidFill>
                <a:latin typeface="+mj-lt"/>
              </a:rPr>
              <a:t> and </a:t>
            </a:r>
            <a:r>
              <a:rPr lang="en-US" sz="1600" i="1" dirty="0" err="1" smtClean="0">
                <a:solidFill>
                  <a:srgbClr val="FF0000"/>
                </a:solidFill>
                <a:latin typeface="+mj-lt"/>
              </a:rPr>
              <a:t>Degrade</a:t>
            </a:r>
            <a:r>
              <a:rPr lang="en-US" sz="1600" i="1" baseline="-25000" dirty="0" err="1" smtClean="0">
                <a:solidFill>
                  <a:srgbClr val="FF0000"/>
                </a:solidFill>
                <a:latin typeface="+mj-lt"/>
              </a:rPr>
              <a:t>B</a:t>
            </a:r>
            <a:r>
              <a:rPr lang="en-US" sz="1600" i="1" dirty="0" smtClean="0">
                <a:solidFill>
                  <a:srgbClr val="FF0000"/>
                </a:solidFill>
                <a:latin typeface="+mj-lt"/>
              </a:rPr>
              <a:t> are the two unknowns</a:t>
            </a:r>
            <a:endParaRPr lang="en-US" sz="1600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667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SIM Degradation Trending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What is the reference with only two SIM channels and both are degrading?</a:t>
            </a:r>
          </a:p>
          <a:p>
            <a:pPr lvl="1"/>
            <a:r>
              <a:rPr lang="en-US" dirty="0" smtClean="0"/>
              <a:t>Current SIM results are derived with assumption that both channels degrade at same rate as a function of exposure time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48300" b="50719"/>
          <a:stretch>
            <a:fillRect/>
          </a:stretch>
        </p:blipFill>
        <p:spPr>
          <a:xfrm>
            <a:off x="0" y="2743200"/>
            <a:ext cx="5040669" cy="3214686"/>
          </a:xfrm>
          <a:prstGeom prst="rect">
            <a:avLst/>
          </a:prstGeom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105400" y="2781373"/>
            <a:ext cx="3810000" cy="17906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b="1" dirty="0" smtClean="0">
                <a:ea typeface="+mj-ea"/>
                <a:cs typeface="+mj-cs"/>
              </a:rPr>
              <a:t>Key result from SSI Validation Workshop at NIST in Feb. 2012:  degradation scales with </a:t>
            </a:r>
            <a:r>
              <a:rPr lang="en-US" b="1" i="1" dirty="0" smtClean="0">
                <a:ea typeface="+mj-ea"/>
                <a:cs typeface="+mj-cs"/>
              </a:rPr>
              <a:t>dose</a:t>
            </a:r>
            <a:endParaRPr lang="en-US" dirty="0" smtClean="0"/>
          </a:p>
          <a:p>
            <a:pPr lvl="0" algn="ctr">
              <a:spcBef>
                <a:spcPct val="0"/>
              </a:spcBef>
              <a:defRPr/>
            </a:pPr>
            <a:endParaRPr lang="en-US" dirty="0" smtClean="0"/>
          </a:p>
          <a:p>
            <a:pPr lvl="0" algn="ctr">
              <a:spcBef>
                <a:spcPct val="0"/>
              </a:spcBef>
              <a:defRPr/>
            </a:pPr>
            <a:r>
              <a:rPr lang="en-US" dirty="0" smtClean="0"/>
              <a:t>New SIM analysis is in progress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73311"/>
              </p:ext>
            </p:extLst>
          </p:nvPr>
        </p:nvGraphicFramePr>
        <p:xfrm>
          <a:off x="5400675" y="4800600"/>
          <a:ext cx="3355975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4" imgW="2120760" imgH="609480" progId="Equation.3">
                  <p:embed/>
                </p:oleObj>
              </mc:Choice>
              <mc:Fallback>
                <p:oleObj name="Equation" r:id="rId4" imgW="21207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4800600"/>
                        <a:ext cx="3355975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85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435" y="1943587"/>
            <a:ext cx="7772400" cy="129411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SSI Validation Workshop</a:t>
            </a:r>
            <a:br>
              <a:rPr lang="en-US" dirty="0" smtClean="0"/>
            </a:br>
            <a:r>
              <a:rPr lang="en-US" dirty="0" smtClean="0"/>
              <a:t>NIST  28 Feb – 1 Mar 2012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27863" y="3207957"/>
            <a:ext cx="7537468" cy="82095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Several laboratory results were presented on how optics and detectors degrade with exposure to UV radiation</a:t>
            </a:r>
            <a:endParaRPr lang="en-US" sz="2400" i="1" dirty="0">
              <a:solidFill>
                <a:srgbClr val="0000FF"/>
              </a:solidFill>
            </a:endParaRPr>
          </a:p>
        </p:txBody>
      </p:sp>
      <p:pic>
        <p:nvPicPr>
          <p:cNvPr id="4" name="Picture 16" descr="DyeL8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56287" y="0"/>
            <a:ext cx="3287713" cy="2190750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4574005" y="398997"/>
            <a:ext cx="1071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NIST</a:t>
            </a:r>
          </a:p>
          <a:p>
            <a:pPr algn="ctr"/>
            <a:r>
              <a:rPr lang="en-US" sz="2400" dirty="0" smtClean="0"/>
              <a:t>SIRCUS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8224" y="471871"/>
            <a:ext cx="832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NIST</a:t>
            </a:r>
          </a:p>
          <a:p>
            <a:pPr algn="ctr"/>
            <a:r>
              <a:rPr lang="en-US" sz="2400" dirty="0" smtClean="0"/>
              <a:t>SURF</a:t>
            </a:r>
            <a:endParaRPr lang="en-US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73" y="0"/>
            <a:ext cx="2681798" cy="219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888" y="4018432"/>
            <a:ext cx="1236781" cy="109909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rcRect l="3377" t="4590" r="3240" b="5878"/>
          <a:stretch>
            <a:fillRect/>
          </a:stretch>
        </p:blipFill>
        <p:spPr>
          <a:xfrm>
            <a:off x="6057794" y="4973742"/>
            <a:ext cx="3086206" cy="1884258"/>
          </a:xfrm>
          <a:prstGeom prst="rect">
            <a:avLst/>
          </a:prstGeom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122604" y="3957510"/>
            <a:ext cx="4748711" cy="280076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u="sng" dirty="0" smtClean="0">
                <a:latin typeface="Verdana" pitchFamily="1" charset="0"/>
              </a:rPr>
              <a:t>Some Lessons Learned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1600" dirty="0" smtClean="0">
                <a:latin typeface="Verdana" pitchFamily="1" charset="0"/>
              </a:rPr>
              <a:t>Carbon deposit is common, but complex, cause for optics degradation.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1600" dirty="0" smtClean="0">
                <a:latin typeface="Verdana" pitchFamily="1" charset="0"/>
              </a:rPr>
              <a:t>Most degradation of optics and detectors occurs shorter than 500 nm.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1600" dirty="0" smtClean="0">
                <a:latin typeface="Verdana" pitchFamily="1" charset="0"/>
              </a:rPr>
              <a:t>There is often recovery after exposure.</a:t>
            </a:r>
          </a:p>
          <a:p>
            <a:pPr marL="342900" indent="-342900">
              <a:spcBef>
                <a:spcPct val="50000"/>
              </a:spcBef>
              <a:buAutoNum type="arabicPeriod"/>
            </a:pPr>
            <a:r>
              <a:rPr lang="en-US" sz="1600" dirty="0" smtClean="0">
                <a:latin typeface="Verdana" pitchFamily="1" charset="0"/>
              </a:rPr>
              <a:t>Dose (</a:t>
            </a:r>
            <a:r>
              <a:rPr lang="en-US" sz="1600" i="1" dirty="0" err="1" smtClean="0">
                <a:latin typeface="Verdana" pitchFamily="1" charset="0"/>
              </a:rPr>
              <a:t>fluence</a:t>
            </a:r>
            <a:r>
              <a:rPr lang="en-US" sz="1600" dirty="0" smtClean="0">
                <a:latin typeface="Verdana" pitchFamily="1" charset="0"/>
              </a:rPr>
              <a:t> of UV photons) is better model than just exposure time for estimating degradation rates.</a:t>
            </a:r>
            <a:endParaRPr lang="en-US" sz="1600" dirty="0">
              <a:latin typeface="Verdana" pitchFamily="1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829674" y="4497391"/>
            <a:ext cx="1009783" cy="158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47370" y="5378535"/>
            <a:ext cx="2491773" cy="274435"/>
          </a:xfrm>
          <a:prstGeom prst="straightConnector1">
            <a:avLst/>
          </a:prstGeom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5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 SORCE Mission: advances in TSI and TSI</a:t>
            </a:r>
          </a:p>
          <a:p>
            <a:pPr lvl="1"/>
            <a:r>
              <a:rPr lang="en-US" dirty="0" smtClean="0"/>
              <a:t>SORCE TIM established new TSI</a:t>
            </a:r>
          </a:p>
          <a:p>
            <a:pPr lvl="1"/>
            <a:r>
              <a:rPr lang="en-US" dirty="0" smtClean="0"/>
              <a:t>SORCE SIM spectral variability: current validations studies</a:t>
            </a:r>
            <a:endParaRPr lang="en-US" dirty="0"/>
          </a:p>
          <a:p>
            <a:r>
              <a:rPr lang="en-US" dirty="0" smtClean="0"/>
              <a:t>The loss of Glory: filling the TSI gap yet again</a:t>
            </a:r>
          </a:p>
          <a:p>
            <a:pPr lvl="1"/>
            <a:r>
              <a:rPr lang="en-US" dirty="0" smtClean="0"/>
              <a:t>TSI Calibration Transfer Experiment</a:t>
            </a:r>
            <a:endParaRPr lang="en-US" dirty="0"/>
          </a:p>
          <a:p>
            <a:r>
              <a:rPr lang="en-US" dirty="0" smtClean="0"/>
              <a:t>JPSS Total and Spectral Solar Irradiance Sensor: TSIS</a:t>
            </a:r>
          </a:p>
          <a:p>
            <a:pPr lvl="1"/>
            <a:r>
              <a:rPr lang="en-US" dirty="0" smtClean="0"/>
              <a:t>TSIS TIM with expected 100 ppm uncertainty</a:t>
            </a:r>
            <a:r>
              <a:rPr lang="en-US" dirty="0"/>
              <a:t>		</a:t>
            </a:r>
          </a:p>
          <a:p>
            <a:pPr lvl="1"/>
            <a:r>
              <a:rPr lang="en-US" dirty="0" smtClean="0"/>
              <a:t>The first SIM follow-on: </a:t>
            </a:r>
            <a:r>
              <a:rPr lang="en-US" dirty="0"/>
              <a:t>l</a:t>
            </a:r>
            <a:r>
              <a:rPr lang="en-US" dirty="0" smtClean="0"/>
              <a:t>essons learned.</a:t>
            </a:r>
          </a:p>
          <a:p>
            <a:pPr lvl="1"/>
            <a:r>
              <a:rPr lang="en-US" dirty="0" smtClean="0"/>
              <a:t>Now 2016 launch expected</a:t>
            </a:r>
            <a:endParaRPr lang="en-US" dirty="0"/>
          </a:p>
          <a:p>
            <a:r>
              <a:rPr lang="en-US" dirty="0" smtClean="0"/>
              <a:t>Summary </a:t>
            </a:r>
            <a:r>
              <a:rPr lang="en-US" dirty="0"/>
              <a:t>and Conclusions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7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Trending across solar cycle minimum could  provide new method of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4452"/>
            <a:ext cx="8842248" cy="2233148"/>
          </a:xfrm>
        </p:spPr>
        <p:txBody>
          <a:bodyPr anchor="t">
            <a:normAutofit/>
          </a:bodyPr>
          <a:lstStyle/>
          <a:p>
            <a:r>
              <a:rPr lang="en-US" sz="2000" smtClean="0"/>
              <a:t>The solar cycle trend switches direction before and after cycle minimum, but instrument degradation trend is expected to continue across the minimum.</a:t>
            </a:r>
          </a:p>
          <a:p>
            <a:r>
              <a:rPr lang="en-US" sz="2000" smtClean="0"/>
              <a:t>Trending over both declining and rising phases of the solar cycle can help clarify, or at least bound, how much of the trend is due to instrument degradation.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48000"/>
            <a:ext cx="5067300" cy="330200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81400" y="3200400"/>
            <a:ext cx="304800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tIns="91440" bIns="91440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0000"/>
                </a:solidFill>
                <a:latin typeface="+mn-lt"/>
                <a:ea typeface="ＭＳ Ｐゴシック" charset="-128"/>
                <a:cs typeface="ＭＳ Ｐゴシック" charset="-128"/>
              </a:rPr>
              <a:t>The instrument degradation is more clear over the solar cycle minimum.  </a:t>
            </a:r>
          </a:p>
        </p:txBody>
      </p:sp>
    </p:spTree>
    <p:extLst>
      <p:ext uri="{BB962C8B-B14F-4D97-AF65-F5344CB8AC3E}">
        <p14:creationId xmlns:p14="http://schemas.microsoft.com/office/powerpoint/2010/main" val="423937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Comparison of all missions show consistency for 4 different solar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600200"/>
          </a:xfrm>
        </p:spPr>
        <p:txBody>
          <a:bodyPr/>
          <a:lstStyle/>
          <a:p>
            <a:r>
              <a:rPr lang="en-US" sz="2000" dirty="0" smtClean="0"/>
              <a:t>Empirical models (Lean, Woods) and observations are in good agreement for wavelengths shorter than 290 nm</a:t>
            </a:r>
          </a:p>
          <a:p>
            <a:r>
              <a:rPr lang="en-US" sz="2000" dirty="0" smtClean="0"/>
              <a:t>Models appear to significantly underestimate variability above 290 nm</a:t>
            </a:r>
          </a:p>
          <a:p>
            <a:pPr lvl="1"/>
            <a:endParaRPr lang="en-US" dirty="0"/>
          </a:p>
        </p:txBody>
      </p:sp>
      <p:pic>
        <p:nvPicPr>
          <p:cNvPr id="5" name="Picture 4" descr="sc_vary_all_re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309" y="2323739"/>
            <a:ext cx="6425919" cy="448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rder_Vary_uv_reanalysi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844" y="3289300"/>
            <a:ext cx="4064000" cy="3568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136" y="0"/>
            <a:ext cx="7982712" cy="1240532"/>
          </a:xfrm>
        </p:spPr>
        <p:txBody>
          <a:bodyPr>
            <a:noAutofit/>
          </a:bodyPr>
          <a:lstStyle/>
          <a:p>
            <a:r>
              <a:rPr lang="en-US" sz="2800" dirty="0" smtClean="0"/>
              <a:t>This reanalysis indicates less variability than Harder et al.  2009 but still much larger than Lean 2000 model</a:t>
            </a:r>
            <a:endParaRPr lang="en-US" sz="2800" dirty="0"/>
          </a:p>
        </p:txBody>
      </p:sp>
      <p:pic>
        <p:nvPicPr>
          <p:cNvPr id="5" name="Picture 4" descr="sc_vary_all_ref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128" y="1349037"/>
            <a:ext cx="4248628" cy="2963290"/>
          </a:xfrm>
          <a:prstGeom prst="rect">
            <a:avLst/>
          </a:prstGeom>
        </p:spPr>
      </p:pic>
      <p:sp>
        <p:nvSpPr>
          <p:cNvPr id="9" name="Bent-Up Arrow 8"/>
          <p:cNvSpPr/>
          <p:nvPr/>
        </p:nvSpPr>
        <p:spPr>
          <a:xfrm flipV="1">
            <a:off x="5448747" y="2244771"/>
            <a:ext cx="1036766" cy="989472"/>
          </a:xfrm>
          <a:prstGeom prst="bentUpArrow">
            <a:avLst/>
          </a:prstGeom>
          <a:solidFill>
            <a:srgbClr val="008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004" y="0"/>
            <a:ext cx="8314306" cy="741680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Comparison of UV variability from recent papers</a:t>
            </a:r>
            <a:endParaRPr lang="en-US" sz="28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1118753" y="741680"/>
            <a:ext cx="7507087" cy="5963920"/>
            <a:chOff x="1118753" y="741680"/>
            <a:chExt cx="7507087" cy="59639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8753" y="741680"/>
              <a:ext cx="6338687" cy="557804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362960" y="1280160"/>
              <a:ext cx="3789680" cy="327152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397760" y="1615440"/>
              <a:ext cx="6228080" cy="1588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67280" y="2550160"/>
              <a:ext cx="6228080" cy="1588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377440" y="4389120"/>
              <a:ext cx="6228080" cy="1588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387600" y="3464560"/>
              <a:ext cx="6228080" cy="1588"/>
            </a:xfrm>
            <a:prstGeom prst="line">
              <a:avLst/>
            </a:prstGeom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 rot="16200000">
              <a:off x="2794000" y="5455920"/>
              <a:ext cx="1960880" cy="43688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8000"/>
                  </a:solidFill>
                </a:rPr>
                <a:t>Woods Reanalysis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6200000">
              <a:off x="3696062" y="5384727"/>
              <a:ext cx="1960880" cy="619905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FF0000"/>
                  </a:solidFill>
                </a:rPr>
                <a:t>Morrill et al. (2011)</a:t>
              </a:r>
            </a:p>
            <a:p>
              <a:pPr algn="ctr"/>
              <a:r>
                <a:rPr lang="en-US" sz="1600" dirty="0" err="1" smtClean="0">
                  <a:solidFill>
                    <a:srgbClr val="FF0000"/>
                  </a:solidFill>
                </a:rPr>
                <a:t>Krivova</a:t>
              </a:r>
              <a:r>
                <a:rPr lang="en-US" sz="1600" dirty="0" smtClean="0">
                  <a:solidFill>
                    <a:srgbClr val="FF0000"/>
                  </a:solidFill>
                </a:rPr>
                <a:t> et al. (2006)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6200000">
              <a:off x="4594188" y="5356350"/>
              <a:ext cx="1960880" cy="67666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Woods &amp; </a:t>
              </a:r>
              <a:r>
                <a:rPr lang="en-US" dirty="0" err="1" smtClean="0">
                  <a:solidFill>
                    <a:srgbClr val="0000FF"/>
                  </a:solidFill>
                </a:rPr>
                <a:t>Rottman</a:t>
              </a:r>
              <a:endParaRPr lang="en-US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(2002) Model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16200000">
              <a:off x="5537200" y="5506720"/>
              <a:ext cx="1960880" cy="43688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672080" y="589280"/>
            <a:ext cx="620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Harder </a:t>
            </a:r>
            <a:r>
              <a:rPr lang="en-US" i="1" dirty="0" smtClean="0">
                <a:latin typeface="Arial"/>
                <a:cs typeface="Arial"/>
              </a:rPr>
              <a:t>et al</a:t>
            </a:r>
            <a:r>
              <a:rPr lang="en-US" dirty="0" smtClean="0">
                <a:latin typeface="Arial"/>
                <a:cs typeface="Arial"/>
              </a:rPr>
              <a:t>., 2009  (4/2004 – 2/2008)     </a:t>
            </a:r>
            <a:r>
              <a:rPr lang="en-US" b="1" dirty="0" smtClean="0">
                <a:latin typeface="Symbol" charset="2"/>
                <a:cs typeface="Symbol" charset="2"/>
              </a:rPr>
              <a:t>D</a:t>
            </a:r>
            <a:r>
              <a:rPr lang="en-US" b="1" dirty="0" smtClean="0">
                <a:latin typeface="Arial"/>
                <a:cs typeface="Arial"/>
              </a:rPr>
              <a:t>TSI=0.523 W/m</a:t>
            </a:r>
            <a:r>
              <a:rPr lang="en-US" b="1" baseline="30000" dirty="0" smtClean="0">
                <a:latin typeface="Arial"/>
                <a:cs typeface="Arial"/>
              </a:rPr>
              <a:t>2</a:t>
            </a:r>
            <a:endParaRPr lang="en-US" b="1" baseline="30000" dirty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2667" y="1238865"/>
            <a:ext cx="57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60%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35694" y="1235105"/>
            <a:ext cx="68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110%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24366" y="1220935"/>
            <a:ext cx="57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25%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809890" y="1217176"/>
            <a:ext cx="686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190%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4457679" y="2904565"/>
            <a:ext cx="426720" cy="5361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0" y="6550223"/>
            <a:ext cx="4224233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Note that 0-200 nm cycle variability is ~3% of </a:t>
            </a:r>
            <a:r>
              <a:rPr lang="en-US" sz="1400" dirty="0" smtClean="0">
                <a:latin typeface="Symbol" charset="2"/>
                <a:cs typeface="Symbol" charset="2"/>
              </a:rPr>
              <a:t>D</a:t>
            </a:r>
            <a:r>
              <a:rPr lang="en-US" sz="1400" dirty="0" smtClean="0">
                <a:latin typeface="Arial"/>
                <a:cs typeface="Arial"/>
              </a:rPr>
              <a:t>TSI</a:t>
            </a:r>
            <a:endParaRPr lang="en-US" sz="1400" baseline="30000" dirty="0"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59609" y="3102367"/>
            <a:ext cx="426720" cy="355425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305417" y="1235105"/>
            <a:ext cx="57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40%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3566160" y="2279930"/>
            <a:ext cx="426720" cy="1154150"/>
            <a:chOff x="3566160" y="2279930"/>
            <a:chExt cx="426720" cy="1154150"/>
          </a:xfrm>
        </p:grpSpPr>
        <p:sp>
          <p:nvSpPr>
            <p:cNvPr id="24" name="Rectangle 23"/>
            <p:cNvSpPr/>
            <p:nvPr/>
          </p:nvSpPr>
          <p:spPr>
            <a:xfrm>
              <a:off x="3566160" y="2456908"/>
              <a:ext cx="426720" cy="977172"/>
            </a:xfrm>
            <a:prstGeom prst="rect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5400000">
              <a:off x="3569873" y="2477732"/>
              <a:ext cx="396397" cy="79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3631922" y="2287377"/>
              <a:ext cx="285618" cy="296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3631922" y="2668819"/>
              <a:ext cx="285618" cy="296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555072" y="1147695"/>
            <a:ext cx="1647531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% of </a:t>
            </a:r>
            <a:r>
              <a:rPr lang="en-US" sz="2000" dirty="0" smtClean="0">
                <a:latin typeface="Symbol" charset="2"/>
                <a:cs typeface="Symbol" charset="2"/>
              </a:rPr>
              <a:t>D</a:t>
            </a:r>
            <a:r>
              <a:rPr lang="en-US" sz="2000" dirty="0" smtClean="0">
                <a:latin typeface="Arial"/>
                <a:cs typeface="Arial"/>
              </a:rPr>
              <a:t>TSI </a:t>
            </a:r>
            <a:r>
              <a:rPr lang="en-US" sz="2000" dirty="0" err="1" smtClean="0">
                <a:latin typeface="Arial"/>
                <a:cs typeface="Arial"/>
                <a:sym typeface="Wingdings"/>
              </a:rPr>
              <a:t></a:t>
            </a:r>
            <a:endParaRPr lang="en-US" sz="2000" baseline="30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233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Principal Component Analysis</a:t>
            </a:r>
            <a:endParaRPr lang="en-US" dirty="0"/>
          </a:p>
        </p:txBody>
      </p:sp>
      <p:pic>
        <p:nvPicPr>
          <p:cNvPr id="5" name="Picture 4" descr="pcs9_dn_filter3.png"/>
          <p:cNvPicPr>
            <a:picLocks noChangeAspect="1"/>
          </p:cNvPicPr>
          <p:nvPr/>
        </p:nvPicPr>
        <p:blipFill rotWithShape="1">
          <a:blip r:embed="rId2" cstate="print"/>
          <a:srcRect t="6903" b="6924"/>
          <a:stretch/>
        </p:blipFill>
        <p:spPr>
          <a:xfrm>
            <a:off x="381000" y="838200"/>
            <a:ext cx="8347429" cy="555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eval_dn_filter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ores2_dn_filter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1" y="0"/>
            <a:ext cx="88750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 Time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43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IM CU LASP 0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2175" y="1014416"/>
            <a:ext cx="2514600" cy="2536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785568"/>
            <a:ext cx="6302175" cy="605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b="1" i="1" dirty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TSIS SIM designed for long-term spectral irradiance measurements (climate research)</a:t>
            </a:r>
          </a:p>
          <a:p>
            <a:pPr algn="l">
              <a:spcBef>
                <a:spcPts val="600"/>
              </a:spcBef>
            </a:pPr>
            <a:r>
              <a:rPr lang="en-US" b="1" i="1" dirty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Incorporate lessons learned from SORCE SIM </a:t>
            </a:r>
            <a:r>
              <a:rPr lang="en-US" b="1" i="1" dirty="0" smtClean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(&amp; other </a:t>
            </a:r>
            <a:r>
              <a:rPr lang="en-US" b="1" i="1" dirty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LASP programs) into TSIS SIM to meet measurement </a:t>
            </a:r>
            <a:r>
              <a:rPr lang="en-US" b="1" i="1" dirty="0" smtClean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requirements for long-term JPSS SSI record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1" i="1" dirty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Specific</a:t>
            </a:r>
            <a:r>
              <a:rPr lang="en-US" b="1" i="1" dirty="0" smtClean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 areas addressed in TSIS SIM development:</a:t>
            </a:r>
          </a:p>
          <a:p>
            <a:pPr algn="l">
              <a:spcBef>
                <a:spcPts val="600"/>
              </a:spcBef>
              <a:buFont typeface="Wingdings" charset="2"/>
              <a:buChar char="ü"/>
            </a:pPr>
            <a:r>
              <a:rPr lang="en-US" b="1" dirty="0">
                <a:solidFill>
                  <a:srgbClr val="002060"/>
                </a:solidFill>
                <a:latin typeface="+mn-lt"/>
                <a:ea typeface="Times New Roman" charset="0"/>
                <a:cs typeface="Times New Roman" charset="0"/>
              </a:rPr>
              <a:t> </a:t>
            </a:r>
            <a:r>
              <a:rPr lang="en-US" b="1" i="1" dirty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Reduce uncertainties in prism degradation correction to meet long</a:t>
            </a:r>
            <a:r>
              <a:rPr lang="en-US" b="1" i="1" dirty="0" smtClean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-term </a:t>
            </a:r>
            <a:r>
              <a:rPr lang="en-US" b="1" i="1" dirty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stability requirement</a:t>
            </a:r>
          </a:p>
          <a:p>
            <a:pPr lvl="1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b="1" i="1" dirty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 </a:t>
            </a:r>
            <a:r>
              <a:rPr lang="en-US" sz="1600" b="1" i="1" dirty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Ultra-clean optical environment to mitigate contamination</a:t>
            </a:r>
          </a:p>
          <a:p>
            <a:pPr lvl="1" algn="l">
              <a:lnSpc>
                <a:spcPct val="30000"/>
              </a:lnSpc>
              <a:spcBef>
                <a:spcPts val="600"/>
              </a:spcBef>
              <a:spcAft>
                <a:spcPts val="1800"/>
              </a:spcAft>
              <a:buFontTx/>
              <a:buChar char="•"/>
            </a:pPr>
            <a:r>
              <a:rPr lang="en-US" sz="1600" b="1" i="1" dirty="0" smtClean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 Addition of 3</a:t>
            </a:r>
            <a:r>
              <a:rPr lang="en-US" sz="1600" b="1" i="1" baseline="30000" dirty="0" smtClean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rd</a:t>
            </a:r>
            <a:r>
              <a:rPr lang="en-US" sz="1600" b="1" i="1" dirty="0" smtClean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 channel to reduce calibration uncertainties</a:t>
            </a:r>
          </a:p>
          <a:p>
            <a:pPr algn="l">
              <a:lnSpc>
                <a:spcPct val="90000"/>
              </a:lnSpc>
              <a:spcBef>
                <a:spcPts val="600"/>
              </a:spcBef>
              <a:buFont typeface="Wingdings" charset="2"/>
              <a:buChar char="ü"/>
            </a:pPr>
            <a:r>
              <a:rPr lang="en-US" b="1" i="1" dirty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 Improve noise characteristics of ESR and photodiode detectors to meet measurement precision requirement</a:t>
            </a:r>
          </a:p>
          <a:p>
            <a:pPr lvl="1" algn="l">
              <a:lnSpc>
                <a:spcPct val="80000"/>
              </a:lnSpc>
              <a:spcBef>
                <a:spcPts val="600"/>
              </a:spcBef>
              <a:buFontTx/>
              <a:buChar char="•"/>
            </a:pPr>
            <a:r>
              <a:rPr lang="en-US" b="1" i="1" dirty="0" smtClean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 </a:t>
            </a:r>
            <a:r>
              <a:rPr lang="en-US" sz="1600" b="1" i="1" dirty="0" smtClean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ESR : Improved </a:t>
            </a:r>
            <a:r>
              <a:rPr lang="en-US" sz="1600" b="1" i="1" dirty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ESR thermal</a:t>
            </a:r>
            <a:r>
              <a:rPr lang="en-US" sz="1600" b="1" i="1" dirty="0" smtClean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 &amp; electrical design </a:t>
            </a:r>
            <a:endParaRPr lang="en-US" sz="1600" b="1" i="1" dirty="0">
              <a:solidFill>
                <a:srgbClr val="002060"/>
              </a:solidFill>
              <a:latin typeface="+mn-lt"/>
              <a:ea typeface="Times New Roman" charset="0"/>
              <a:cs typeface="Arial"/>
            </a:endParaRPr>
          </a:p>
          <a:p>
            <a:pPr lvl="1" algn="l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FontTx/>
              <a:buChar char="•"/>
            </a:pPr>
            <a:r>
              <a:rPr lang="en-US" sz="1600" b="1" i="1" dirty="0" smtClean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 Photodiodes : Larger </a:t>
            </a:r>
            <a:r>
              <a:rPr lang="en-US" sz="1600" b="1" i="1" dirty="0" err="1" smtClean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dyn</a:t>
            </a:r>
            <a:r>
              <a:rPr lang="en-US" sz="1600" b="1" i="1" dirty="0" smtClean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. </a:t>
            </a:r>
            <a:r>
              <a:rPr lang="en-US" sz="1600" b="1" i="1" dirty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range</a:t>
            </a:r>
            <a:r>
              <a:rPr lang="en-US" sz="1600" b="1" i="1" dirty="0" smtClean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 integrating ADC’s (21-bits)</a:t>
            </a:r>
          </a:p>
          <a:p>
            <a:pPr algn="l">
              <a:spcBef>
                <a:spcPts val="600"/>
              </a:spcBef>
              <a:buFont typeface="Wingdings" charset="2"/>
              <a:buChar char="ü"/>
            </a:pPr>
            <a:r>
              <a:rPr lang="en-US" b="1" i="1" dirty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 Improve absolute accuracy pre-launch calibration</a:t>
            </a:r>
          </a:p>
          <a:p>
            <a:pPr lvl="1" algn="l">
              <a:spcBef>
                <a:spcPts val="600"/>
              </a:spcBef>
              <a:buFontTx/>
              <a:buChar char="•"/>
            </a:pPr>
            <a:r>
              <a:rPr lang="en-US" b="1" i="1" dirty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 </a:t>
            </a:r>
            <a:r>
              <a:rPr lang="en-US" sz="1600" b="1" i="1" dirty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NIST SI-traceable Unit and Instrument level pre-launch spectral </a:t>
            </a:r>
            <a:r>
              <a:rPr lang="en-US" sz="1600" b="1" i="1" dirty="0" smtClean="0">
                <a:solidFill>
                  <a:srgbClr val="002060"/>
                </a:solidFill>
                <a:latin typeface="+mn-lt"/>
                <a:ea typeface="Times New Roman" charset="0"/>
                <a:cs typeface="Arial"/>
              </a:rPr>
              <a:t>calibrations (SIMRF-SIRCUS)</a:t>
            </a:r>
          </a:p>
          <a:p>
            <a:pPr algn="l">
              <a:spcBef>
                <a:spcPct val="50000"/>
              </a:spcBef>
            </a:pPr>
            <a:endParaRPr lang="en-US" sz="1600" dirty="0">
              <a:ea typeface="Times New Roman" charset="0"/>
              <a:cs typeface="Times New Roman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696000" y="1003300"/>
            <a:ext cx="1354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charset="0"/>
              </a:rPr>
              <a:t>SORCE SIM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050212" y="6115056"/>
            <a:ext cx="1093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alibri" charset="0"/>
              </a:rPr>
              <a:t>TSIS SIM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0186" y="3833818"/>
            <a:ext cx="2982913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TSIS SIM Development Approach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TSIS SIM Calibration Error Budget</a:t>
            </a:r>
            <a:endParaRPr lang="en-US" dirty="0"/>
          </a:p>
        </p:txBody>
      </p:sp>
      <p:graphicFrame>
        <p:nvGraphicFramePr>
          <p:cNvPr id="9" name="Group 141"/>
          <p:cNvGraphicFramePr>
            <a:graphicFrameLocks noGrp="1"/>
          </p:cNvGraphicFramePr>
          <p:nvPr/>
        </p:nvGraphicFramePr>
        <p:xfrm>
          <a:off x="753515" y="1075263"/>
          <a:ext cx="6910915" cy="5410806"/>
        </p:xfrm>
        <a:graphic>
          <a:graphicData uri="http://schemas.openxmlformats.org/drawingml/2006/table">
            <a:tbl>
              <a:tblPr/>
              <a:tblGrid>
                <a:gridCol w="2688166"/>
                <a:gridCol w="1143000"/>
                <a:gridCol w="1322916"/>
                <a:gridCol w="973667"/>
                <a:gridCol w="783166"/>
              </a:tblGrid>
              <a:tr h="2623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Measurement Correction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Origin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Value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</a:t>
                      </a: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ppm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)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1σ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(</a:t>
                      </a:r>
                      <a:r>
                        <a:rPr kumimoji="0" lang="en-US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ppm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)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Status</a:t>
                      </a:r>
                      <a:endParaRPr kumimoji="0" lang="en-US" sz="14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50000"/>
                      </a:srgbClr>
                    </a:solidFill>
                  </a:tcPr>
                </a:tc>
              </a:tr>
              <a:tr h="2623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Distance to Sun, Earth &amp; S/C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Analysis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33,537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0.1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>
                        <a:alpha val="50000"/>
                      </a:srgbClr>
                    </a:solidFill>
                  </a:tcPr>
                </a:tc>
              </a:tr>
              <a:tr h="2623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Doppler Velocity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Analysis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43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>
                        <a:alpha val="50000"/>
                      </a:srgbClr>
                    </a:solidFill>
                  </a:tcPr>
                </a:tc>
              </a:tr>
              <a:tr h="2623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Pointing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cs typeface="Arial"/>
                        </a:rPr>
                        <a:t>Analysis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9694">
                        <a:alpha val="50000"/>
                      </a:srgbClr>
                    </a:solidFill>
                  </a:tcPr>
                </a:tc>
              </a:tr>
              <a:tr h="2623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Shutter Waveform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Component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</a:tr>
              <a:tr h="2623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Slit Area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Component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1,000,000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300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</a:tr>
              <a:tr h="2623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Diffraction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Component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5,000-62,000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500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</a:tr>
              <a:tr h="2623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Prism Transmittance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Component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230,000-450,000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1,000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</a:tr>
              <a:tr h="2623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ESR Efficiency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Component</a:t>
                      </a:r>
                      <a:endParaRPr kumimoji="0" lang="en-US" sz="12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1,000,000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1,000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</a:tr>
              <a:tr h="2623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Standard 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Volt + DAC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Component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1,000,000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</a:tr>
              <a:tr h="2623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    Pulse Width Linearity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Component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</a:tr>
              <a:tr h="2623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Standard Ohm + Leads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/>
                          <a:cs typeface="Arial"/>
                        </a:rPr>
                        <a:t>Component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1,000,000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50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DA0E4">
                        <a:alpha val="50000"/>
                      </a:srgbClr>
                    </a:solidFill>
                  </a:tcPr>
                </a:tc>
              </a:tr>
              <a:tr h="2623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Instrument Function Area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Instrument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1,000,000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1,000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</a:tr>
              <a:tr h="2623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Wavelength (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 Proportional BT" charset="2"/>
                          <a:cs typeface="Symbol Proportional BT" charset="2"/>
                          <a:sym typeface="Symbol" charset="2"/>
                        </a:rPr>
                        <a:t>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= 150 </a:t>
                      </a:r>
                      <a:r>
                        <a:rPr kumimoji="0" lang="en-US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ppm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)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Arial"/>
                          <a:cs typeface="Arial"/>
                        </a:rPr>
                        <a:t>Instrument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1,000,000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750</a:t>
                      </a: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</a:tr>
              <a:tr h="2623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Non-Equivalence, Z</a:t>
                      </a:r>
                      <a:r>
                        <a:rPr kumimoji="0" 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H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/Z</a:t>
                      </a:r>
                      <a:r>
                        <a:rPr kumimoji="0" lang="en-US" sz="12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-1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Arial"/>
                          <a:cs typeface="Arial"/>
                        </a:rPr>
                        <a:t>Instrument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2,000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</a:tr>
              <a:tr h="2623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Servo Gain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Arial"/>
                          <a:cs typeface="Arial"/>
                        </a:rPr>
                        <a:t>Instrument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2,000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</a:tr>
              <a:tr h="26234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Dark Signal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Arial"/>
                          <a:cs typeface="Arial"/>
                        </a:rPr>
                        <a:t>Instrument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</a:tr>
              <a:tr h="27076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Scattered Light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Arial"/>
                          <a:cs typeface="Arial"/>
                        </a:rPr>
                        <a:t>Instrument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</a:tr>
              <a:tr h="27076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Noise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Arial"/>
                          <a:cs typeface="Arial"/>
                        </a:rPr>
                        <a:t>Instrument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8D24">
                        <a:alpha val="50000"/>
                      </a:srgbClr>
                    </a:solidFill>
                  </a:tcPr>
                </a:tc>
              </a:tr>
              <a:tr h="30708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Combined Rel. Std. Uncertainty</a:t>
                      </a:r>
                      <a:endParaRPr kumimoji="0" lang="en-US" sz="13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2000</a:t>
                      </a:r>
                      <a:endParaRPr kumimoji="0" lang="en-US" sz="15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1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83400" marR="83400" marT="41701" marB="4170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7190297" y="2470148"/>
            <a:ext cx="211666" cy="211666"/>
          </a:xfrm>
          <a:prstGeom prst="ellipse">
            <a:avLst/>
          </a:prstGeom>
          <a:gradFill flip="none" rotWithShape="1">
            <a:gsLst>
              <a:gs pos="3000">
                <a:srgbClr val="008000"/>
              </a:gs>
              <a:gs pos="100000">
                <a:srgbClr val="CCFFC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40000" dist="483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190297" y="3003549"/>
            <a:ext cx="211666" cy="211666"/>
          </a:xfrm>
          <a:prstGeom prst="ellipse">
            <a:avLst/>
          </a:prstGeom>
          <a:gradFill flip="none" rotWithShape="1">
            <a:gsLst>
              <a:gs pos="3000">
                <a:srgbClr val="008000"/>
              </a:gs>
              <a:gs pos="100000">
                <a:srgbClr val="CCFFC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40000" dist="483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90297" y="4328583"/>
            <a:ext cx="211666" cy="211666"/>
          </a:xfrm>
          <a:prstGeom prst="ellipse">
            <a:avLst/>
          </a:prstGeom>
          <a:gradFill flip="none" rotWithShape="1">
            <a:gsLst>
              <a:gs pos="3000">
                <a:srgbClr val="F9C81B"/>
              </a:gs>
              <a:gs pos="100000">
                <a:srgbClr val="F9E5A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40000" dist="483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90297" y="3526369"/>
            <a:ext cx="211666" cy="211666"/>
          </a:xfrm>
          <a:prstGeom prst="ellipse">
            <a:avLst/>
          </a:prstGeom>
          <a:gradFill flip="none" rotWithShape="1">
            <a:gsLst>
              <a:gs pos="3000">
                <a:srgbClr val="008000"/>
              </a:gs>
              <a:gs pos="100000">
                <a:srgbClr val="CCFFC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40000" dist="483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90297" y="3793067"/>
            <a:ext cx="211666" cy="211666"/>
          </a:xfrm>
          <a:prstGeom prst="ellipse">
            <a:avLst/>
          </a:prstGeom>
          <a:gradFill flip="none" rotWithShape="1">
            <a:gsLst>
              <a:gs pos="3000">
                <a:srgbClr val="008000"/>
              </a:gs>
              <a:gs pos="100000">
                <a:srgbClr val="CCFFC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40000" dist="483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90297" y="4068234"/>
            <a:ext cx="211666" cy="211666"/>
          </a:xfrm>
          <a:prstGeom prst="ellipse">
            <a:avLst/>
          </a:prstGeom>
          <a:gradFill flip="none" rotWithShape="1">
            <a:gsLst>
              <a:gs pos="3000">
                <a:srgbClr val="008000"/>
              </a:gs>
              <a:gs pos="100000">
                <a:srgbClr val="CCFFC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40000" dist="483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190297" y="2197097"/>
            <a:ext cx="211666" cy="211666"/>
          </a:xfrm>
          <a:prstGeom prst="ellipse">
            <a:avLst/>
          </a:prstGeom>
          <a:gradFill flip="none" rotWithShape="1">
            <a:gsLst>
              <a:gs pos="3000">
                <a:srgbClr val="008000"/>
              </a:gs>
              <a:gs pos="100000">
                <a:srgbClr val="CCFFC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40000" dist="483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190297" y="5115984"/>
            <a:ext cx="211666" cy="211666"/>
          </a:xfrm>
          <a:prstGeom prst="ellipse">
            <a:avLst/>
          </a:prstGeom>
          <a:gradFill flip="none" rotWithShape="1">
            <a:gsLst>
              <a:gs pos="3000">
                <a:srgbClr val="008000"/>
              </a:gs>
              <a:gs pos="100000">
                <a:srgbClr val="CCFFC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40000" dist="483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190297" y="5391148"/>
            <a:ext cx="211666" cy="211666"/>
          </a:xfrm>
          <a:prstGeom prst="ellipse">
            <a:avLst/>
          </a:prstGeom>
          <a:gradFill flip="none" rotWithShape="1">
            <a:gsLst>
              <a:gs pos="3000">
                <a:srgbClr val="F9C81B"/>
              </a:gs>
              <a:gs pos="100000">
                <a:srgbClr val="F9E5A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40000" dist="483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190297" y="5666312"/>
            <a:ext cx="211666" cy="211666"/>
          </a:xfrm>
          <a:prstGeom prst="ellipse">
            <a:avLst/>
          </a:prstGeom>
          <a:gradFill flip="none" rotWithShape="1">
            <a:gsLst>
              <a:gs pos="3000">
                <a:srgbClr val="008000"/>
              </a:gs>
              <a:gs pos="100000">
                <a:srgbClr val="CCFFC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40000" dist="483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190297" y="5930893"/>
            <a:ext cx="211666" cy="211666"/>
          </a:xfrm>
          <a:prstGeom prst="ellipse">
            <a:avLst/>
          </a:prstGeom>
          <a:gradFill flip="none" rotWithShape="1">
            <a:gsLst>
              <a:gs pos="3000">
                <a:srgbClr val="008000"/>
              </a:gs>
              <a:gs pos="100000">
                <a:srgbClr val="CCFFC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40000" dist="483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90297" y="2734733"/>
            <a:ext cx="211666" cy="211666"/>
          </a:xfrm>
          <a:prstGeom prst="ellipse">
            <a:avLst/>
          </a:prstGeom>
          <a:gradFill flip="none" rotWithShape="1">
            <a:gsLst>
              <a:gs pos="3000">
                <a:srgbClr val="F9C81B"/>
              </a:gs>
              <a:gs pos="100000">
                <a:srgbClr val="F9E5A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40000" dist="483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-493350" y="5010242"/>
            <a:ext cx="20301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+mn-lt"/>
              </a:rPr>
              <a:t>Instrument-Level</a:t>
            </a:r>
            <a:endParaRPr lang="en-US" sz="2000" b="1" i="1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248251" y="1660072"/>
            <a:ext cx="5469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+mn-lt"/>
              </a:rPr>
              <a:t>S/C</a:t>
            </a:r>
            <a:endParaRPr lang="en-US" sz="2000" b="1" i="1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 rot="16200000">
            <a:off x="-532913" y="2977597"/>
            <a:ext cx="2088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+mn-lt"/>
              </a:rPr>
              <a:t>Component-Level</a:t>
            </a:r>
            <a:endParaRPr lang="en-US" sz="2000" b="1" i="1" dirty="0">
              <a:latin typeface="+mn-lt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190297" y="3266015"/>
            <a:ext cx="211666" cy="211666"/>
          </a:xfrm>
          <a:prstGeom prst="ellipse">
            <a:avLst/>
          </a:prstGeom>
          <a:gradFill flip="none" rotWithShape="1">
            <a:gsLst>
              <a:gs pos="3000">
                <a:srgbClr val="008000"/>
              </a:gs>
              <a:gs pos="100000">
                <a:srgbClr val="CCFFC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40000" dist="483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869768" y="1123588"/>
            <a:ext cx="211666" cy="211666"/>
          </a:xfrm>
          <a:prstGeom prst="ellipse">
            <a:avLst/>
          </a:prstGeom>
          <a:gradFill flip="none" rotWithShape="1">
            <a:gsLst>
              <a:gs pos="3000">
                <a:srgbClr val="008000"/>
              </a:gs>
              <a:gs pos="100000">
                <a:srgbClr val="CCFFC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40000" dist="483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081434" y="1075263"/>
            <a:ext cx="935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Complete</a:t>
            </a:r>
            <a:endParaRPr lang="en-US" sz="1400" b="1" i="1" dirty="0"/>
          </a:p>
        </p:txBody>
      </p:sp>
      <p:sp>
        <p:nvSpPr>
          <p:cNvPr id="26" name="Oval 25"/>
          <p:cNvSpPr/>
          <p:nvPr/>
        </p:nvSpPr>
        <p:spPr>
          <a:xfrm>
            <a:off x="7869768" y="1441087"/>
            <a:ext cx="211666" cy="211666"/>
          </a:xfrm>
          <a:prstGeom prst="ellipse">
            <a:avLst/>
          </a:prstGeom>
          <a:gradFill flip="none" rotWithShape="1">
            <a:gsLst>
              <a:gs pos="3000">
                <a:srgbClr val="F9C81B"/>
              </a:gs>
              <a:gs pos="100000">
                <a:srgbClr val="F9E5A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40000" dist="483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081434" y="1381551"/>
            <a:ext cx="10661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In-progress</a:t>
            </a:r>
            <a:endParaRPr lang="en-US" sz="1400" b="1" i="1" dirty="0"/>
          </a:p>
        </p:txBody>
      </p:sp>
      <p:sp>
        <p:nvSpPr>
          <p:cNvPr id="29" name="Oval 28"/>
          <p:cNvSpPr/>
          <p:nvPr/>
        </p:nvSpPr>
        <p:spPr>
          <a:xfrm>
            <a:off x="7190297" y="4586816"/>
            <a:ext cx="211666" cy="211666"/>
          </a:xfrm>
          <a:prstGeom prst="ellipse">
            <a:avLst/>
          </a:prstGeom>
          <a:gradFill flip="none" rotWithShape="1">
            <a:gsLst>
              <a:gs pos="3000">
                <a:srgbClr val="F9C81B"/>
              </a:gs>
              <a:gs pos="100000">
                <a:srgbClr val="F9E5A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40000" dist="483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190297" y="4845049"/>
            <a:ext cx="211666" cy="211666"/>
          </a:xfrm>
          <a:prstGeom prst="ellipse">
            <a:avLst/>
          </a:prstGeom>
          <a:gradFill flip="none" rotWithShape="1">
            <a:gsLst>
              <a:gs pos="3000">
                <a:srgbClr val="F9C81B"/>
              </a:gs>
              <a:gs pos="100000">
                <a:srgbClr val="F9E5A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  <a:effectLst>
            <a:outerShdw blurRad="40000" dist="483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015996" y="530423"/>
            <a:ext cx="84328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i="1" dirty="0" smtClean="0">
                <a:latin typeface="+mn-lt"/>
              </a:rPr>
              <a:t>Instrument uncertainties determined at the component level --&gt; characterization of error budget</a:t>
            </a:r>
          </a:p>
        </p:txBody>
      </p:sp>
      <p:sp>
        <p:nvSpPr>
          <p:cNvPr id="35" name="TextBox 34"/>
          <p:cNvSpPr txBox="1"/>
          <p:nvPr/>
        </p:nvSpPr>
        <p:spPr>
          <a:xfrm rot="16200000">
            <a:off x="6135384" y="3703935"/>
            <a:ext cx="44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Dominant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 uncertainties are </a:t>
            </a:r>
            <a:r>
              <a:rPr lang="en-US" b="1" i="1" dirty="0" err="1" smtClean="0">
                <a:solidFill>
                  <a:schemeClr val="accent2">
                    <a:lumMod val="50000"/>
                  </a:schemeClr>
                </a:solidFill>
                <a:latin typeface="Symbol Proportional BT" charset="2"/>
                <a:cs typeface="Symbol Proportional BT" charset="2"/>
              </a:rPr>
              <a:t>l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-dependent</a:t>
            </a:r>
            <a:endParaRPr lang="en-US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Left Arrow 35"/>
          <p:cNvSpPr/>
          <p:nvPr/>
        </p:nvSpPr>
        <p:spPr>
          <a:xfrm>
            <a:off x="7869768" y="3003549"/>
            <a:ext cx="211666" cy="21166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Arrow 36"/>
          <p:cNvSpPr/>
          <p:nvPr/>
        </p:nvSpPr>
        <p:spPr>
          <a:xfrm>
            <a:off x="7869768" y="3266015"/>
            <a:ext cx="211666" cy="21166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Arrow 37"/>
          <p:cNvSpPr/>
          <p:nvPr/>
        </p:nvSpPr>
        <p:spPr>
          <a:xfrm>
            <a:off x="7869768" y="4328583"/>
            <a:ext cx="211666" cy="21166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>
            <a:off x="7869768" y="4586816"/>
            <a:ext cx="211666" cy="21166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39"/>
          <p:cNvSpPr/>
          <p:nvPr/>
        </p:nvSpPr>
        <p:spPr>
          <a:xfrm>
            <a:off x="7869768" y="2734733"/>
            <a:ext cx="211666" cy="21166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33400"/>
            <a:ext cx="8229600" cy="609600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/>
              <a:t>Calibration and Verification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 traces its calibrations to the standard Watt.</a:t>
            </a:r>
          </a:p>
          <a:p>
            <a:r>
              <a:rPr lang="en-US" dirty="0" smtClean="0"/>
              <a:t>All elements of SIM instrument equations are calibrated at either the component or instrument level. </a:t>
            </a:r>
          </a:p>
          <a:p>
            <a:r>
              <a:rPr lang="en-US" dirty="0" smtClean="0"/>
              <a:t>Analog to the TSI Radiometer Facility: end-to-end verification of SIM with NIST Spectral Irradiance and Radiance </a:t>
            </a:r>
            <a:r>
              <a:rPr lang="en-US" dirty="0" err="1" smtClean="0"/>
              <a:t>Responsivity</a:t>
            </a:r>
            <a:r>
              <a:rPr lang="en-US" dirty="0" smtClean="0"/>
              <a:t> Calibrations using Uniform Sources (SIRCUS) and a new LASP SSI Radiation Facility.</a:t>
            </a:r>
          </a:p>
        </p:txBody>
      </p:sp>
    </p:spTree>
    <p:extLst>
      <p:ext uri="{BB962C8B-B14F-4D97-AF65-F5344CB8AC3E}">
        <p14:creationId xmlns:p14="http://schemas.microsoft.com/office/powerpoint/2010/main" val="33109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Total Solar Irradiance Data Record</a:t>
            </a:r>
            <a:endParaRPr lang="en-US" dirty="0"/>
          </a:p>
        </p:txBody>
      </p:sp>
      <p:pic>
        <p:nvPicPr>
          <p:cNvPr id="5" name="TSI_Composite.jpg" descr="/Users/kopp/Desktop/Figures/TSI_Composite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57200" y="822960"/>
            <a:ext cx="8229600" cy="5557407"/>
          </a:xfrm>
          <a:prstGeom prst="rect">
            <a:avLst/>
          </a:prstGeom>
        </p:spPr>
      </p:pic>
      <p:pic>
        <p:nvPicPr>
          <p:cNvPr id="6" name="TSI.jpg" descr="/Users/kopp/Desktop/Figures/TSI.jpg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457200" y="822960"/>
            <a:ext cx="8229600" cy="55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2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TSIS Top Level Requirements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327374"/>
              </p:ext>
            </p:extLst>
          </p:nvPr>
        </p:nvGraphicFramePr>
        <p:xfrm>
          <a:off x="381000" y="1187111"/>
          <a:ext cx="8412480" cy="52136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44368"/>
                <a:gridCol w="2628900"/>
                <a:gridCol w="2839212"/>
              </a:tblGrid>
              <a:tr h="80860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Level 1 Performance Requirement Parameter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115516" marR="115516" marT="57760" marB="577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TIM Requirement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115516" marR="115516" marT="57760" marB="577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00"/>
                          </a:solidFill>
                        </a:rPr>
                        <a:t>SIM Requirement</a:t>
                      </a:r>
                      <a:endParaRPr lang="en-US" sz="1800" dirty="0">
                        <a:solidFill>
                          <a:srgbClr val="000000"/>
                        </a:solidFill>
                      </a:endParaRPr>
                    </a:p>
                  </a:txBody>
                  <a:tcPr marL="115516" marR="115516" marT="57760" marB="57760"/>
                </a:tc>
              </a:tr>
              <a:tr h="51360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Measured Spectrum</a:t>
                      </a:r>
                      <a:endParaRPr lang="en-US" sz="1400" dirty="0"/>
                    </a:p>
                  </a:txBody>
                  <a:tcPr marL="115516" marR="115516" marT="57760" marB="577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Total solar spectrum</a:t>
                      </a:r>
                      <a:endParaRPr lang="en-US" sz="1400" dirty="0"/>
                    </a:p>
                  </a:txBody>
                  <a:tcPr marL="115516" marR="115516" marT="57760" marB="577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200-2400 nm</a:t>
                      </a:r>
                      <a:endParaRPr lang="en-US" sz="1400" dirty="0"/>
                    </a:p>
                  </a:txBody>
                  <a:tcPr marL="115516" marR="115516" marT="57760" marB="57760"/>
                </a:tc>
              </a:tr>
              <a:tr h="46807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Measurement Accuracy</a:t>
                      </a:r>
                      <a:endParaRPr lang="en-US" sz="1400" dirty="0"/>
                    </a:p>
                  </a:txBody>
                  <a:tcPr marL="115516" marR="115516" marT="57760" marB="577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 smtClean="0"/>
                        <a:t>0.01% </a:t>
                      </a:r>
                      <a:r>
                        <a:rPr lang="en-US" sz="1400" dirty="0" smtClean="0"/>
                        <a:t>with noise </a:t>
                      </a:r>
                      <a:r>
                        <a:rPr lang="en-US" sz="1400" u="sng" dirty="0" smtClean="0"/>
                        <a:t>&lt;</a:t>
                      </a:r>
                      <a:r>
                        <a:rPr lang="en-US" sz="1400" u="none" baseline="0" dirty="0" smtClean="0"/>
                        <a:t> 0.001%</a:t>
                      </a:r>
                      <a:endParaRPr lang="en-US" sz="1400" dirty="0"/>
                    </a:p>
                  </a:txBody>
                  <a:tcPr marL="115516" marR="115516" marT="57760" marB="577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0.2%</a:t>
                      </a:r>
                      <a:endParaRPr lang="en-US" sz="1400" dirty="0"/>
                    </a:p>
                  </a:txBody>
                  <a:tcPr marL="115516" marR="115516" marT="57760" marB="57760"/>
                </a:tc>
              </a:tr>
              <a:tr h="77076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Measurement Stability</a:t>
                      </a:r>
                    </a:p>
                    <a:p>
                      <a:pPr algn="l"/>
                      <a:r>
                        <a:rPr lang="en-US" sz="1400" dirty="0" smtClean="0"/>
                        <a:t>(long term)</a:t>
                      </a:r>
                      <a:endParaRPr lang="en-US" sz="1400" dirty="0"/>
                    </a:p>
                  </a:txBody>
                  <a:tcPr marL="115516" marR="115516" marT="57760" marB="577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0.001% per year</a:t>
                      </a:r>
                      <a:endParaRPr lang="en-US" sz="1400" dirty="0"/>
                    </a:p>
                  </a:txBody>
                  <a:tcPr marL="115516" marR="115516" marT="57760" marB="577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0.05%/yr  (&lt;400 nm)</a:t>
                      </a:r>
                    </a:p>
                    <a:p>
                      <a:pPr algn="l"/>
                      <a:r>
                        <a:rPr lang="en-US" sz="1400" dirty="0" smtClean="0"/>
                        <a:t>0.01%/yr  (&gt;400 nm)</a:t>
                      </a:r>
                      <a:endParaRPr lang="en-US" sz="1400" dirty="0"/>
                    </a:p>
                  </a:txBody>
                  <a:tcPr marL="115516" marR="115516" marT="57760" marB="57760"/>
                </a:tc>
              </a:tr>
              <a:tr h="957751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Spectral Resolution</a:t>
                      </a:r>
                      <a:endParaRPr lang="en-US" sz="1400" dirty="0"/>
                    </a:p>
                  </a:txBody>
                  <a:tcPr marL="115516" marR="115516" marT="57760" marB="577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n/a</a:t>
                      </a:r>
                      <a:endParaRPr lang="en-US" sz="1400" dirty="0"/>
                    </a:p>
                  </a:txBody>
                  <a:tcPr marL="115516" marR="115516" marT="57760" marB="577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 nm:  (&lt; 280 nm)</a:t>
                      </a:r>
                    </a:p>
                    <a:p>
                      <a:pPr algn="l"/>
                      <a:r>
                        <a:rPr lang="en-US" sz="1400" dirty="0" smtClean="0"/>
                        <a:t>5</a:t>
                      </a:r>
                      <a:r>
                        <a:rPr lang="en-US" sz="1400" baseline="0" dirty="0" smtClean="0"/>
                        <a:t> nm: (280 to 400 nm)</a:t>
                      </a:r>
                      <a:endParaRPr lang="en-US" sz="1400" dirty="0" smtClean="0"/>
                    </a:p>
                    <a:p>
                      <a:pPr algn="l"/>
                      <a:r>
                        <a:rPr lang="en-US" sz="1400" dirty="0" smtClean="0"/>
                        <a:t>35nm: (&gt;400 nm)</a:t>
                      </a:r>
                      <a:endParaRPr lang="en-US" sz="1400" dirty="0"/>
                    </a:p>
                  </a:txBody>
                  <a:tcPr marL="115516" marR="115516" marT="57760" marB="57760"/>
                </a:tc>
              </a:tr>
              <a:tr h="770767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Reporting Frequency</a:t>
                      </a:r>
                      <a:endParaRPr lang="en-US" sz="1400" dirty="0"/>
                    </a:p>
                  </a:txBody>
                  <a:tcPr marL="115516" marR="115516" marT="57760" marB="577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4 six hourly</a:t>
                      </a:r>
                      <a:r>
                        <a:rPr lang="en-US" sz="1400" baseline="0" dirty="0" smtClean="0"/>
                        <a:t> averages per day</a:t>
                      </a:r>
                      <a:endParaRPr lang="en-US" sz="1400" dirty="0"/>
                    </a:p>
                  </a:txBody>
                  <a:tcPr marL="115516" marR="115516" marT="57760" marB="577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2 spectra per day</a:t>
                      </a:r>
                      <a:endParaRPr lang="en-US" sz="1400" dirty="0"/>
                    </a:p>
                  </a:txBody>
                  <a:tcPr marL="115516" marR="115516" marT="57760" marB="57760"/>
                </a:tc>
              </a:tr>
              <a:tr h="92412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Data processing approach</a:t>
                      </a:r>
                      <a:endParaRPr lang="en-US" sz="1400" dirty="0"/>
                    </a:p>
                  </a:txBody>
                  <a:tcPr marL="115516" marR="115516" marT="57760" marB="577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Consistent with SORCE </a:t>
                      </a:r>
                      <a:r>
                        <a:rPr lang="en-US" sz="1400" baseline="0" dirty="0" smtClean="0"/>
                        <a:t>approach for continuity</a:t>
                      </a:r>
                      <a:endParaRPr lang="en-US" sz="1400" dirty="0"/>
                    </a:p>
                  </a:txBody>
                  <a:tcPr marL="115516" marR="115516" marT="57760" marB="577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Consistent with SORCE </a:t>
                      </a:r>
                      <a:r>
                        <a:rPr lang="en-US" sz="1400" baseline="0" dirty="0" smtClean="0"/>
                        <a:t>approach for continuity</a:t>
                      </a:r>
                      <a:endParaRPr lang="en-US" sz="1400" dirty="0" smtClean="0"/>
                    </a:p>
                    <a:p>
                      <a:pPr algn="l"/>
                      <a:endParaRPr lang="en-US" sz="1400" dirty="0"/>
                    </a:p>
                  </a:txBody>
                  <a:tcPr marL="115516" marR="115516" marT="57760" marB="577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1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r>
              <a:rPr lang="en-US" sz="2000" dirty="0" smtClean="0"/>
              <a:t>TCTE launch June 2013 intended to maintain TSI Data Record Continuity</a:t>
            </a:r>
          </a:p>
          <a:p>
            <a:pPr lvl="1"/>
            <a:r>
              <a:rPr lang="en-US" sz="1800" dirty="0" smtClean="0"/>
              <a:t>Glory loss threatened gap in solar irradiance record, but …</a:t>
            </a:r>
          </a:p>
          <a:p>
            <a:pPr lvl="1"/>
            <a:r>
              <a:rPr lang="en-US" sz="1800" dirty="0" smtClean="0"/>
              <a:t>Spare SORCE/TIM originally intended for Shuttle flights being refurbished</a:t>
            </a:r>
          </a:p>
          <a:p>
            <a:pPr lvl="1"/>
            <a:r>
              <a:rPr lang="en-US" sz="1800" dirty="0" smtClean="0"/>
              <a:t>TCTE intended to overlap SORCE by 50+ days, and Free-Flyer TSIS by 50+ days</a:t>
            </a:r>
          </a:p>
          <a:p>
            <a:r>
              <a:rPr lang="en-US" sz="2000" dirty="0" smtClean="0"/>
              <a:t>TCTE lacks the Spectral Irradiance Monitor (SIM), but TSIS will include SIM</a:t>
            </a:r>
          </a:p>
          <a:p>
            <a:pPr lvl="1"/>
            <a:r>
              <a:rPr lang="en-US" sz="1800" dirty="0" smtClean="0"/>
              <a:t>Likely Gap in 10+ year record of SORCE-SIM Solar Spectral Irradiance</a:t>
            </a:r>
          </a:p>
          <a:p>
            <a:r>
              <a:rPr lang="en-US" sz="2000" dirty="0" smtClean="0"/>
              <a:t>TSIS Free Flyer launch expected July 2016</a:t>
            </a:r>
          </a:p>
          <a:p>
            <a:pPr lvl="1"/>
            <a:r>
              <a:rPr lang="en-US" sz="1800" dirty="0" smtClean="0"/>
              <a:t>TSIS Flight Model (FM-1) on schedule for delivery Dec 2012</a:t>
            </a:r>
          </a:p>
          <a:p>
            <a:pPr lvl="1"/>
            <a:r>
              <a:rPr lang="en-US" sz="1800" dirty="0" smtClean="0"/>
              <a:t>TSIS Flight Free Flyer TSIS measures both TSI with TIM, &amp; SSI with SIM</a:t>
            </a:r>
          </a:p>
          <a:p>
            <a:pPr lvl="1"/>
            <a:r>
              <a:rPr lang="en-US" sz="1800" dirty="0" smtClean="0"/>
              <a:t>Free Flyer also includes SARSAT and NOAA User Services ADCS</a:t>
            </a:r>
          </a:p>
        </p:txBody>
      </p:sp>
      <p:grpSp>
        <p:nvGrpSpPr>
          <p:cNvPr id="14340" name="Group 3"/>
          <p:cNvGrpSpPr>
            <a:grpSpLocks/>
          </p:cNvGrpSpPr>
          <p:nvPr/>
        </p:nvGrpSpPr>
        <p:grpSpPr bwMode="auto">
          <a:xfrm>
            <a:off x="2230438" y="4867275"/>
            <a:ext cx="3984625" cy="1990725"/>
            <a:chOff x="144" y="1104"/>
            <a:chExt cx="4176" cy="2717"/>
          </a:xfrm>
        </p:grpSpPr>
        <p:pic>
          <p:nvPicPr>
            <p:cNvPr id="1434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04"/>
              <a:ext cx="4176" cy="2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Text Box 5"/>
            <p:cNvSpPr txBox="1">
              <a:spLocks noChangeArrowheads="1"/>
            </p:cNvSpPr>
            <p:nvPr/>
          </p:nvSpPr>
          <p:spPr bwMode="auto">
            <a:xfrm>
              <a:off x="820" y="1475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accent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accent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accent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accent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accent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accent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endParaRPr lang="en-US">
                <a:solidFill>
                  <a:srgbClr val="FF0000"/>
                </a:solidFill>
                <a:latin typeface="Times" charset="0"/>
              </a:endParaRPr>
            </a:p>
          </p:txBody>
        </p:sp>
      </p:grp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4205288" y="5967413"/>
            <a:ext cx="1104900" cy="228600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b="1">
                <a:solidFill>
                  <a:srgbClr val="0000FF"/>
                </a:solidFill>
                <a:latin typeface="Times" charset="0"/>
              </a:rPr>
              <a:t>SIM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803525" y="4356100"/>
            <a:ext cx="3308350" cy="304800"/>
          </a:xfrm>
          <a:prstGeom prst="rect">
            <a:avLst/>
          </a:prstGeom>
          <a:gradFill rotWithShape="0">
            <a:gsLst>
              <a:gs pos="0">
                <a:schemeClr val="tx1">
                  <a:gamma/>
                  <a:tint val="0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400" b="1" dirty="0">
                <a:solidFill>
                  <a:schemeClr val="bg1"/>
                </a:solidFill>
                <a:latin typeface="Times" pitchFamily="18" charset="0"/>
                <a:ea typeface="ＭＳ Ｐゴシック" pitchFamily="48" charset="-128"/>
              </a:rPr>
              <a:t>TIM</a:t>
            </a:r>
          </a:p>
        </p:txBody>
      </p:sp>
      <p:pic>
        <p:nvPicPr>
          <p:cNvPr id="14343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4230688"/>
            <a:ext cx="91598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519988" y="4468813"/>
            <a:ext cx="646112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sz="1800" b="1" dirty="0">
                <a:solidFill>
                  <a:srgbClr val="FF0000"/>
                </a:solidFill>
                <a:latin typeface="+mj-lt"/>
                <a:ea typeface="+mn-ea"/>
              </a:rPr>
              <a:t>TIM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67600" y="5757863"/>
            <a:ext cx="8572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b="1" dirty="0">
                <a:solidFill>
                  <a:srgbClr val="0000FF"/>
                </a:solidFill>
                <a:latin typeface="+mj-lt"/>
                <a:ea typeface="+mn-ea"/>
              </a:rPr>
              <a:t>SIM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9238" y="5379508"/>
            <a:ext cx="1192481" cy="91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59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SIM and SOLSPEC agree to within 1% over most of spectrum.</a:t>
            </a:r>
          </a:p>
          <a:p>
            <a:r>
              <a:rPr lang="en-US" sz="2400" dirty="0" smtClean="0"/>
              <a:t>Models can adequately reproduce rotational SSI variability. </a:t>
            </a:r>
          </a:p>
          <a:p>
            <a:r>
              <a:rPr lang="en-US" sz="2400" dirty="0" smtClean="0"/>
              <a:t>Solar-cycle variability in some SIM spectral bands exhibits out-of phase trends with TSI. </a:t>
            </a:r>
          </a:p>
          <a:p>
            <a:pPr lvl="1"/>
            <a:r>
              <a:rPr lang="en-US" sz="2000" dirty="0" smtClean="0"/>
              <a:t>Climate implications? Observations require further validation. </a:t>
            </a:r>
          </a:p>
          <a:p>
            <a:pPr lvl="1"/>
            <a:r>
              <a:rPr lang="en-US" sz="2000" dirty="0" smtClean="0"/>
              <a:t>Continued validation efforts underway</a:t>
            </a:r>
          </a:p>
          <a:p>
            <a:pPr lvl="2"/>
            <a:r>
              <a:rPr lang="en-US" sz="1600" dirty="0" smtClean="0"/>
              <a:t>New</a:t>
            </a:r>
            <a:r>
              <a:rPr lang="en-US" sz="1600" i="1" dirty="0" smtClean="0"/>
              <a:t> </a:t>
            </a:r>
            <a:r>
              <a:rPr lang="en-US" sz="1600" dirty="0" smtClean="0"/>
              <a:t>models of SORCE SIM degradation</a:t>
            </a:r>
          </a:p>
          <a:p>
            <a:pPr lvl="2"/>
            <a:r>
              <a:rPr lang="en-US" sz="1600" dirty="0" smtClean="0"/>
              <a:t>New measurement-based degradation studies</a:t>
            </a:r>
          </a:p>
          <a:p>
            <a:pPr lvl="2"/>
            <a:r>
              <a:rPr lang="en-US" sz="1600" dirty="0" smtClean="0"/>
              <a:t>Degradation estimates over solar minimum.</a:t>
            </a:r>
          </a:p>
          <a:p>
            <a:pPr lvl="2"/>
            <a:r>
              <a:rPr lang="en-US" sz="1600" dirty="0" smtClean="0"/>
              <a:t>SORCE SIM in the present solar cycle? SORCE/TSIS SIM overlap?</a:t>
            </a:r>
          </a:p>
          <a:p>
            <a:r>
              <a:rPr lang="en-US" sz="2400" dirty="0" smtClean="0"/>
              <a:t>TSIS SIM will have enhanced degradation tracking capability, lower noise ESR, ultra-clean optical environment to mitigate contamination, first end-to-end cal/</a:t>
            </a:r>
            <a:r>
              <a:rPr lang="en-US" sz="2400" dirty="0" err="1" smtClean="0"/>
              <a:t>val</a:t>
            </a:r>
            <a:r>
              <a:rPr lang="en-US" sz="2400" dirty="0" smtClean="0"/>
              <a:t> using cryogenic radiometer and SIRCUS sources. </a:t>
            </a:r>
          </a:p>
          <a:p>
            <a:pPr lvl="1"/>
            <a:endParaRPr lang="en-US" sz="2000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01800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SI_Missions.jpg" descr="/Users/kopp/Desktop/Figures/TSI_Missions.jp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28600" y="1413887"/>
            <a:ext cx="5029200" cy="3767713"/>
          </a:xfrm>
          <a:prstGeom prst="rect">
            <a:avLst/>
          </a:prstGeom>
        </p:spPr>
      </p:pic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Record Currently Relies on Stability &amp; Continuity</a:t>
            </a:r>
            <a:endParaRPr lang="en-US" dirty="0"/>
          </a:p>
        </p:txBody>
      </p:sp>
      <p:pic>
        <p:nvPicPr>
          <p:cNvPr id="75782" name="Picture 6" descr="MacP57:Users:kopp:Desktop:Figures:TSI.jpg"/>
          <p:cNvPicPr>
            <a:picLocks noChangeAspect="1" noChangeArrowheads="1"/>
          </p:cNvPicPr>
          <p:nvPr/>
        </p:nvPicPr>
        <p:blipFill>
          <a:blip r:embed="rId5" r:link="rId6"/>
          <a:stretch>
            <a:fillRect/>
          </a:stretch>
        </p:blipFill>
        <p:spPr bwMode="auto">
          <a:xfrm>
            <a:off x="5394960" y="731520"/>
            <a:ext cx="3657600" cy="2469959"/>
          </a:xfrm>
          <a:prstGeom prst="rect">
            <a:avLst/>
          </a:prstGeom>
          <a:noFill/>
        </p:spPr>
      </p:pic>
      <p:pic>
        <p:nvPicPr>
          <p:cNvPr id="75783" name="Picture 7" descr="MacP57:Users:kopp:Desktop:Figures:TSI_Composite.jpg"/>
          <p:cNvPicPr>
            <a:picLocks noChangeAspect="1" noChangeArrowheads="1"/>
          </p:cNvPicPr>
          <p:nvPr/>
        </p:nvPicPr>
        <p:blipFill>
          <a:blip r:embed="rId7" r:link="rId8"/>
          <a:stretch>
            <a:fillRect/>
          </a:stretch>
        </p:blipFill>
        <p:spPr bwMode="auto">
          <a:xfrm>
            <a:off x="5394960" y="3291840"/>
            <a:ext cx="3657600" cy="2469959"/>
          </a:xfrm>
          <a:prstGeom prst="rect">
            <a:avLst/>
          </a:prstGeom>
          <a:noFill/>
        </p:spPr>
      </p:pic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955675" y="5664595"/>
            <a:ext cx="3540125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en-US" sz="1200" b="1" dirty="0">
                <a:solidFill>
                  <a:srgbClr val="FF0000"/>
                </a:solidFill>
                <a:latin typeface="+mj-lt"/>
              </a:rPr>
              <a:t>TSI plots updated regularly </a:t>
            </a: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at: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+mj-lt"/>
              </a:rPr>
              <a:t>http</a:t>
            </a:r>
            <a:r>
              <a:rPr lang="en-US" sz="1200" b="1" dirty="0">
                <a:solidFill>
                  <a:srgbClr val="FF0000"/>
                </a:solidFill>
                <a:latin typeface="+mj-lt"/>
              </a:rPr>
              <a:t>://</a:t>
            </a:r>
            <a:r>
              <a:rPr lang="en-US" sz="1200" b="1" dirty="0" err="1">
                <a:solidFill>
                  <a:srgbClr val="FF0000"/>
                </a:solidFill>
                <a:latin typeface="+mj-lt"/>
              </a:rPr>
              <a:t>spot.colorado.edu/~koppg/TSI</a:t>
            </a:r>
            <a:r>
              <a:rPr lang="en-US" sz="1200" b="1" dirty="0">
                <a:solidFill>
                  <a:srgbClr val="FF0000"/>
                </a:solidFill>
                <a:latin typeface="+mj-lt"/>
              </a:rPr>
              <a:t>/</a:t>
            </a:r>
            <a:endParaRPr lang="en-US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4185312"/>
            <a:ext cx="609600" cy="1920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3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sometric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2" y="1844675"/>
            <a:ext cx="5995988" cy="462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TSI Radiometer Facility (TRF) Measures Irradiance</a:t>
            </a: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0" y="914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TRF: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Improves the calibration accuracy of future TSI instruments,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Establishes a new ground-based radiometric irradiance reference standard, and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Provides a means of comparing existing ground-based TSI instruments against this standard under flight-like operating conditions.</a:t>
            </a:r>
            <a:endParaRPr lang="en-US" sz="2000" dirty="0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57200" y="3200400"/>
            <a:ext cx="4191000" cy="2895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Glory/TIM and PICARD/PREMOS are the first flight TSI instruments to be validated end-to-end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>
                <a:solidFill>
                  <a:schemeClr val="accent2"/>
                </a:solidFill>
                <a:latin typeface="+mn-lt"/>
              </a:rPr>
              <a:t>First facility to measure </a:t>
            </a:r>
            <a:r>
              <a:rPr lang="en-US" b="1" i="1" u="sng" dirty="0">
                <a:solidFill>
                  <a:schemeClr val="accent2"/>
                </a:solidFill>
                <a:latin typeface="+mn-lt"/>
              </a:rPr>
              <a:t>irradiance</a:t>
            </a:r>
            <a:endParaRPr lang="en-US" b="1" dirty="0">
              <a:solidFill>
                <a:schemeClr val="accent2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at solar power levels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in vacuum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at desired accuracies</a:t>
            </a:r>
            <a:endParaRPr lang="en-US" sz="1400" b="1" dirty="0">
              <a:solidFill>
                <a:schemeClr val="accent6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6400800" y="60198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1800" dirty="0">
                <a:solidFill>
                  <a:schemeClr val="accent6"/>
                </a:solidFill>
              </a:rPr>
              <a:t>Kopp </a:t>
            </a:r>
            <a:r>
              <a:rPr lang="en-US" sz="1800" i="1" dirty="0">
                <a:solidFill>
                  <a:schemeClr val="accent6"/>
                </a:solidFill>
              </a:rPr>
              <a:t>et al.</a:t>
            </a:r>
            <a:r>
              <a:rPr lang="en-US" sz="1800" dirty="0">
                <a:solidFill>
                  <a:schemeClr val="accent6"/>
                </a:solidFill>
              </a:rPr>
              <a:t>, </a:t>
            </a:r>
            <a:r>
              <a:rPr lang="en-US" sz="1800" b="1" dirty="0">
                <a:solidFill>
                  <a:schemeClr val="accent6"/>
                </a:solidFill>
              </a:rPr>
              <a:t>SPIE</a:t>
            </a:r>
            <a:r>
              <a:rPr lang="en-US" sz="1800" dirty="0">
                <a:solidFill>
                  <a:schemeClr val="accent6"/>
                </a:solidFill>
              </a:rPr>
              <a:t> 2007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2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TSI.jpg" descr="/Users/kopp/Desktop/Figures/T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" y="822960"/>
            <a:ext cx="8229600" cy="5557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TRF Corrections Now Applied by ACRIM Team ...</a:t>
            </a:r>
            <a:endParaRPr lang="en-US" dirty="0" smtClean="0"/>
          </a:p>
        </p:txBody>
      </p:sp>
      <p:pic>
        <p:nvPicPr>
          <p:cNvPr id="6" name="Picture 5" descr="T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822960"/>
            <a:ext cx="8229600" cy="555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0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... And PREMOS Data Are Recently Available</a:t>
            </a:r>
            <a:endParaRPr lang="en-US" dirty="0"/>
          </a:p>
        </p:txBody>
      </p:sp>
      <p:pic>
        <p:nvPicPr>
          <p:cNvPr id="6" name="TSI.jpg" descr="/Users/kopp/Desktop/Figures/TSI.jpg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57199" y="822959"/>
            <a:ext cx="8229600" cy="556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789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TSI Continuity Transfer Experiment (TCTE)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dirty="0" smtClean="0"/>
              <a:t>Maintaining stability in the Total Solar Irradiance (TSI) data record that has been continuous for 33 years</a:t>
            </a:r>
          </a:p>
          <a:p>
            <a:pPr lvl="1"/>
            <a:r>
              <a:rPr lang="en-US" dirty="0" smtClean="0"/>
              <a:t>The 5-yr SORCE mission is into its 9</a:t>
            </a:r>
            <a:r>
              <a:rPr lang="en-US" baseline="30000" dirty="0" smtClean="0"/>
              <a:t>th</a:t>
            </a:r>
            <a:r>
              <a:rPr lang="en-US" dirty="0" smtClean="0"/>
              <a:t> year and battery is degrading</a:t>
            </a:r>
          </a:p>
          <a:p>
            <a:pPr lvl="1"/>
            <a:r>
              <a:rPr lang="en-US" dirty="0"/>
              <a:t>GLORY-TIM lost in </a:t>
            </a:r>
            <a:r>
              <a:rPr lang="en-US" dirty="0" smtClean="0"/>
              <a:t>2011</a:t>
            </a:r>
          </a:p>
          <a:p>
            <a:pPr lvl="1"/>
            <a:r>
              <a:rPr lang="en-US" dirty="0" smtClean="0"/>
              <a:t>TSIS/TIM on JPSS-FreeFlyer1 delayed until mid 2016</a:t>
            </a:r>
          </a:p>
          <a:p>
            <a:r>
              <a:rPr lang="en-US" dirty="0" smtClean="0"/>
              <a:t>TCTE Selected to fly on STP-Sat3</a:t>
            </a:r>
          </a:p>
          <a:p>
            <a:r>
              <a:rPr lang="en-US" dirty="0" smtClean="0"/>
              <a:t>For success need to transfer TSI from SORCE/TIM to TSIS/TIM</a:t>
            </a:r>
          </a:p>
          <a:p>
            <a:pPr lvl="1"/>
            <a:r>
              <a:rPr lang="en-US" dirty="0" smtClean="0"/>
              <a:t>Need overlapping measurements with TCTE and each of these missions</a:t>
            </a:r>
          </a:p>
          <a:p>
            <a:pPr lvl="1"/>
            <a:r>
              <a:rPr lang="en-US" b="1" dirty="0" smtClean="0"/>
              <a:t>TCTE measurement requirements</a:t>
            </a:r>
          </a:p>
          <a:p>
            <a:pPr lvl="2"/>
            <a:r>
              <a:rPr lang="en-US" dirty="0" smtClean="0"/>
              <a:t>Absolute accuracy better than 350 ppm (0.035%)</a:t>
            </a:r>
          </a:p>
          <a:p>
            <a:pPr lvl="2"/>
            <a:r>
              <a:rPr lang="en-US" dirty="0" smtClean="0"/>
              <a:t>Stability better than 10 ppm / year (0.001%)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43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SI_Missions.jpg" descr="/Users/kopp/Desktop/Figures/TSI_Missions.jpg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28600" y="914400"/>
            <a:ext cx="5029200" cy="3767713"/>
          </a:xfrm>
          <a:prstGeom prst="rect">
            <a:avLst/>
          </a:prstGeom>
        </p:spPr>
      </p:pic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Record Currently Relies on Stability &amp; Continuity</a:t>
            </a:r>
            <a:endParaRPr lang="en-US" dirty="0"/>
          </a:p>
        </p:txBody>
      </p:sp>
      <p:pic>
        <p:nvPicPr>
          <p:cNvPr id="75782" name="Picture 6" descr="MacP57:Users:kopp:Desktop:Figures:TSI.jpg"/>
          <p:cNvPicPr>
            <a:picLocks noChangeAspect="1" noChangeArrowheads="1"/>
          </p:cNvPicPr>
          <p:nvPr/>
        </p:nvPicPr>
        <p:blipFill>
          <a:blip r:embed="rId5" r:link="rId6"/>
          <a:stretch>
            <a:fillRect/>
          </a:stretch>
        </p:blipFill>
        <p:spPr bwMode="auto">
          <a:xfrm>
            <a:off x="5394960" y="731520"/>
            <a:ext cx="3657600" cy="2469959"/>
          </a:xfrm>
          <a:prstGeom prst="rect">
            <a:avLst/>
          </a:prstGeom>
          <a:noFill/>
        </p:spPr>
      </p:pic>
      <p:pic>
        <p:nvPicPr>
          <p:cNvPr id="75783" name="Picture 7" descr="MacP57:Users:kopp:Desktop:Figures:TSI_Composite.jpg"/>
          <p:cNvPicPr>
            <a:picLocks noChangeAspect="1" noChangeArrowheads="1"/>
          </p:cNvPicPr>
          <p:nvPr/>
        </p:nvPicPr>
        <p:blipFill>
          <a:blip r:embed="rId7" r:link="rId8"/>
          <a:stretch>
            <a:fillRect/>
          </a:stretch>
        </p:blipFill>
        <p:spPr bwMode="auto">
          <a:xfrm>
            <a:off x="5394960" y="3291840"/>
            <a:ext cx="3657600" cy="2469959"/>
          </a:xfrm>
          <a:prstGeom prst="rect">
            <a:avLst/>
          </a:prstGeom>
          <a:noFill/>
        </p:spPr>
      </p:pic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1066800" y="5943600"/>
            <a:ext cx="3540125" cy="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en-US" sz="1200" dirty="0">
                <a:solidFill>
                  <a:srgbClr val="FAC090"/>
                </a:solidFill>
              </a:rPr>
              <a:t>TSI plots updated regularly </a:t>
            </a:r>
            <a:r>
              <a:rPr lang="en-US" sz="1200" dirty="0" smtClean="0">
                <a:solidFill>
                  <a:srgbClr val="FAC090"/>
                </a:solidFill>
              </a:rPr>
              <a:t>at:</a:t>
            </a:r>
          </a:p>
          <a:p>
            <a:pPr algn="ctr" eaLnBrk="1" hangingPunct="1">
              <a:spcBef>
                <a:spcPct val="30000"/>
              </a:spcBef>
            </a:pPr>
            <a:r>
              <a:rPr lang="en-US" sz="1200" dirty="0" smtClean="0">
                <a:solidFill>
                  <a:srgbClr val="FAC090"/>
                </a:solidFill>
              </a:rPr>
              <a:t>http</a:t>
            </a:r>
            <a:r>
              <a:rPr lang="en-US" sz="1200" dirty="0">
                <a:solidFill>
                  <a:srgbClr val="FAC090"/>
                </a:solidFill>
              </a:rPr>
              <a:t>://</a:t>
            </a:r>
            <a:r>
              <a:rPr lang="en-US" sz="1200" dirty="0" err="1">
                <a:solidFill>
                  <a:srgbClr val="FAC090"/>
                </a:solidFill>
              </a:rPr>
              <a:t>spot.colorado.edu/~koppg/TSI</a:t>
            </a:r>
            <a:r>
              <a:rPr lang="en-US" sz="1200" dirty="0">
                <a:solidFill>
                  <a:srgbClr val="FAC090"/>
                </a:solidFill>
              </a:rPr>
              <a:t>/</a:t>
            </a:r>
            <a:endParaRPr lang="en-US" dirty="0">
              <a:solidFill>
                <a:srgbClr val="FAC09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3685032"/>
            <a:ext cx="609600" cy="19202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184275" y="4800600"/>
            <a:ext cx="3540125" cy="635943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ts val="2000"/>
              </a:lnSpc>
              <a:spcBef>
                <a:spcPts val="0"/>
              </a:spcBef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With launch failure of NASA’s Glory mission, record continuity is at risk</a:t>
            </a:r>
            <a:endParaRPr lang="en-US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TSI_Missions.jpg" descr="/Users/kopp/Documents/Figures/TSI_Missions.jpg"/>
          <p:cNvPicPr>
            <a:picLocks noChangeAspect="1"/>
          </p:cNvPicPr>
          <p:nvPr/>
        </p:nvPicPr>
        <p:blipFill>
          <a:blip r:embed="rId9" r:link="rId10"/>
          <a:stretch>
            <a:fillRect/>
          </a:stretch>
        </p:blipFill>
        <p:spPr>
          <a:xfrm>
            <a:off x="228600" y="914400"/>
            <a:ext cx="50292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8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92pvwphPPuobeH8vCsSe5C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9345</TotalTime>
  <Words>1800</Words>
  <Application>Microsoft Office PowerPoint</Application>
  <PresentationFormat>On-screen Show (4:3)</PresentationFormat>
  <Paragraphs>348</Paragraphs>
  <Slides>32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Default Design</vt:lpstr>
      <vt:lpstr>Equation</vt:lpstr>
      <vt:lpstr>  Current and Future Measurements of Total and Spectral Solar Irradiance by NASA and NOAA </vt:lpstr>
      <vt:lpstr>Outline</vt:lpstr>
      <vt:lpstr>The Total Solar Irradiance Data Record</vt:lpstr>
      <vt:lpstr>Record Currently Relies on Stability &amp; Continuity</vt:lpstr>
      <vt:lpstr>TSI Radiometer Facility (TRF) Measures Irradiance</vt:lpstr>
      <vt:lpstr>TRF Corrections Now Applied by ACRIM Team ...</vt:lpstr>
      <vt:lpstr>... And PREMOS Data Are Recently Available</vt:lpstr>
      <vt:lpstr>The TSI Continuity Transfer Experiment (TCTE)</vt:lpstr>
      <vt:lpstr>Record Currently Relies on Stability &amp; Continuity</vt:lpstr>
      <vt:lpstr>TSIS TIM Uncertainty Budget</vt:lpstr>
      <vt:lpstr>SIM and SOLSPEC Solar Spectral Irradiance </vt:lpstr>
      <vt:lpstr>Solar Rotational Variability</vt:lpstr>
      <vt:lpstr>Spectral Heating Rate Differences  </vt:lpstr>
      <vt:lpstr>(near) Solar Cycle Variability</vt:lpstr>
      <vt:lpstr>NRL SSI (J. Lean) model variability</vt:lpstr>
      <vt:lpstr>SSI variability from SORCE</vt:lpstr>
      <vt:lpstr>SIM Degradation Trending Challenges</vt:lpstr>
      <vt:lpstr>SIM Degradation Trending Challenges</vt:lpstr>
      <vt:lpstr>SSI Validation Workshop NIST  28 Feb – 1 Mar 2012</vt:lpstr>
      <vt:lpstr>Trending across solar cycle minimum could  provide new method of validation</vt:lpstr>
      <vt:lpstr>Comparison of all missions show consistency for 4 different solar cycles</vt:lpstr>
      <vt:lpstr>This reanalysis indicates less variability than Harder et al.  2009 but still much larger than Lean 2000 model</vt:lpstr>
      <vt:lpstr>Comparison of UV variability from recent papers</vt:lpstr>
      <vt:lpstr>Principal Component Analysis</vt:lpstr>
      <vt:lpstr>PowerPoint Presentation</vt:lpstr>
      <vt:lpstr>PC Time series</vt:lpstr>
      <vt:lpstr>TSIS SIM Development Approach </vt:lpstr>
      <vt:lpstr>TSIS SIM Calibration Error Budget</vt:lpstr>
      <vt:lpstr>Calibration and Verification</vt:lpstr>
      <vt:lpstr>TSIS Top Level Requirements</vt:lpstr>
      <vt:lpstr>Summary</vt:lpstr>
      <vt:lpstr>Summary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Pilewskie</dc:creator>
  <cp:lastModifiedBy>pilewskie</cp:lastModifiedBy>
  <cp:revision>720</cp:revision>
  <dcterms:created xsi:type="dcterms:W3CDTF">2011-05-22T16:35:05Z</dcterms:created>
  <dcterms:modified xsi:type="dcterms:W3CDTF">2012-05-15T14:03:57Z</dcterms:modified>
</cp:coreProperties>
</file>