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63" r:id="rId5"/>
    <p:sldId id="258" r:id="rId6"/>
    <p:sldId id="264" r:id="rId7"/>
    <p:sldId id="259" r:id="rId8"/>
    <p:sldId id="265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305CA-6357-43C6-8DC4-63B91F17E8EE}" type="datetimeFigureOut">
              <a:rPr lang="it-IT" smtClean="0"/>
              <a:pPr/>
              <a:t>14/05/2012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3645-590F-4949-BABA-156903BD8766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305CA-6357-43C6-8DC4-63B91F17E8EE}" type="datetimeFigureOut">
              <a:rPr lang="it-IT" smtClean="0"/>
              <a:pPr/>
              <a:t>14/05/2012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3645-590F-4949-BABA-156903BD8766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305CA-6357-43C6-8DC4-63B91F17E8EE}" type="datetimeFigureOut">
              <a:rPr lang="it-IT" smtClean="0"/>
              <a:pPr/>
              <a:t>14/05/2012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3645-590F-4949-BABA-156903BD8766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305CA-6357-43C6-8DC4-63B91F17E8EE}" type="datetimeFigureOut">
              <a:rPr lang="it-IT" smtClean="0"/>
              <a:pPr/>
              <a:t>14/05/2012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3645-590F-4949-BABA-156903BD8766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305CA-6357-43C6-8DC4-63B91F17E8EE}" type="datetimeFigureOut">
              <a:rPr lang="it-IT" smtClean="0"/>
              <a:pPr/>
              <a:t>14/05/2012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3645-590F-4949-BABA-156903BD8766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305CA-6357-43C6-8DC4-63B91F17E8EE}" type="datetimeFigureOut">
              <a:rPr lang="it-IT" smtClean="0"/>
              <a:pPr/>
              <a:t>14/05/2012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3645-590F-4949-BABA-156903BD8766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305CA-6357-43C6-8DC4-63B91F17E8EE}" type="datetimeFigureOut">
              <a:rPr lang="it-IT" smtClean="0"/>
              <a:pPr/>
              <a:t>14/05/2012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3645-590F-4949-BABA-156903BD8766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305CA-6357-43C6-8DC4-63B91F17E8EE}" type="datetimeFigureOut">
              <a:rPr lang="it-IT" smtClean="0"/>
              <a:pPr/>
              <a:t>14/05/2012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3645-590F-4949-BABA-156903BD8766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305CA-6357-43C6-8DC4-63B91F17E8EE}" type="datetimeFigureOut">
              <a:rPr lang="it-IT" smtClean="0"/>
              <a:pPr/>
              <a:t>14/05/2012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3645-590F-4949-BABA-156903BD8766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305CA-6357-43C6-8DC4-63B91F17E8EE}" type="datetimeFigureOut">
              <a:rPr lang="it-IT" smtClean="0"/>
              <a:pPr/>
              <a:t>14/05/2012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3645-590F-4949-BABA-156903BD8766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305CA-6357-43C6-8DC4-63B91F17E8EE}" type="datetimeFigureOut">
              <a:rPr lang="it-IT" smtClean="0"/>
              <a:pPr/>
              <a:t>14/05/2012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3645-590F-4949-BABA-156903BD8766}" type="slidenum">
              <a:rPr lang="it-IT" smtClean="0"/>
              <a:pPr/>
              <a:t>‹Nr.›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305CA-6357-43C6-8DC4-63B91F17E8EE}" type="datetimeFigureOut">
              <a:rPr lang="it-IT" smtClean="0"/>
              <a:pPr/>
              <a:t>14/05/2012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A3645-590F-4949-BABA-156903BD8766}" type="slidenum">
              <a:rPr lang="it-IT" smtClean="0"/>
              <a:pPr/>
              <a:t>‹Nr.›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068960"/>
            <a:ext cx="8496944" cy="1470025"/>
          </a:xfrm>
        </p:spPr>
        <p:txBody>
          <a:bodyPr>
            <a:noAutofit/>
          </a:bodyPr>
          <a:lstStyle/>
          <a:p>
            <a:r>
              <a:rPr lang="en-US" sz="3000" baseline="0" dirty="0" smtClean="0">
                <a:solidFill>
                  <a:srgbClr val="002060"/>
                </a:solidFill>
                <a:latin typeface="Arial"/>
              </a:rPr>
              <a:t/>
            </a:r>
            <a:br>
              <a:rPr lang="en-US" sz="3000" baseline="0" dirty="0" smtClean="0">
                <a:solidFill>
                  <a:srgbClr val="002060"/>
                </a:solidFill>
                <a:latin typeface="Arial"/>
              </a:rPr>
            </a:br>
            <a:r>
              <a:rPr lang="en-US" sz="3000" baseline="0" dirty="0" smtClean="0">
                <a:solidFill>
                  <a:srgbClr val="002060"/>
                </a:solidFill>
                <a:latin typeface="Arial"/>
              </a:rPr>
              <a:t>Topical workshop</a:t>
            </a:r>
            <a:br>
              <a:rPr lang="en-US" sz="3000" baseline="0" dirty="0" smtClean="0">
                <a:solidFill>
                  <a:srgbClr val="002060"/>
                </a:solidFill>
                <a:latin typeface="Arial"/>
              </a:rPr>
            </a:br>
            <a:r>
              <a:rPr lang="en-US" sz="3000" baseline="0" dirty="0" smtClean="0">
                <a:solidFill>
                  <a:srgbClr val="002060"/>
                </a:solidFill>
                <a:latin typeface="Arial"/>
              </a:rPr>
              <a:t/>
            </a:r>
            <a:br>
              <a:rPr lang="en-US" sz="3000" baseline="0" dirty="0" smtClean="0">
                <a:solidFill>
                  <a:srgbClr val="002060"/>
                </a:solidFill>
                <a:latin typeface="Arial"/>
              </a:rPr>
            </a:br>
            <a:r>
              <a:rPr lang="en-US" sz="3000" baseline="0" dirty="0" smtClean="0">
                <a:solidFill>
                  <a:srgbClr val="FF0000"/>
                </a:solidFill>
                <a:latin typeface="Arial"/>
              </a:rPr>
              <a:t>RECENT VARIABILITY </a:t>
            </a:r>
            <a:br>
              <a:rPr lang="en-US" sz="3000" baseline="0" dirty="0" smtClean="0">
                <a:solidFill>
                  <a:srgbClr val="FF0000"/>
                </a:solidFill>
                <a:latin typeface="Arial"/>
              </a:rPr>
            </a:br>
            <a:r>
              <a:rPr lang="en-US" sz="3000" baseline="0" dirty="0" smtClean="0">
                <a:solidFill>
                  <a:srgbClr val="FF0000"/>
                </a:solidFill>
                <a:latin typeface="Arial"/>
              </a:rPr>
              <a:t>OF THE SOLAR SPECTRAL IRRADIANCE AND ITS IMPACT ON CLIMATE MODELLING</a:t>
            </a:r>
            <a:r>
              <a:rPr lang="en-US" sz="3200" baseline="0" dirty="0" smtClean="0">
                <a:solidFill>
                  <a:srgbClr val="002060"/>
                </a:solidFill>
                <a:latin typeface="Arial"/>
              </a:rPr>
              <a:t/>
            </a:r>
            <a:br>
              <a:rPr lang="en-US" sz="3200" baseline="0" dirty="0" smtClean="0">
                <a:solidFill>
                  <a:srgbClr val="002060"/>
                </a:solidFill>
                <a:latin typeface="Arial"/>
              </a:rPr>
            </a:br>
            <a:r>
              <a:rPr lang="en-US" sz="3200" baseline="0" dirty="0" smtClean="0">
                <a:solidFill>
                  <a:srgbClr val="002060"/>
                </a:solidFill>
                <a:latin typeface="Arial"/>
              </a:rPr>
              <a:t/>
            </a:r>
            <a:br>
              <a:rPr lang="en-US" sz="3200" baseline="0" dirty="0" smtClean="0">
                <a:solidFill>
                  <a:srgbClr val="002060"/>
                </a:solidFill>
                <a:latin typeface="Arial"/>
              </a:rPr>
            </a:br>
            <a:endParaRPr lang="it-IT" sz="2400" dirty="0">
              <a:solidFill>
                <a:srgbClr val="00206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496944" cy="1752600"/>
          </a:xfrm>
        </p:spPr>
        <p:txBody>
          <a:bodyPr>
            <a:noAutofit/>
          </a:bodyPr>
          <a:lstStyle/>
          <a:p>
            <a:pPr algn="l"/>
            <a:r>
              <a:rPr lang="en-US" sz="2400" baseline="0" dirty="0" smtClean="0">
                <a:solidFill>
                  <a:srgbClr val="FF0000"/>
                </a:solidFill>
                <a:latin typeface="Arial"/>
              </a:rPr>
              <a:t>COST ACTION ES1005 TOSCA </a:t>
            </a:r>
          </a:p>
          <a:p>
            <a:pPr algn="l"/>
            <a:r>
              <a:rPr lang="en-US" sz="2400" baseline="0" dirty="0" err="1" smtClean="0">
                <a:solidFill>
                  <a:srgbClr val="0070C0"/>
                </a:solidFill>
                <a:latin typeface="Arial"/>
              </a:rPr>
              <a:t>TOwards</a:t>
            </a:r>
            <a:r>
              <a:rPr lang="en-US" sz="2400" baseline="0" dirty="0" smtClean="0">
                <a:solidFill>
                  <a:srgbClr val="0070C0"/>
                </a:solidFill>
                <a:latin typeface="Arial"/>
              </a:rPr>
              <a:t> a more complete assessment of </a:t>
            </a:r>
          </a:p>
          <a:p>
            <a:pPr algn="l"/>
            <a:r>
              <a:rPr lang="en-US" sz="2400" baseline="0" dirty="0" smtClean="0">
                <a:solidFill>
                  <a:srgbClr val="0070C0"/>
                </a:solidFill>
                <a:latin typeface="Arial"/>
              </a:rPr>
              <a:t>the impact of Solar variability on the Earth’s Climate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267744" y="5661248"/>
            <a:ext cx="437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aseline="0" dirty="0" smtClean="0">
                <a:solidFill>
                  <a:srgbClr val="002060"/>
                </a:solidFill>
                <a:latin typeface="Arial"/>
              </a:rPr>
              <a:t>Freie Universität, Berlin, 14-16 May 2012</a:t>
            </a:r>
            <a:endParaRPr lang="it-IT" dirty="0"/>
          </a:p>
        </p:txBody>
      </p:sp>
      <p:pic>
        <p:nvPicPr>
          <p:cNvPr id="7" name="Immagine 6" descr="logo_TOSCA_with_nam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0"/>
            <a:ext cx="1691680" cy="173572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9552" y="1866304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WiFi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access </a:t>
            </a:r>
            <a:r>
              <a:rPr lang="en-US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the internet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get </a:t>
            </a:r>
            <a:r>
              <a:rPr lang="en-US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code at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reception 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desk.</a:t>
            </a:r>
            <a:endParaRPr lang="it-IT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Lunch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light </a:t>
            </a:r>
            <a:r>
              <a:rPr lang="en-US" sz="2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lunch at 12:30,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buffet </a:t>
            </a:r>
            <a:r>
              <a:rPr lang="en-US" sz="2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service </a:t>
            </a:r>
            <a:r>
              <a:rPr lang="en-US" sz="2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(one floor down)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Conference dinner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15 May evening at 19:30 at the restaurant "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Ständige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Vertretung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 at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Schiffbauerdamm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8 in the city centre of Berlin.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Participants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supported by COST</a:t>
            </a:r>
            <a:r>
              <a:rPr lang="en-US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please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sign attendance </a:t>
            </a:r>
            <a:r>
              <a:rPr lang="en-US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sheet every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day. 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PRACTICAL INFO</a:t>
            </a:r>
          </a:p>
        </p:txBody>
      </p:sp>
      <p:pic>
        <p:nvPicPr>
          <p:cNvPr id="6" name="Immagine 5" descr="logo_TOSCA_with_nam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0"/>
            <a:ext cx="1115616" cy="114466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83568" y="1700808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TOSCA is a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multidisciplinary European network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of scientists from more than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 countries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whose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objective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is to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provide a better understanding of the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hotly debated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role of the Sun in climate change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TOSCA aims at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assessing the various contributions of solar variability to the Earth’s climate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by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bringing together solar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physicists,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space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scientists,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atmospheric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scientists,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climate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modellers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paleoclimatologists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and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more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	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aseline="0" dirty="0" smtClean="0">
                <a:solidFill>
                  <a:srgbClr val="0070C0"/>
                </a:solidFill>
                <a:latin typeface="Arial"/>
              </a:rPr>
              <a:t>WHAT TOSCA IS</a:t>
            </a:r>
          </a:p>
        </p:txBody>
      </p:sp>
      <p:pic>
        <p:nvPicPr>
          <p:cNvPr id="8" name="Immagine 7" descr="logo_TOSCA_with_nam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0"/>
            <a:ext cx="1115616" cy="114466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11560" y="1568981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TOSCA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started in June 2011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and will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last for 4 years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As  for other COST (Cooperation in Science and Technology) actions, the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main role of TOSCA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 to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foster interactions between different communities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TOSCA has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 working groups: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•WG1 impact of solar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radiative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forcing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•WG2 impact of interplanetary perturbations</a:t>
            </a:r>
            <a:b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•WG3 impact of energetic particles</a:t>
            </a:r>
            <a:b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•WG4 interfacing between upper and lower atmospheric layers and corresponding models</a:t>
            </a:r>
            <a:b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•WG5 outreach and dissemination (GHOST)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magine 4" descr="logo_TOSCA_with_nam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0"/>
            <a:ext cx="1115616" cy="1144663"/>
          </a:xfrm>
          <a:prstGeom prst="rect">
            <a:avLst/>
          </a:prstGeom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aseline="0" dirty="0" smtClean="0">
                <a:solidFill>
                  <a:srgbClr val="0070C0"/>
                </a:solidFill>
                <a:latin typeface="Arial"/>
              </a:rPr>
              <a:t>WHAT TOSCA IS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aseline="0" dirty="0" smtClean="0">
                <a:solidFill>
                  <a:srgbClr val="0070C0"/>
                </a:solidFill>
                <a:latin typeface="Arial"/>
              </a:rPr>
              <a:t>SCOPE</a:t>
            </a:r>
            <a:r>
              <a:rPr lang="en-US" sz="3200" dirty="0" smtClean="0">
                <a:solidFill>
                  <a:srgbClr val="0070C0"/>
                </a:solidFill>
                <a:latin typeface="Arial"/>
              </a:rPr>
              <a:t> OF THIS WORKSHOP</a:t>
            </a:r>
            <a:endParaRPr lang="en-US" sz="3200" baseline="0" dirty="0" smtClean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95536" y="1875596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review current knowledge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 the matter of solar spectral variability and its influences on the Earth's climate.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update available results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in the literature. </a:t>
            </a:r>
          </a:p>
          <a:p>
            <a:pPr marL="514350" indent="-514350" algn="just">
              <a:buFont typeface="+mj-lt"/>
              <a:buAutoNum type="arabicPeriod"/>
            </a:pP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initiate some new comparisons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of the different results by each author/workshop participant. </a:t>
            </a:r>
          </a:p>
          <a:p>
            <a:pPr algn="just">
              <a:buNone/>
            </a:pPr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Please,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consider this during your presentation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it-IT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Immagine 10" descr="logo_TOSCA_with_nam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0"/>
            <a:ext cx="1115616" cy="114466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0"/>
            <a:ext cx="3637037" cy="5162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tangolo 4"/>
          <p:cNvSpPr/>
          <p:nvPr/>
        </p:nvSpPr>
        <p:spPr>
          <a:xfrm>
            <a:off x="4932040" y="2492896"/>
            <a:ext cx="3600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it-IT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go </a:t>
            </a:r>
            <a:r>
              <a:rPr lang="it-IT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beyond</a:t>
            </a:r>
            <a:r>
              <a:rPr lang="it-IT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it-IT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kind</a:t>
            </a:r>
            <a:r>
              <a:rPr lang="it-IT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it-IT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approach</a:t>
            </a:r>
            <a:r>
              <a:rPr lang="it-IT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!</a:t>
            </a:r>
            <a:endParaRPr lang="it-IT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143795" y="6488668"/>
            <a:ext cx="19880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courtesy</a:t>
            </a:r>
            <a:r>
              <a:rPr lang="it-IT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S. K. </a:t>
            </a:r>
            <a:r>
              <a:rPr lang="it-IT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Solanki</a:t>
            </a:r>
            <a:endParaRPr lang="it-IT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aseline="0" dirty="0" smtClean="0">
                <a:solidFill>
                  <a:srgbClr val="0070C0"/>
                </a:solidFill>
                <a:latin typeface="Arial"/>
              </a:rPr>
              <a:t>SCOPE</a:t>
            </a:r>
            <a:r>
              <a:rPr lang="en-US" sz="3200" dirty="0" smtClean="0">
                <a:solidFill>
                  <a:srgbClr val="0070C0"/>
                </a:solidFill>
                <a:latin typeface="Arial"/>
              </a:rPr>
              <a:t> OF THIS WORKSHOP</a:t>
            </a:r>
            <a:endParaRPr lang="en-US" sz="3200" baseline="0" dirty="0" smtClean="0">
              <a:solidFill>
                <a:srgbClr val="0070C0"/>
              </a:solidFill>
              <a:latin typeface="Arial"/>
            </a:endParaRPr>
          </a:p>
        </p:txBody>
      </p:sp>
      <p:pic>
        <p:nvPicPr>
          <p:cNvPr id="8" name="Immagine 7" descr="logo_TOSCA_with_nam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0"/>
            <a:ext cx="1115616" cy="114466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EXPECTED OUTCOME</a:t>
            </a:r>
            <a:endParaRPr lang="it-IT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peer-reviewed paper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summarizing the current knowledge and understanding of the spectral solar irradiance variability and its atmospheric impact in climate models. </a:t>
            </a:r>
          </a:p>
          <a:p>
            <a:pPr algn="just">
              <a:buNone/>
            </a:pP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Editorial Board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Natasha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Krivova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Klareti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Tourpali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Mark Weber + workshop organizers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editorial board has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already started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careful planning and coordination of the writing. The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splinter groups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 Tuesday as well as the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discussion time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will be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devoted to arrange paper contents and methods to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fulfil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the goal of the paper submission by June 30</a:t>
            </a:r>
            <a:r>
              <a:rPr lang="en-US" sz="2400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2012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it-IT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magine 3" descr="logo_TOSCA_with_nam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0"/>
            <a:ext cx="1115616" cy="114466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aseline="0" dirty="0" smtClean="0">
                <a:solidFill>
                  <a:srgbClr val="0070C0"/>
                </a:solidFill>
                <a:latin typeface="Arial"/>
              </a:rPr>
              <a:t>PROGRAM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39552" y="1268760"/>
            <a:ext cx="86044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Monday</a:t>
            </a:r>
            <a:r>
              <a:rPr lang="it-IT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14 May 2012 </a:t>
            </a:r>
          </a:p>
          <a:p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Morning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SSI 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measurements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Afternoon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Models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SSI 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variations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it-IT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Tuesday</a:t>
            </a:r>
            <a:r>
              <a:rPr lang="it-IT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15 May 2012 </a:t>
            </a:r>
          </a:p>
          <a:p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it-IT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Morning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Climate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impact 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SSI 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measurements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Afternoon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Climate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impact 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SSI 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measurements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it-IT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       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Splinter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discussions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it-IT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it-IT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Wednesday</a:t>
            </a:r>
            <a:r>
              <a:rPr lang="it-IT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16 May 2012 </a:t>
            </a:r>
          </a:p>
          <a:p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it-IT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Morning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Final</a:t>
            </a:r>
            <a:r>
              <a:rPr lang="it-IT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wrap-up</a:t>
            </a:r>
            <a:endParaRPr lang="it-IT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it-IT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magine 4" descr="logo_TOSCA_with_nam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8384" y="0"/>
            <a:ext cx="1115616" cy="11446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375</Words>
  <Application>Microsoft Office PowerPoint</Application>
  <PresentationFormat>Bildschirmpräsentation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Tema di Office</vt:lpstr>
      <vt:lpstr> Topical workshop  RECENT VARIABILITY  OF THE SOLAR SPECTRAL IRRADIANCE AND ITS IMPACT ON CLIMATE MODELLING  </vt:lpstr>
      <vt:lpstr>Folie 2</vt:lpstr>
      <vt:lpstr>Folie 3</vt:lpstr>
      <vt:lpstr>Folie 4</vt:lpstr>
      <vt:lpstr>Folie 5</vt:lpstr>
      <vt:lpstr>Folie 6</vt:lpstr>
      <vt:lpstr>EXPECTED OUTCOME</vt:lpstr>
      <vt:lpstr>Folie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10</cp:revision>
  <dcterms:created xsi:type="dcterms:W3CDTF">2012-05-11T10:50:35Z</dcterms:created>
  <dcterms:modified xsi:type="dcterms:W3CDTF">2012-05-14T07:07:10Z</dcterms:modified>
</cp:coreProperties>
</file>