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5"/>
  </p:notesMasterIdLst>
  <p:sldIdLst>
    <p:sldId id="958" r:id="rId2"/>
    <p:sldId id="955" r:id="rId3"/>
    <p:sldId id="935" r:id="rId4"/>
    <p:sldId id="985" r:id="rId5"/>
    <p:sldId id="976" r:id="rId6"/>
    <p:sldId id="987" r:id="rId7"/>
    <p:sldId id="993" r:id="rId8"/>
    <p:sldId id="969" r:id="rId9"/>
    <p:sldId id="986" r:id="rId10"/>
    <p:sldId id="989" r:id="rId11"/>
    <p:sldId id="974" r:id="rId12"/>
    <p:sldId id="988" r:id="rId13"/>
    <p:sldId id="992" r:id="rId1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8000"/>
    <a:srgbClr val="006699"/>
    <a:srgbClr val="00CCFF"/>
    <a:srgbClr val="FF3399"/>
    <a:srgbClr val="BA0606"/>
    <a:srgbClr val="336699"/>
    <a:srgbClr val="CC0A8B"/>
    <a:srgbClr val="FFCC00"/>
    <a:srgbClr val="535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89767" autoAdjust="0"/>
  </p:normalViewPr>
  <p:slideViewPr>
    <p:cSldViewPr snapToGrid="0">
      <p:cViewPr varScale="1">
        <p:scale>
          <a:sx n="99" d="100"/>
          <a:sy n="99" d="100"/>
        </p:scale>
        <p:origin x="6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0CC0C0D8-F98B-431C-BCEB-2F52123B5043}" type="datetimeFigureOut">
              <a:rPr lang="de-DE" smtClean="0"/>
              <a:t>06.12.2022</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09599" y="4924989"/>
            <a:ext cx="5680103" cy="4029684"/>
          </a:xfrm>
          <a:prstGeom prst="rect">
            <a:avLst/>
          </a:prstGeom>
        </p:spPr>
        <p:txBody>
          <a:bodyPr vert="horz" lIns="94768" tIns="47384" rIns="94768" bIns="4738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2309"/>
            <a:ext cx="3077137" cy="512304"/>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0506" y="9722309"/>
            <a:ext cx="3077137" cy="512304"/>
          </a:xfrm>
          <a:prstGeom prst="rect">
            <a:avLst/>
          </a:prstGeom>
        </p:spPr>
        <p:txBody>
          <a:bodyPr vert="horz" lIns="94768" tIns="47384" rIns="94768" bIns="47384" rtlCol="0" anchor="b"/>
          <a:lstStyle>
            <a:lvl1pPr algn="r">
              <a:defRPr sz="1200"/>
            </a:lvl1pPr>
          </a:lstStyle>
          <a:p>
            <a:fld id="{7A2A64FA-4340-48C3-AD0B-4D67319B8C8A}" type="slidenum">
              <a:rPr lang="de-DE" smtClean="0"/>
              <a:t>‹Nr.›</a:t>
            </a:fld>
            <a:endParaRPr lang="de-DE"/>
          </a:p>
        </p:txBody>
      </p:sp>
    </p:spTree>
    <p:extLst>
      <p:ext uri="{BB962C8B-B14F-4D97-AF65-F5344CB8AC3E}">
        <p14:creationId xmlns:p14="http://schemas.microsoft.com/office/powerpoint/2010/main" val="41501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41288" y="768350"/>
            <a:ext cx="6818312" cy="3836988"/>
          </a:xfrm>
          <a:ln/>
        </p:spPr>
      </p:sp>
      <p:sp>
        <p:nvSpPr>
          <p:cNvPr id="56323" name="Rectangle 3"/>
          <p:cNvSpPr>
            <a:spLocks noGrp="1" noChangeArrowheads="1"/>
          </p:cNvSpPr>
          <p:nvPr>
            <p:ph type="body" idx="1"/>
          </p:nvPr>
        </p:nvSpPr>
        <p:spPr>
          <a:noFill/>
          <a:ln/>
        </p:spPr>
        <p:txBody>
          <a:bodyPr/>
          <a:lstStyle/>
          <a:p>
            <a:pPr marL="0" indent="0">
              <a:buNone/>
            </a:pPr>
            <a:r>
              <a:rPr lang="de-DE" sz="1200" dirty="0">
                <a:solidFill>
                  <a:schemeClr val="bg1"/>
                </a:solidFill>
              </a:rPr>
              <a:t>Das Ziel von Open Science ist es u.a., wissenschaftliche Produkte (Literatur, Forschungsdaten) für alle Men­schen frei zugänglich und nachnutzbar zu machen,</a:t>
            </a:r>
          </a:p>
          <a:p>
            <a:pPr marL="0" indent="0">
              <a:buNone/>
            </a:pPr>
            <a:endParaRPr lang="de-DE" sz="1200" dirty="0">
              <a:solidFill>
                <a:schemeClr val="bg1"/>
              </a:solidFill>
            </a:endParaRPr>
          </a:p>
          <a:p>
            <a:pPr marL="0" indent="0">
              <a:buNone/>
            </a:pPr>
            <a:r>
              <a:rPr lang="de-DE" sz="1200" dirty="0">
                <a:solidFill>
                  <a:schemeClr val="bg1"/>
                </a:solidFill>
              </a:rPr>
              <a:t>… kostenlos und möglichst ohne technische und rechtliche Barrieren.</a:t>
            </a:r>
            <a:endParaRPr lang="de-DE"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e-DE" dirty="0"/>
          </a:p>
        </p:txBody>
      </p:sp>
    </p:spTree>
    <p:extLst>
      <p:ext uri="{BB962C8B-B14F-4D97-AF65-F5344CB8AC3E}">
        <p14:creationId xmlns:p14="http://schemas.microsoft.com/office/powerpoint/2010/main" val="264270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Use this universal tool if you are a holder of copyright or database rights and you wish to waive all your interests, if any, in your work worldwide. This may be the case if you are reproducing an underlying work that is in the public domain and want to communicate that you claim no copyright in your digital copy where copyright law may grant protection. </a:t>
            </a:r>
          </a:p>
          <a:p>
            <a:endParaRPr lang="en-US" dirty="0"/>
          </a:p>
          <a:p>
            <a:r>
              <a:rPr lang="de-DE" dirty="0"/>
              <a:t>mit einer CC-Lizenz weitgehende Nutzungsfreiheiten einräumen</a:t>
            </a:r>
          </a:p>
        </p:txBody>
      </p:sp>
      <p:sp>
        <p:nvSpPr>
          <p:cNvPr id="4" name="Foliennummernplatzhalter 3"/>
          <p:cNvSpPr>
            <a:spLocks noGrp="1"/>
          </p:cNvSpPr>
          <p:nvPr>
            <p:ph type="sldNum" sz="quarter" idx="10"/>
          </p:nvPr>
        </p:nvSpPr>
        <p:spPr/>
        <p:txBody>
          <a:bodyPr/>
          <a:lstStyle/>
          <a:p>
            <a:fld id="{7A2A64FA-4340-48C3-AD0B-4D67319B8C8A}" type="slidenum">
              <a:rPr lang="de-DE" smtClean="0"/>
              <a:t>3</a:t>
            </a:fld>
            <a:endParaRPr lang="de-DE"/>
          </a:p>
        </p:txBody>
      </p:sp>
    </p:spTree>
    <p:extLst>
      <p:ext uri="{BB962C8B-B14F-4D97-AF65-F5344CB8AC3E}">
        <p14:creationId xmlns:p14="http://schemas.microsoft.com/office/powerpoint/2010/main" val="396888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Use this universal tool if you are a holder of copyright or database rights and you wish to waive all your interests, if any, in your work worldwide. This may be the case if you are reproducing an underlying work that is in the public domain and want to communicate that you claim no copyright in your digital copy where copyright law may grant protection. </a:t>
            </a:r>
          </a:p>
          <a:p>
            <a:endParaRPr lang="en-US" dirty="0"/>
          </a:p>
          <a:p>
            <a:r>
              <a:rPr lang="de-DE" dirty="0"/>
              <a:t>mit einer CC-Lizenz weitgehende Nutzungsfreiheiten einräumen</a:t>
            </a:r>
          </a:p>
        </p:txBody>
      </p:sp>
      <p:sp>
        <p:nvSpPr>
          <p:cNvPr id="4" name="Foliennummernplatzhalter 3"/>
          <p:cNvSpPr>
            <a:spLocks noGrp="1"/>
          </p:cNvSpPr>
          <p:nvPr>
            <p:ph type="sldNum" sz="quarter" idx="10"/>
          </p:nvPr>
        </p:nvSpPr>
        <p:spPr/>
        <p:txBody>
          <a:bodyPr/>
          <a:lstStyle/>
          <a:p>
            <a:fld id="{7A2A64FA-4340-48C3-AD0B-4D67319B8C8A}" type="slidenum">
              <a:rPr lang="de-DE" smtClean="0"/>
              <a:t>4</a:t>
            </a:fld>
            <a:endParaRPr lang="de-DE"/>
          </a:p>
        </p:txBody>
      </p:sp>
    </p:spTree>
    <p:extLst>
      <p:ext uri="{BB962C8B-B14F-4D97-AF65-F5344CB8AC3E}">
        <p14:creationId xmlns:p14="http://schemas.microsoft.com/office/powerpoint/2010/main" val="227833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Normal </a:t>
            </a:r>
            <a:r>
              <a:rPr lang="de-DE" dirty="0" err="1"/>
              <a:t>treatment</a:t>
            </a:r>
            <a:endParaRPr lang="de-DE" dirty="0"/>
          </a:p>
          <a:p>
            <a:r>
              <a:rPr lang="de-DE" dirty="0"/>
              <a:t>Normal </a:t>
            </a:r>
            <a:r>
              <a:rPr lang="de-DE" dirty="0" err="1"/>
              <a:t>quality</a:t>
            </a:r>
            <a:r>
              <a:rPr lang="de-DE" dirty="0"/>
              <a:t> </a:t>
            </a:r>
            <a:r>
              <a:rPr lang="de-DE" dirty="0" err="1"/>
              <a:t>treatment</a:t>
            </a:r>
            <a:r>
              <a:rPr lang="de-DE" dirty="0"/>
              <a:t>: </a:t>
            </a:r>
            <a:r>
              <a:rPr lang="de-DE" dirty="0" err="1"/>
              <a:t>exclusion</a:t>
            </a:r>
            <a:r>
              <a:rPr lang="de-DE" dirty="0"/>
              <a:t> </a:t>
            </a:r>
            <a:r>
              <a:rPr lang="de-DE" dirty="0" err="1"/>
              <a:t>of</a:t>
            </a:r>
            <a:r>
              <a:rPr lang="de-DE" dirty="0"/>
              <a:t> </a:t>
            </a:r>
            <a:r>
              <a:rPr lang="de-DE" dirty="0" err="1"/>
              <a:t>outliers</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Standard </a:t>
            </a:r>
            <a:r>
              <a:rPr lang="de-DE" dirty="0" err="1"/>
              <a:t>quality</a:t>
            </a:r>
            <a:r>
              <a:rPr lang="de-DE" dirty="0"/>
              <a:t> </a:t>
            </a:r>
            <a:r>
              <a:rPr lang="de-DE" dirty="0" err="1"/>
              <a:t>assurance</a:t>
            </a:r>
            <a:r>
              <a:rPr lang="de-DE" dirty="0"/>
              <a:t>: </a:t>
            </a:r>
            <a:r>
              <a:rPr lang="de-DE" dirty="0" err="1"/>
              <a:t>exclusion</a:t>
            </a:r>
            <a:r>
              <a:rPr lang="de-DE" dirty="0"/>
              <a:t> </a:t>
            </a:r>
            <a:r>
              <a:rPr lang="de-DE" dirty="0" err="1"/>
              <a:t>of</a:t>
            </a:r>
            <a:r>
              <a:rPr lang="de-DE" dirty="0"/>
              <a:t> </a:t>
            </a:r>
            <a:r>
              <a:rPr lang="de-DE" dirty="0" err="1"/>
              <a:t>outliers</a:t>
            </a:r>
            <a:r>
              <a:rPr lang="de-DE" dirty="0"/>
              <a:t>, </a:t>
            </a:r>
            <a:r>
              <a:rPr lang="de-DE" dirty="0" err="1"/>
              <a:t>or</a:t>
            </a:r>
            <a:r>
              <a:rPr lang="de-DE" dirty="0"/>
              <a:t> </a:t>
            </a:r>
            <a:r>
              <a:rPr lang="de-DE" dirty="0" err="1"/>
              <a:t>calculations</a:t>
            </a:r>
            <a:r>
              <a:rPr lang="de-DE" dirty="0"/>
              <a:t> </a:t>
            </a:r>
            <a:r>
              <a:rPr lang="de-DE" dirty="0" err="1"/>
              <a:t>for</a:t>
            </a:r>
            <a:r>
              <a:rPr lang="de-DE" dirty="0"/>
              <a:t> </a:t>
            </a:r>
            <a:r>
              <a:rPr lang="de-DE" dirty="0" err="1"/>
              <a:t>standardised</a:t>
            </a:r>
            <a:r>
              <a:rPr lang="de-DE" dirty="0"/>
              <a:t> </a:t>
            </a:r>
            <a:r>
              <a:rPr lang="de-DE" dirty="0" err="1"/>
              <a:t>data</a:t>
            </a:r>
            <a:r>
              <a:rPr lang="de-DE" dirty="0"/>
              <a:t> </a:t>
            </a:r>
            <a:r>
              <a:rPr lang="de-DE" dirty="0" err="1"/>
              <a:t>reporting</a:t>
            </a:r>
            <a:r>
              <a:rPr lang="de-DE" dirty="0"/>
              <a:t>: Delta-</a:t>
            </a:r>
            <a:r>
              <a:rPr lang="de-DE" dirty="0" err="1"/>
              <a:t>values</a:t>
            </a:r>
            <a:r>
              <a:rPr lang="de-DE" dirty="0"/>
              <a:t> in isotope </a:t>
            </a:r>
            <a:r>
              <a:rPr lang="de-DE" dirty="0" err="1"/>
              <a:t>research</a:t>
            </a:r>
            <a:r>
              <a:rPr lang="de-DE" dirty="0"/>
              <a:t>. </a:t>
            </a:r>
          </a:p>
          <a:p>
            <a:endParaRPr lang="de-DE" dirty="0"/>
          </a:p>
        </p:txBody>
      </p:sp>
      <p:sp>
        <p:nvSpPr>
          <p:cNvPr id="4" name="Foliennummernplatzhalter 3"/>
          <p:cNvSpPr>
            <a:spLocks noGrp="1"/>
          </p:cNvSpPr>
          <p:nvPr>
            <p:ph type="sldNum" sz="quarter" idx="5"/>
          </p:nvPr>
        </p:nvSpPr>
        <p:spPr/>
        <p:txBody>
          <a:bodyPr/>
          <a:lstStyle/>
          <a:p>
            <a:fld id="{7A2A64FA-4340-48C3-AD0B-4D67319B8C8A}" type="slidenum">
              <a:rPr lang="de-DE" smtClean="0"/>
              <a:t>5</a:t>
            </a:fld>
            <a:endParaRPr lang="de-DE"/>
          </a:p>
        </p:txBody>
      </p:sp>
    </p:spTree>
    <p:extLst>
      <p:ext uri="{BB962C8B-B14F-4D97-AF65-F5344CB8AC3E}">
        <p14:creationId xmlns:p14="http://schemas.microsoft.com/office/powerpoint/2010/main" val="101886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use CC0 and simply ask for credit (rather than require attribution), and provide a citation for the dataset that others can copy and paste with ease. Such requests are consistent with scholarly norms for citing source materials.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CC0 does not exempt researchers from the obligation of citing the original data authors.</a:t>
            </a:r>
          </a:p>
          <a:p>
            <a:endParaRPr lang="en-US" sz="1200" b="0" i="0" u="none" strike="noStrike" kern="1200" baseline="0" dirty="0">
              <a:solidFill>
                <a:schemeClr val="tx1"/>
              </a:solidFill>
              <a:latin typeface="+mn-lt"/>
              <a:ea typeface="+mn-ea"/>
              <a:cs typeface="+mn-cs"/>
            </a:endParaRPr>
          </a:p>
          <a:p>
            <a:r>
              <a:rPr lang="en-US" dirty="0"/>
              <a:t>https://f1000research.com/about</a:t>
            </a:r>
          </a:p>
          <a:p>
            <a:endParaRPr lang="en-US" dirty="0"/>
          </a:p>
          <a:p>
            <a:r>
              <a:rPr lang="en-US" dirty="0"/>
              <a:t>Data associated with F1000Research articles (not posters, slides and documents unless specifically stated) are made available, where possible, under the terms of a Creative Commons Public Domain Dedication (CC0 license). This facilitates and encourages data re-use and helps prevent the problems of attribution stacking when combining multiple datasets each authored by multiple authors that use multiple different licenses.</a:t>
            </a:r>
            <a:endParaRPr lang="de-DE" dirty="0"/>
          </a:p>
        </p:txBody>
      </p:sp>
      <p:sp>
        <p:nvSpPr>
          <p:cNvPr id="4" name="Foliennummernplatzhalter 3"/>
          <p:cNvSpPr>
            <a:spLocks noGrp="1"/>
          </p:cNvSpPr>
          <p:nvPr>
            <p:ph type="sldNum" sz="quarter" idx="10"/>
          </p:nvPr>
        </p:nvSpPr>
        <p:spPr/>
        <p:txBody>
          <a:bodyPr/>
          <a:lstStyle/>
          <a:p>
            <a:fld id="{7A2A64FA-4340-48C3-AD0B-4D67319B8C8A}" type="slidenum">
              <a:rPr lang="de-DE" smtClean="0"/>
              <a:t>7</a:t>
            </a:fld>
            <a:endParaRPr lang="de-DE"/>
          </a:p>
        </p:txBody>
      </p:sp>
    </p:spTree>
    <p:extLst>
      <p:ext uri="{BB962C8B-B14F-4D97-AF65-F5344CB8AC3E}">
        <p14:creationId xmlns:p14="http://schemas.microsoft.com/office/powerpoint/2010/main" val="239717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use CC0 and simply ask for credit (rather than require attribution), and provide a citation for the dataset that others can copy and paste with ease. Such requests are consistent with scholarly norms for citing source materials.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CC0 does not exempt researchers from the obligation of citing the original data authors.</a:t>
            </a:r>
          </a:p>
          <a:p>
            <a:endParaRPr lang="en-US" sz="1200" b="0" i="0" u="none" strike="noStrike" kern="1200" baseline="0" dirty="0">
              <a:solidFill>
                <a:schemeClr val="tx1"/>
              </a:solidFill>
              <a:latin typeface="+mn-lt"/>
              <a:ea typeface="+mn-ea"/>
              <a:cs typeface="+mn-cs"/>
            </a:endParaRPr>
          </a:p>
          <a:p>
            <a:r>
              <a:rPr lang="en-US" dirty="0"/>
              <a:t>https://f1000research.com/about</a:t>
            </a:r>
          </a:p>
          <a:p>
            <a:endParaRPr lang="en-US" dirty="0"/>
          </a:p>
          <a:p>
            <a:r>
              <a:rPr lang="en-US" dirty="0"/>
              <a:t>Data associated with F1000Research articles (not posters, slides and documents unless specifically stated) are made available, where possible, under the terms of a Creative Commons Public Domain Dedication (CC0 license). This facilitates and encourages data re-use and helps prevent the problems of attribution stacking when combining multiple datasets each authored by multiple authors that use multiple different licenses.</a:t>
            </a:r>
            <a:endParaRPr lang="de-DE" dirty="0"/>
          </a:p>
        </p:txBody>
      </p:sp>
      <p:sp>
        <p:nvSpPr>
          <p:cNvPr id="4" name="Foliennummernplatzhalter 3"/>
          <p:cNvSpPr>
            <a:spLocks noGrp="1"/>
          </p:cNvSpPr>
          <p:nvPr>
            <p:ph type="sldNum" sz="quarter" idx="10"/>
          </p:nvPr>
        </p:nvSpPr>
        <p:spPr/>
        <p:txBody>
          <a:bodyPr/>
          <a:lstStyle/>
          <a:p>
            <a:fld id="{7A2A64FA-4340-48C3-AD0B-4D67319B8C8A}" type="slidenum">
              <a:rPr lang="de-DE" smtClean="0"/>
              <a:t>8</a:t>
            </a:fld>
            <a:endParaRPr lang="de-DE"/>
          </a:p>
        </p:txBody>
      </p:sp>
    </p:spTree>
    <p:extLst>
      <p:ext uri="{BB962C8B-B14F-4D97-AF65-F5344CB8AC3E}">
        <p14:creationId xmlns:p14="http://schemas.microsoft.com/office/powerpoint/2010/main" val="67327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use CC0 and simply ask for credit (rather than require attribution), and provide a citation for the dataset that others can copy and paste with ease. Such requests are consistent with scholarly norms for citing source materials.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CC0 does not exempt researchers from the obligation of citing the original data authors.</a:t>
            </a:r>
          </a:p>
          <a:p>
            <a:endParaRPr lang="en-US" sz="1200" b="0" i="0" u="none" strike="noStrike" kern="1200" baseline="0" dirty="0">
              <a:solidFill>
                <a:schemeClr val="tx1"/>
              </a:solidFill>
              <a:latin typeface="+mn-lt"/>
              <a:ea typeface="+mn-ea"/>
              <a:cs typeface="+mn-cs"/>
            </a:endParaRPr>
          </a:p>
          <a:p>
            <a:r>
              <a:rPr lang="en-US" dirty="0"/>
              <a:t>https://f1000research.com/about</a:t>
            </a:r>
          </a:p>
          <a:p>
            <a:endParaRPr lang="en-US" dirty="0"/>
          </a:p>
          <a:p>
            <a:r>
              <a:rPr lang="en-US" dirty="0"/>
              <a:t>Data associated with F1000Research articles (not posters, slides and documents unless specifically stated) are made available, where possible, under the terms of a Creative Commons Public Domain Dedication (CC0 license). This facilitates and encourages data re-use and helps prevent the problems of attribution stacking when combining multiple datasets each authored by multiple authors that use multiple different licenses.</a:t>
            </a:r>
            <a:endParaRPr lang="de-DE" dirty="0"/>
          </a:p>
        </p:txBody>
      </p:sp>
      <p:sp>
        <p:nvSpPr>
          <p:cNvPr id="4" name="Foliennummernplatzhalter 3"/>
          <p:cNvSpPr>
            <a:spLocks noGrp="1"/>
          </p:cNvSpPr>
          <p:nvPr>
            <p:ph type="sldNum" sz="quarter" idx="10"/>
          </p:nvPr>
        </p:nvSpPr>
        <p:spPr/>
        <p:txBody>
          <a:bodyPr/>
          <a:lstStyle/>
          <a:p>
            <a:fld id="{7A2A64FA-4340-48C3-AD0B-4D67319B8C8A}" type="slidenum">
              <a:rPr lang="de-DE" smtClean="0"/>
              <a:t>9</a:t>
            </a:fld>
            <a:endParaRPr lang="de-DE"/>
          </a:p>
        </p:txBody>
      </p:sp>
    </p:spTree>
    <p:extLst>
      <p:ext uri="{BB962C8B-B14F-4D97-AF65-F5344CB8AC3E}">
        <p14:creationId xmlns:p14="http://schemas.microsoft.com/office/powerpoint/2010/main" val="402615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Use this universal tool if you are a holder of copyright or database rights and you wish to waive all your interests, if any, in your work worldwide. This may be the case if you are reproducing an underlying work that is in the public domain and want to communicate that you claim no copyright in your digital copy where copyright law may grant protection. </a:t>
            </a:r>
          </a:p>
          <a:p>
            <a:endParaRPr lang="en-US" dirty="0"/>
          </a:p>
          <a:p>
            <a:r>
              <a:rPr lang="de-DE" dirty="0"/>
              <a:t>mit einer CC-Lizenz weitgehende Nutzungsfreiheiten einräumen</a:t>
            </a:r>
          </a:p>
        </p:txBody>
      </p:sp>
      <p:sp>
        <p:nvSpPr>
          <p:cNvPr id="4" name="Foliennummernplatzhalter 3"/>
          <p:cNvSpPr>
            <a:spLocks noGrp="1"/>
          </p:cNvSpPr>
          <p:nvPr>
            <p:ph type="sldNum" sz="quarter" idx="10"/>
          </p:nvPr>
        </p:nvSpPr>
        <p:spPr/>
        <p:txBody>
          <a:bodyPr/>
          <a:lstStyle/>
          <a:p>
            <a:fld id="{7A2A64FA-4340-48C3-AD0B-4D67319B8C8A}" type="slidenum">
              <a:rPr lang="de-DE" smtClean="0"/>
              <a:t>10</a:t>
            </a:fld>
            <a:endParaRPr lang="de-DE"/>
          </a:p>
        </p:txBody>
      </p:sp>
    </p:spTree>
    <p:extLst>
      <p:ext uri="{BB962C8B-B14F-4D97-AF65-F5344CB8AC3E}">
        <p14:creationId xmlns:p14="http://schemas.microsoft.com/office/powerpoint/2010/main" val="396883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018AA478-CC51-4087-B323-35835856F0F6}" type="datetimeFigureOut">
              <a:rPr lang="de-DE" smtClean="0"/>
              <a:t>06.12.2022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420639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8AA478-CC51-4087-B323-35835856F0F6}" type="datetimeFigureOut">
              <a:rPr lang="de-DE" smtClean="0"/>
              <a:t>06.12.2022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146251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8AA478-CC51-4087-B323-35835856F0F6}" type="datetimeFigureOut">
              <a:rPr lang="de-DE" smtClean="0"/>
              <a:t>06.12.2022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255898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20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08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215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517" y="6328078"/>
            <a:ext cx="1907267" cy="362561"/>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240" y="6477425"/>
            <a:ext cx="533029" cy="140491"/>
          </a:xfrm>
          <a:prstGeom prst="rect">
            <a:avLst/>
          </a:prstGeom>
        </p:spPr>
      </p:pic>
      <p:sp>
        <p:nvSpPr>
          <p:cNvPr id="9" name="Textfeld 8"/>
          <p:cNvSpPr txBox="1"/>
          <p:nvPr userDrawn="1"/>
        </p:nvSpPr>
        <p:spPr>
          <a:xfrm>
            <a:off x="10206668" y="6465865"/>
            <a:ext cx="705642" cy="215444"/>
          </a:xfrm>
          <a:prstGeom prst="rect">
            <a:avLst/>
          </a:prstGeom>
          <a:noFill/>
        </p:spPr>
        <p:txBody>
          <a:bodyPr wrap="none" rtlCol="0">
            <a:spAutoFit/>
          </a:bodyPr>
          <a:lstStyle/>
          <a:p>
            <a:r>
              <a:rPr lang="de-DE" sz="800" dirty="0" err="1">
                <a:latin typeface="+mj-lt"/>
                <a:cs typeface="Arial" panose="020B0604020202020204" pitchFamily="34" charset="0"/>
              </a:rPr>
              <a:t>Funded</a:t>
            </a:r>
            <a:r>
              <a:rPr lang="de-DE" sz="800" baseline="0" dirty="0">
                <a:latin typeface="+mj-lt"/>
                <a:cs typeface="Arial" panose="020B0604020202020204" pitchFamily="34" charset="0"/>
              </a:rPr>
              <a:t> </a:t>
            </a:r>
            <a:r>
              <a:rPr lang="de-DE" sz="800" baseline="0" dirty="0" err="1">
                <a:latin typeface="+mj-lt"/>
                <a:cs typeface="Arial" panose="020B0604020202020204" pitchFamily="34" charset="0"/>
              </a:rPr>
              <a:t>by</a:t>
            </a:r>
            <a:endParaRPr lang="de-DE" sz="800" dirty="0">
              <a:latin typeface="+mj-lt"/>
              <a:cs typeface="Arial" panose="020B0604020202020204" pitchFamily="34" charset="0"/>
            </a:endParaRPr>
          </a:p>
        </p:txBody>
      </p:sp>
      <p:cxnSp>
        <p:nvCxnSpPr>
          <p:cNvPr id="10" name="Gerader Verbinder 9"/>
          <p:cNvCxnSpPr/>
          <p:nvPr userDrawn="1"/>
        </p:nvCxnSpPr>
        <p:spPr>
          <a:xfrm>
            <a:off x="0" y="6134100"/>
            <a:ext cx="1219200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31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18" y="2408"/>
            <a:ext cx="12181177" cy="685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787400" y="711201"/>
            <a:ext cx="9474200" cy="620986"/>
          </a:xfrm>
        </p:spPr>
        <p:txBody>
          <a:bodyPr>
            <a:normAutofit/>
          </a:bodyPr>
          <a:lstStyle>
            <a:lvl1pPr marL="0" indent="0">
              <a:buNone/>
              <a:defRPr sz="2400">
                <a:solidFill>
                  <a:srgbClr val="0083BA"/>
                </a:solidFill>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Title Here</a:t>
            </a:r>
          </a:p>
        </p:txBody>
      </p:sp>
      <p:sp>
        <p:nvSpPr>
          <p:cNvPr id="7" name="Text Placeholder 6"/>
          <p:cNvSpPr>
            <a:spLocks noGrp="1"/>
          </p:cNvSpPr>
          <p:nvPr>
            <p:ph type="body" sz="quarter" idx="11" hasCustomPrompt="1"/>
          </p:nvPr>
        </p:nvSpPr>
        <p:spPr>
          <a:xfrm rot="10800000" flipH="1" flipV="1">
            <a:off x="787400" y="1544746"/>
            <a:ext cx="9474200" cy="4651102"/>
          </a:xfrm>
        </p:spPr>
        <p:txBody>
          <a:bodyPr/>
          <a:lstStyle>
            <a:lvl1pPr marL="0" indent="0">
              <a:buFontTx/>
              <a:buNone/>
              <a:defRPr sz="1500">
                <a:solidFill>
                  <a:srgbClr val="003744"/>
                </a:solidFill>
                <a:latin typeface="Myriad Pro" charset="0"/>
                <a:ea typeface="Myriad Pro" charset="0"/>
                <a:cs typeface="Myriad Pro" charset="0"/>
              </a:defRPr>
            </a:lvl1pPr>
            <a:lvl2pPr marL="257162" indent="0">
              <a:buNone/>
              <a:defRPr/>
            </a:lvl2pPr>
            <a:lvl3pPr>
              <a:defRPr sz="1200">
                <a:solidFill>
                  <a:srgbClr val="003744"/>
                </a:solidFill>
                <a:latin typeface="Myriad Pro" charset="0"/>
                <a:ea typeface="Myriad Pro" charset="0"/>
                <a:cs typeface="Myriad Pro" charset="0"/>
              </a:defRPr>
            </a:lvl3pPr>
            <a:lvl4pPr>
              <a:defRPr sz="1050">
                <a:solidFill>
                  <a:srgbClr val="003744"/>
                </a:solidFill>
                <a:latin typeface="Myriad Pro" charset="0"/>
                <a:ea typeface="Myriad Pro" charset="0"/>
                <a:cs typeface="Myriad Pro" charset="0"/>
              </a:defRPr>
            </a:lvl4pPr>
            <a:lvl5pPr>
              <a:defRPr sz="900">
                <a:solidFill>
                  <a:srgbClr val="003744"/>
                </a:solidFill>
                <a:latin typeface="Myriad Pro" charset="0"/>
                <a:ea typeface="Myriad Pro" charset="0"/>
                <a:cs typeface="Myriad Pro" charset="0"/>
              </a:defRPr>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720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18AA478-CC51-4087-B323-35835856F0F6}" type="datetimeFigureOut">
              <a:rPr lang="de-DE" smtClean="0"/>
              <a:t>06.12.2022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180466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18AA478-CC51-4087-B323-35835856F0F6}" type="datetimeFigureOut">
              <a:rPr lang="de-DE" smtClean="0"/>
              <a:t>06.12.2022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43889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18AA478-CC51-4087-B323-35835856F0F6}" type="datetimeFigureOut">
              <a:rPr lang="de-DE" smtClean="0"/>
              <a:t>06.12.2022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32516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18AA478-CC51-4087-B323-35835856F0F6}" type="datetimeFigureOut">
              <a:rPr lang="de-DE" smtClean="0"/>
              <a:t>06.12.2022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203394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018AA478-CC51-4087-B323-35835856F0F6}" type="datetimeFigureOut">
              <a:rPr lang="de-DE" smtClean="0"/>
              <a:t>06.12.2022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38745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9107" y="6598740"/>
            <a:ext cx="642376" cy="142764"/>
          </a:xfrm>
          <a:prstGeom prst="rect">
            <a:avLst/>
          </a:prstGeom>
        </p:spPr>
      </p:pic>
      <p:pic>
        <p:nvPicPr>
          <p:cNvPr id="6" name="Grafik 5">
            <a:extLst>
              <a:ext uri="{FF2B5EF4-FFF2-40B4-BE49-F238E27FC236}">
                <a16:creationId xmlns:a16="http://schemas.microsoft.com/office/drawing/2014/main" id="{A479D0C0-B09F-4AB7-A590-879CBC81B38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33253"/>
          <a:stretch/>
        </p:blipFill>
        <p:spPr>
          <a:xfrm>
            <a:off x="11600739" y="6544156"/>
            <a:ext cx="524980" cy="251933"/>
          </a:xfrm>
          <a:prstGeom prst="rect">
            <a:avLst/>
          </a:prstGeom>
        </p:spPr>
      </p:pic>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3043" y="6577188"/>
            <a:ext cx="426808" cy="185868"/>
          </a:xfrm>
          <a:prstGeom prst="rect">
            <a:avLst/>
          </a:prstGeom>
        </p:spPr>
      </p:pic>
      <p:sp>
        <p:nvSpPr>
          <p:cNvPr id="11" name="Textplatzhalter 10"/>
          <p:cNvSpPr>
            <a:spLocks noGrp="1"/>
          </p:cNvSpPr>
          <p:nvPr>
            <p:ph type="body" sz="quarter" idx="10" hasCustomPrompt="1"/>
          </p:nvPr>
        </p:nvSpPr>
        <p:spPr>
          <a:xfrm>
            <a:off x="114299" y="6610350"/>
            <a:ext cx="2571751" cy="247650"/>
          </a:xfrm>
        </p:spPr>
        <p:txBody>
          <a:bodyPr>
            <a:normAutofit/>
          </a:bodyPr>
          <a:lstStyle>
            <a:lvl1pPr marL="0" indent="0">
              <a:buNone/>
              <a:defRPr sz="800" baseline="0">
                <a:solidFill>
                  <a:schemeClr val="bg2">
                    <a:lumMod val="75000"/>
                  </a:schemeClr>
                </a:solidFill>
                <a:latin typeface="Raleway Medium" panose="020B0603030101060003" pitchFamily="34" charset="0"/>
              </a:defRPr>
            </a:lvl1pPr>
          </a:lstStyle>
          <a:p>
            <a:pPr lvl="0"/>
            <a:r>
              <a:rPr lang="de-DE" dirty="0"/>
              <a:t>Freie Universität Berlin, 25 Nov. 2021</a:t>
            </a:r>
          </a:p>
        </p:txBody>
      </p:sp>
    </p:spTree>
    <p:extLst>
      <p:ext uri="{BB962C8B-B14F-4D97-AF65-F5344CB8AC3E}">
        <p14:creationId xmlns:p14="http://schemas.microsoft.com/office/powerpoint/2010/main" val="49275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018AA478-CC51-4087-B323-35835856F0F6}" type="datetimeFigureOut">
              <a:rPr lang="de-DE" smtClean="0"/>
              <a:t>06.12.2022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254902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018AA478-CC51-4087-B323-35835856F0F6}" type="datetimeFigureOut">
              <a:rPr lang="de-DE" smtClean="0"/>
              <a:t>06.12.2022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A2746A1-4337-4D86-992D-ABFB95712B90}" type="slidenum">
              <a:rPr lang="de-DE" smtClean="0"/>
              <a:t>‹Nr.›</a:t>
            </a:fld>
            <a:endParaRPr lang="de-DE"/>
          </a:p>
        </p:txBody>
      </p:sp>
    </p:spTree>
    <p:extLst>
      <p:ext uri="{BB962C8B-B14F-4D97-AF65-F5344CB8AC3E}">
        <p14:creationId xmlns:p14="http://schemas.microsoft.com/office/powerpoint/2010/main" val="386831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AA478-CC51-4087-B323-35835856F0F6}" type="datetimeFigureOut">
              <a:rPr lang="de-DE" smtClean="0"/>
              <a:t>06.12.2022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746A1-4337-4D86-992D-ABFB95712B90}" type="slidenum">
              <a:rPr lang="de-DE" smtClean="0"/>
              <a:t>‹Nr.›</a:t>
            </a:fld>
            <a:endParaRPr lang="de-DE"/>
          </a:p>
        </p:txBody>
      </p:sp>
    </p:spTree>
    <p:extLst>
      <p:ext uri="{BB962C8B-B14F-4D97-AF65-F5344CB8AC3E}">
        <p14:creationId xmlns:p14="http://schemas.microsoft.com/office/powerpoint/2010/main" val="39820528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75" r:id="rId12"/>
    <p:sldLayoutId id="2147483676" r:id="rId13"/>
    <p:sldLayoutId id="2147483677" r:id="rId14"/>
    <p:sldLayoutId id="2147483680" r:id="rId15"/>
    <p:sldLayoutId id="214748368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eo.fu-berlin.de/bibliotheken/geo/index.html" TargetMode="External"/><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4.0/deed.en"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orcid.org/0000-0001-7342-9789" TargetMode="External"/><Relationship Id="rId4" Type="http://schemas.openxmlformats.org/officeDocument/2006/relationships/hyperlink" Target="https://www.fu-berlin.de/sites/forschungsdatenmanagement/index.html" TargetMode="External"/><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opensource.org/faq#which-licens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reativecommons.org/faq/" TargetMode="External"/><Relationship Id="rId1" Type="http://schemas.openxmlformats.org/officeDocument/2006/relationships/slideLayout" Target="../slideLayouts/slideLayout7.xml"/><Relationship Id="rId5" Type="http://schemas.openxmlformats.org/officeDocument/2006/relationships/hyperlink" Target="https://de.creativecommons.net/faqs/"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reativecommon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opensource.org/faq#which-licens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pensource.org/faq#which-licens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s://freesvg.org/1412206082" TargetMode="Externa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reativecommons.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e.wikipedia.org/wiki/Datei:Creative_commons_license_spectrum.sv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doi.org/10.5281/zenodo.840651" TargetMode="External"/><Relationship Id="rId5" Type="http://schemas.openxmlformats.org/officeDocument/2006/relationships/image" Target="../media/image19.png"/><Relationship Id="rId4" Type="http://schemas.openxmlformats.org/officeDocument/2006/relationships/hyperlink" Target="https://creativecommons.org/licenses/by/4.0/deed.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Datei:Creative_commons_license_spectrum.sv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doi.org/10.5281/zenodo.840651" TargetMode="External"/><Relationship Id="rId5" Type="http://schemas.openxmlformats.org/officeDocument/2006/relationships/image" Target="../media/image19.png"/><Relationship Id="rId4" Type="http://schemas.openxmlformats.org/officeDocument/2006/relationships/hyperlink" Target="https://creativecommons.org/licenses/by/4.0/deed.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613036" y="1076497"/>
            <a:ext cx="5216893" cy="4682756"/>
          </a:xfrm>
          <a:prstGeom prst="rect">
            <a:avLst/>
          </a:prstGeom>
          <a:solidFill>
            <a:srgbClr val="0099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298" name="Rectangle 2"/>
          <p:cNvSpPr>
            <a:spLocks noGrp="1" noChangeArrowheads="1"/>
          </p:cNvSpPr>
          <p:nvPr>
            <p:ph type="ctrTitle"/>
          </p:nvPr>
        </p:nvSpPr>
        <p:spPr>
          <a:xfrm>
            <a:off x="970157" y="2177028"/>
            <a:ext cx="5469626" cy="1481247"/>
          </a:xfrm>
        </p:spPr>
        <p:txBody>
          <a:bodyPr anchor="t">
            <a:noAutofit/>
          </a:bodyPr>
          <a:lstStyle/>
          <a:p>
            <a:pPr algn="l"/>
            <a:r>
              <a:rPr lang="en-US" sz="4000" b="1" dirty="0">
                <a:latin typeface="Calibri Light" panose="020F0302020204030204" pitchFamily="34" charset="0"/>
                <a:cs typeface="Calibri Light" panose="020F0302020204030204" pitchFamily="34" charset="0"/>
              </a:rPr>
              <a:t>Open </a:t>
            </a:r>
            <a:r>
              <a:rPr lang="en-US" sz="4000" b="1" dirty="0" err="1">
                <a:latin typeface="Calibri Light" panose="020F0302020204030204" pitchFamily="34" charset="0"/>
                <a:cs typeface="Calibri Light" panose="020F0302020204030204" pitchFamily="34" charset="0"/>
              </a:rPr>
              <a:t>licences</a:t>
            </a:r>
            <a:r>
              <a:rPr lang="en-US" sz="4000" b="1" dirty="0">
                <a:latin typeface="Calibri Light" panose="020F0302020204030204" pitchFamily="34" charset="0"/>
                <a:cs typeface="Calibri Light" panose="020F0302020204030204" pitchFamily="34" charset="0"/>
              </a:rPr>
              <a:t> for research data publications</a:t>
            </a:r>
            <a:endParaRPr lang="de-DE" sz="4000" b="1" dirty="0">
              <a:latin typeface="Calibri Light" panose="020F0302020204030204" pitchFamily="34" charset="0"/>
              <a:cs typeface="Calibri Light" panose="020F0302020204030204" pitchFamily="34" charset="0"/>
            </a:endParaRPr>
          </a:p>
        </p:txBody>
      </p:sp>
      <p:pic>
        <p:nvPicPr>
          <p:cNvPr id="12" name="Picture 24" descr="Logo_RGB_300dpi">
            <a:extLst>
              <a:ext uri="{FF2B5EF4-FFF2-40B4-BE49-F238E27FC236}">
                <a16:creationId xmlns:a16="http://schemas.microsoft.com/office/drawing/2014/main" id="{CB061F11-B03A-42BF-AD3C-41D16AD65DE9}"/>
              </a:ext>
            </a:extLst>
          </p:cNvPr>
          <p:cNvPicPr>
            <a:picLocks noChangeAspect="1" noChangeArrowheads="1"/>
          </p:cNvPicPr>
          <p:nvPr/>
        </p:nvPicPr>
        <p:blipFill>
          <a:blip r:embed="rId3" cstate="print"/>
          <a:srcRect/>
          <a:stretch>
            <a:fillRect/>
          </a:stretch>
        </p:blipFill>
        <p:spPr bwMode="auto">
          <a:xfrm>
            <a:off x="2829301" y="452497"/>
            <a:ext cx="2359687" cy="624000"/>
          </a:xfrm>
          <a:prstGeom prst="rect">
            <a:avLst/>
          </a:prstGeom>
          <a:noFill/>
          <a:ln w="9525">
            <a:noFill/>
            <a:miter lim="800000"/>
            <a:headEnd/>
            <a:tailEnd/>
          </a:ln>
        </p:spPr>
      </p:pic>
      <p:sp>
        <p:nvSpPr>
          <p:cNvPr id="14" name="Rectangle 2" hidden="1">
            <a:extLst>
              <a:ext uri="{FF2B5EF4-FFF2-40B4-BE49-F238E27FC236}">
                <a16:creationId xmlns:a16="http://schemas.microsoft.com/office/drawing/2014/main" id="{7553E169-5E56-41E1-9DE5-680E2AF34615}"/>
              </a:ext>
            </a:extLst>
          </p:cNvPr>
          <p:cNvSpPr txBox="1">
            <a:spLocks noChangeArrowheads="1"/>
          </p:cNvSpPr>
          <p:nvPr/>
        </p:nvSpPr>
        <p:spPr>
          <a:xfrm>
            <a:off x="1162661" y="4928300"/>
            <a:ext cx="4036335" cy="1794781"/>
          </a:xfrm>
          <a:prstGeom prst="rect">
            <a:avLst/>
          </a:prstGeom>
        </p:spPr>
        <p:txBody>
          <a:bodyPr vert="horz" lIns="121920" tIns="60960" rIns="121920" bIns="6096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914377">
              <a:defRPr/>
            </a:pPr>
            <a:r>
              <a:rPr lang="de-DE" sz="1867" dirty="0">
                <a:solidFill>
                  <a:prstClr val="black"/>
                </a:solidFill>
                <a:latin typeface="Calibri Light" panose="020F0302020204030204"/>
              </a:rPr>
              <a:t>Esther Asef </a:t>
            </a:r>
          </a:p>
          <a:p>
            <a:pPr algn="l" defTabSz="914377">
              <a:defRPr/>
            </a:pPr>
            <a:r>
              <a:rPr lang="de-DE" sz="1600" dirty="0">
                <a:solidFill>
                  <a:prstClr val="black"/>
                </a:solidFill>
                <a:latin typeface="Calibri Light" panose="020F0302020204030204"/>
              </a:rPr>
              <a:t>Referentin für Forschungsdatenmanagement</a:t>
            </a:r>
          </a:p>
          <a:p>
            <a:pPr algn="l" defTabSz="914377">
              <a:defRPr/>
            </a:pPr>
            <a:r>
              <a:rPr lang="de-DE" sz="1067" dirty="0">
                <a:solidFill>
                  <a:prstClr val="black"/>
                </a:solidFill>
                <a:latin typeface="Calibri Light" panose="020F0302020204030204"/>
              </a:rPr>
              <a:t>https://www.fu-berlin.de/forschungsdatenmanagement</a:t>
            </a:r>
          </a:p>
        </p:txBody>
      </p:sp>
      <p:sp>
        <p:nvSpPr>
          <p:cNvPr id="3" name="Textfeld 2">
            <a:extLst>
              <a:ext uri="{FF2B5EF4-FFF2-40B4-BE49-F238E27FC236}">
                <a16:creationId xmlns:a16="http://schemas.microsoft.com/office/drawing/2014/main" id="{13A915A3-BD6E-42AC-A760-8B2D93DED40D}"/>
              </a:ext>
            </a:extLst>
          </p:cNvPr>
          <p:cNvSpPr txBox="1"/>
          <p:nvPr/>
        </p:nvSpPr>
        <p:spPr>
          <a:xfrm>
            <a:off x="970158" y="4259596"/>
            <a:ext cx="5081727" cy="830997"/>
          </a:xfrm>
          <a:prstGeom prst="rect">
            <a:avLst/>
          </a:prstGeom>
          <a:noFill/>
        </p:spPr>
        <p:txBody>
          <a:bodyPr wrap="square" rtlCol="0">
            <a:spAutoFit/>
          </a:bodyPr>
          <a:lstStyle/>
          <a:p>
            <a:pPr lvl="0"/>
            <a:r>
              <a:rPr lang="de-DE" sz="1600" dirty="0">
                <a:solidFill>
                  <a:srgbClr val="003366"/>
                </a:solidFill>
                <a:latin typeface="Calibri Light" panose="020F0302020204030204" pitchFamily="34" charset="0"/>
                <a:cs typeface="Calibri Light" panose="020F0302020204030204" pitchFamily="34" charset="0"/>
              </a:rPr>
              <a:t>Coffee </a:t>
            </a:r>
            <a:r>
              <a:rPr lang="de-DE" sz="1600" dirty="0" err="1">
                <a:solidFill>
                  <a:srgbClr val="003366"/>
                </a:solidFill>
                <a:latin typeface="Calibri Light" panose="020F0302020204030204" pitchFamily="34" charset="0"/>
                <a:cs typeface="Calibri Light" panose="020F0302020204030204" pitchFamily="34" charset="0"/>
              </a:rPr>
              <a:t>Lecture</a:t>
            </a:r>
            <a:r>
              <a:rPr lang="de-DE" sz="1600" dirty="0">
                <a:solidFill>
                  <a:srgbClr val="003366"/>
                </a:solidFill>
                <a:latin typeface="Calibri Light" panose="020F0302020204030204" pitchFamily="34" charset="0"/>
                <a:cs typeface="Calibri Light" panose="020F0302020204030204" pitchFamily="34" charset="0"/>
              </a:rPr>
              <a:t>, 08. </a:t>
            </a:r>
            <a:r>
              <a:rPr lang="de-DE" sz="1600" dirty="0" err="1">
                <a:solidFill>
                  <a:srgbClr val="003366"/>
                </a:solidFill>
                <a:latin typeface="Calibri Light" panose="020F0302020204030204" pitchFamily="34" charset="0"/>
                <a:cs typeface="Calibri Light" panose="020F0302020204030204" pitchFamily="34" charset="0"/>
              </a:rPr>
              <a:t>Dec</a:t>
            </a:r>
            <a:r>
              <a:rPr lang="de-DE" sz="1600" dirty="0">
                <a:solidFill>
                  <a:srgbClr val="003366"/>
                </a:solidFill>
                <a:latin typeface="Calibri Light" panose="020F0302020204030204" pitchFamily="34" charset="0"/>
                <a:cs typeface="Calibri Light" panose="020F0302020204030204" pitchFamily="34" charset="0"/>
              </a:rPr>
              <a:t>. 2022</a:t>
            </a:r>
          </a:p>
          <a:p>
            <a:pPr lvl="0"/>
            <a:endParaRPr lang="de-DE" sz="1600" dirty="0">
              <a:solidFill>
                <a:srgbClr val="003366"/>
              </a:solidFill>
              <a:latin typeface="Calibri Light" panose="020F0302020204030204" pitchFamily="34" charset="0"/>
              <a:cs typeface="Calibri Light" panose="020F0302020204030204" pitchFamily="34" charset="0"/>
            </a:endParaRPr>
          </a:p>
          <a:p>
            <a:pPr lvl="0"/>
            <a:r>
              <a:rPr lang="de-DE" sz="1600" dirty="0">
                <a:solidFill>
                  <a:srgbClr val="003366"/>
                </a:solidFill>
                <a:latin typeface="Calibri Light" panose="020F0302020204030204" pitchFamily="34" charset="0"/>
                <a:cs typeface="Calibri Light" panose="020F0302020204030204" pitchFamily="34" charset="0"/>
              </a:rPr>
              <a:t>Andreas Hübner </a:t>
            </a:r>
          </a:p>
        </p:txBody>
      </p:sp>
      <p:pic>
        <p:nvPicPr>
          <p:cNvPr id="18" name="Grafik 1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0679" y="5825113"/>
            <a:ext cx="1466499" cy="424324"/>
          </a:xfrm>
          <a:prstGeom prst="rect">
            <a:avLst/>
          </a:prstGeom>
        </p:spPr>
      </p:pic>
      <p:sp>
        <p:nvSpPr>
          <p:cNvPr id="11" name="Rechteck 10"/>
          <p:cNvSpPr/>
          <p:nvPr/>
        </p:nvSpPr>
        <p:spPr>
          <a:xfrm>
            <a:off x="7162725" y="6315006"/>
            <a:ext cx="4993179" cy="230832"/>
          </a:xfrm>
          <a:prstGeom prst="rect">
            <a:avLst/>
          </a:prstGeom>
        </p:spPr>
        <p:txBody>
          <a:bodyPr wrap="square">
            <a:spAutoFit/>
          </a:bodyPr>
          <a:lstStyle/>
          <a:p>
            <a:r>
              <a:rPr lang="de-DE" sz="900" dirty="0" err="1">
                <a:solidFill>
                  <a:srgbClr val="464646"/>
                </a:solidFill>
              </a:rPr>
              <a:t>Licenced</a:t>
            </a:r>
            <a:r>
              <a:rPr lang="de-DE" sz="900" dirty="0">
                <a:solidFill>
                  <a:srgbClr val="464646"/>
                </a:solidFill>
              </a:rPr>
              <a:t> </a:t>
            </a:r>
            <a:r>
              <a:rPr lang="de-DE" sz="900" dirty="0" err="1">
                <a:solidFill>
                  <a:srgbClr val="464646"/>
                </a:solidFill>
              </a:rPr>
              <a:t>under</a:t>
            </a:r>
            <a:r>
              <a:rPr lang="de-DE" sz="900" dirty="0">
                <a:solidFill>
                  <a:srgbClr val="464646"/>
                </a:solidFill>
              </a:rPr>
              <a:t> a </a:t>
            </a:r>
            <a:r>
              <a:rPr lang="de-DE" sz="900" dirty="0">
                <a:solidFill>
                  <a:srgbClr val="049CCF"/>
                </a:solidFill>
                <a:hlinkClick r:id="rId6"/>
              </a:rPr>
              <a:t>Creative Commons Attribution 4.0 International Licence</a:t>
            </a:r>
            <a:r>
              <a:rPr lang="de-DE" sz="900" dirty="0">
                <a:solidFill>
                  <a:srgbClr val="464646"/>
                </a:solidFill>
              </a:rPr>
              <a:t>. </a:t>
            </a:r>
            <a:r>
              <a:rPr lang="de-DE" sz="900" dirty="0" err="1">
                <a:solidFill>
                  <a:srgbClr val="464646"/>
                </a:solidFill>
              </a:rPr>
              <a:t>Exceptions</a:t>
            </a:r>
            <a:r>
              <a:rPr lang="de-DE" sz="900" dirty="0">
                <a:solidFill>
                  <a:srgbClr val="464646"/>
                </a:solidFill>
              </a:rPr>
              <a:t> </a:t>
            </a:r>
            <a:r>
              <a:rPr lang="de-DE" sz="900" dirty="0" err="1">
                <a:solidFill>
                  <a:srgbClr val="464646"/>
                </a:solidFill>
              </a:rPr>
              <a:t>are</a:t>
            </a:r>
            <a:r>
              <a:rPr lang="de-DE" sz="900" dirty="0">
                <a:solidFill>
                  <a:srgbClr val="464646"/>
                </a:solidFill>
              </a:rPr>
              <a:t> </a:t>
            </a:r>
            <a:r>
              <a:rPr lang="de-DE" sz="900" dirty="0" err="1">
                <a:solidFill>
                  <a:srgbClr val="464646"/>
                </a:solidFill>
              </a:rPr>
              <a:t>noted</a:t>
            </a:r>
            <a:r>
              <a:rPr lang="de-DE" sz="900" dirty="0">
                <a:solidFill>
                  <a:srgbClr val="464646"/>
                </a:solidFill>
              </a:rPr>
              <a:t>.</a:t>
            </a:r>
            <a:endParaRPr lang="de-DE" sz="900" dirty="0"/>
          </a:p>
        </p:txBody>
      </p:sp>
      <p:pic>
        <p:nvPicPr>
          <p:cNvPr id="15" name="Picture 2" descr="Creative Commons Lizenzvertr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036" y="6288785"/>
            <a:ext cx="566534" cy="19957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066" y="5759253"/>
            <a:ext cx="1284238" cy="559265"/>
          </a:xfrm>
          <a:prstGeom prst="rect">
            <a:avLst/>
          </a:prstGeom>
        </p:spPr>
      </p:pic>
      <p:sp>
        <p:nvSpPr>
          <p:cNvPr id="4" name="Rechteck 3"/>
          <p:cNvSpPr/>
          <p:nvPr/>
        </p:nvSpPr>
        <p:spPr>
          <a:xfrm>
            <a:off x="6516302" y="5913309"/>
            <a:ext cx="5639601" cy="230832"/>
          </a:xfrm>
          <a:prstGeom prst="rect">
            <a:avLst/>
          </a:prstGeom>
        </p:spPr>
        <p:txBody>
          <a:bodyPr wrap="square">
            <a:spAutoFit/>
          </a:bodyPr>
          <a:lstStyle/>
          <a:p>
            <a:pPr lvl="0"/>
            <a:r>
              <a:rPr lang="de-DE" sz="900" dirty="0" err="1">
                <a:solidFill>
                  <a:srgbClr val="003366"/>
                </a:solidFill>
                <a:latin typeface="Calibri Light" panose="020F0302020204030204" pitchFamily="34" charset="0"/>
                <a:cs typeface="Calibri Light" panose="020F0302020204030204" pitchFamily="34" charset="0"/>
              </a:rPr>
              <a:t>Published</a:t>
            </a:r>
            <a:r>
              <a:rPr lang="de-DE" sz="900" dirty="0">
                <a:solidFill>
                  <a:srgbClr val="003366"/>
                </a:solidFill>
                <a:latin typeface="Calibri Light" panose="020F0302020204030204" pitchFamily="34" charset="0"/>
                <a:cs typeface="Calibri Light" panose="020F0302020204030204" pitchFamily="34" charset="0"/>
              </a:rPr>
              <a:t> </a:t>
            </a:r>
            <a:r>
              <a:rPr lang="de-DE" sz="900" dirty="0" err="1">
                <a:solidFill>
                  <a:srgbClr val="003366"/>
                </a:solidFill>
                <a:latin typeface="Calibri Light" panose="020F0302020204030204" pitchFamily="34" charset="0"/>
                <a:cs typeface="Calibri Light" panose="020F0302020204030204" pitchFamily="34" charset="0"/>
              </a:rPr>
              <a:t>here</a:t>
            </a:r>
            <a:r>
              <a:rPr lang="de-DE" sz="900" dirty="0">
                <a:solidFill>
                  <a:srgbClr val="003366"/>
                </a:solidFill>
                <a:latin typeface="Calibri Light" panose="020F0302020204030204" pitchFamily="34" charset="0"/>
                <a:cs typeface="Calibri Light" panose="020F0302020204030204" pitchFamily="34" charset="0"/>
              </a:rPr>
              <a:t>: https://www.geo.fu-berlin.de/bibliotheken/Aktuelles/Coffee-Lectures-SommerSemester-2022.html</a:t>
            </a:r>
          </a:p>
        </p:txBody>
      </p:sp>
      <p:pic>
        <p:nvPicPr>
          <p:cNvPr id="6" name="Grafik 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74496" y="4845583"/>
            <a:ext cx="162301" cy="162301"/>
          </a:xfrm>
          <a:prstGeom prst="rect">
            <a:avLst/>
          </a:prstGeom>
        </p:spPr>
      </p:pic>
      <p:pic>
        <p:nvPicPr>
          <p:cNvPr id="7" name="Grafik 6">
            <a:extLst>
              <a:ext uri="{FF2B5EF4-FFF2-40B4-BE49-F238E27FC236}">
                <a16:creationId xmlns:a16="http://schemas.microsoft.com/office/drawing/2014/main" id="{A9DD9997-13B5-485B-9A4A-EE93F98FA4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987116">
            <a:off x="7263850" y="1807691"/>
            <a:ext cx="2877773" cy="1014215"/>
          </a:xfrm>
          <a:prstGeom prst="rect">
            <a:avLst/>
          </a:prstGeom>
        </p:spPr>
      </p:pic>
      <p:pic>
        <p:nvPicPr>
          <p:cNvPr id="9" name="Grafik 8">
            <a:extLst>
              <a:ext uri="{FF2B5EF4-FFF2-40B4-BE49-F238E27FC236}">
                <a16:creationId xmlns:a16="http://schemas.microsoft.com/office/drawing/2014/main" id="{167271A7-3D8B-430F-BC2F-89F933F3E7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32731">
            <a:off x="8475494" y="3027292"/>
            <a:ext cx="2877773" cy="1014923"/>
          </a:xfrm>
          <a:prstGeom prst="rect">
            <a:avLst/>
          </a:prstGeom>
        </p:spPr>
      </p:pic>
      <p:pic>
        <p:nvPicPr>
          <p:cNvPr id="19" name="Grafik 18">
            <a:extLst>
              <a:ext uri="{FF2B5EF4-FFF2-40B4-BE49-F238E27FC236}">
                <a16:creationId xmlns:a16="http://schemas.microsoft.com/office/drawing/2014/main" id="{AFF7D863-110F-4D68-B406-AA3C88806F5D}"/>
              </a:ext>
            </a:extLst>
          </p:cNvPr>
          <p:cNvPicPr>
            <a:picLocks noChangeAspect="1"/>
          </p:cNvPicPr>
          <p:nvPr/>
        </p:nvPicPr>
        <p:blipFill rotWithShape="1">
          <a:blip r:embed="rId14"/>
          <a:srcRect l="643" t="3001" r="1099" b="3948"/>
          <a:stretch/>
        </p:blipFill>
        <p:spPr>
          <a:xfrm>
            <a:off x="7668438" y="4068651"/>
            <a:ext cx="2877773" cy="997905"/>
          </a:xfrm>
          <a:prstGeom prst="rect">
            <a:avLst/>
          </a:prstGeom>
        </p:spPr>
      </p:pic>
    </p:spTree>
    <p:extLst>
      <p:ext uri="{BB962C8B-B14F-4D97-AF65-F5344CB8AC3E}">
        <p14:creationId xmlns:p14="http://schemas.microsoft.com/office/powerpoint/2010/main" val="139179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110265" y="1520618"/>
            <a:ext cx="5676293" cy="4740965"/>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62139" y="1520619"/>
            <a:ext cx="5749181" cy="474096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txBox="1">
            <a:spLocks/>
          </p:cNvSpPr>
          <p:nvPr/>
        </p:nvSpPr>
        <p:spPr>
          <a:xfrm>
            <a:off x="362139" y="243409"/>
            <a:ext cx="5748126" cy="864096"/>
          </a:xfrm>
          <a:prstGeom prst="rect">
            <a:avLst/>
          </a:prstGeom>
          <a:solidFill>
            <a:schemeClr val="tx2">
              <a:lumMod val="5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Franklin Gothic Book" panose="020B0503020102020204" pitchFamily="34" charset="0"/>
                <a:ea typeface="+mj-ea"/>
                <a:cs typeface="+mj-cs"/>
              </a:defRPr>
            </a:lvl1pPr>
          </a:lstStyle>
          <a:p>
            <a:pPr algn="l"/>
            <a:r>
              <a:rPr lang="de-DE" dirty="0">
                <a:solidFill>
                  <a:schemeClr val="bg1"/>
                </a:solidFill>
                <a:latin typeface="+mn-lt"/>
              </a:rPr>
              <a:t>Urheberrecht / Copyright</a:t>
            </a:r>
            <a:endParaRPr lang="de-DE" dirty="0">
              <a:solidFill>
                <a:schemeClr val="bg1"/>
              </a:solidFill>
              <a:latin typeface="+mn-lt"/>
              <a:ea typeface="Open Sans Semibold" panose="020B0706030804020204" pitchFamily="34" charset="0"/>
              <a:cs typeface="Open Sans Semibold" panose="020B0706030804020204" pitchFamily="34" charset="0"/>
            </a:endParaRPr>
          </a:p>
        </p:txBody>
      </p:sp>
      <p:sp>
        <p:nvSpPr>
          <p:cNvPr id="14" name="Rechteck 13"/>
          <p:cNvSpPr/>
          <p:nvPr/>
        </p:nvSpPr>
        <p:spPr>
          <a:xfrm>
            <a:off x="3752056" y="4969535"/>
            <a:ext cx="2056076" cy="1200329"/>
          </a:xfrm>
          <a:prstGeom prst="rect">
            <a:avLst/>
          </a:prstGeom>
          <a:noFill/>
        </p:spPr>
        <p:txBody>
          <a:bodyPr wrap="none" lIns="91440" tIns="45720" rIns="91440" bIns="45720">
            <a:spAutoFit/>
          </a:bodyPr>
          <a:lstStyle/>
          <a:p>
            <a:pPr algn="r"/>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copyright</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a:p>
            <a:pPr algn="r"/>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protected</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15" name="Rechteck 14"/>
          <p:cNvSpPr/>
          <p:nvPr/>
        </p:nvSpPr>
        <p:spPr>
          <a:xfrm>
            <a:off x="6413452" y="4415538"/>
            <a:ext cx="2278161" cy="1754326"/>
          </a:xfrm>
          <a:prstGeom prst="rect">
            <a:avLst/>
          </a:prstGeom>
          <a:noFill/>
        </p:spPr>
        <p:txBody>
          <a:bodyPr wrap="square" lIns="91440" tIns="45720" rIns="91440" bIns="45720">
            <a:spAutoFit/>
          </a:bodyPr>
          <a:lstStyle/>
          <a:p>
            <a:r>
              <a:rPr lang="de-DE"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not </a:t>
            </a:r>
          </a:p>
          <a:p>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copyright</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a:p>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protected</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10" name="Textfeld 9">
            <a:extLst>
              <a:ext uri="{FF2B5EF4-FFF2-40B4-BE49-F238E27FC236}">
                <a16:creationId xmlns:a16="http://schemas.microsoft.com/office/drawing/2014/main" id="{B06EE234-0188-419C-BBCE-67C0C689297C}"/>
              </a:ext>
            </a:extLst>
          </p:cNvPr>
          <p:cNvSpPr txBox="1"/>
          <p:nvPr/>
        </p:nvSpPr>
        <p:spPr>
          <a:xfrm>
            <a:off x="859258" y="6325683"/>
            <a:ext cx="6096000" cy="369332"/>
          </a:xfrm>
          <a:prstGeom prst="rect">
            <a:avLst/>
          </a:prstGeom>
          <a:noFill/>
        </p:spPr>
        <p:txBody>
          <a:bodyPr wrap="square">
            <a:spAutoFit/>
          </a:bodyPr>
          <a:lstStyle/>
          <a:p>
            <a:r>
              <a:rPr lang="de-DE" dirty="0"/>
              <a:t>Software: </a:t>
            </a:r>
            <a:r>
              <a:rPr lang="de-DE" dirty="0">
                <a:hlinkClick r:id="rId3"/>
              </a:rPr>
              <a:t>https://opensource.org/faq#which-license</a:t>
            </a:r>
            <a:r>
              <a:rPr lang="de-DE" dirty="0"/>
              <a:t> </a:t>
            </a:r>
          </a:p>
        </p:txBody>
      </p:sp>
      <p:sp>
        <p:nvSpPr>
          <p:cNvPr id="13" name="Rechteck 12">
            <a:extLst>
              <a:ext uri="{FF2B5EF4-FFF2-40B4-BE49-F238E27FC236}">
                <a16:creationId xmlns:a16="http://schemas.microsoft.com/office/drawing/2014/main" id="{750E254A-94B9-46FA-B8E5-72A8B04B81B5}"/>
              </a:ext>
            </a:extLst>
          </p:cNvPr>
          <p:cNvSpPr/>
          <p:nvPr/>
        </p:nvSpPr>
        <p:spPr>
          <a:xfrm>
            <a:off x="4061861" y="3414889"/>
            <a:ext cx="4407668" cy="923330"/>
          </a:xfrm>
          <a:prstGeom prst="rect">
            <a:avLst/>
          </a:prstGeom>
          <a:noFill/>
          <a:ln>
            <a:noFill/>
          </a:ln>
        </p:spPr>
        <p:txBody>
          <a:bodyPr wrap="square">
            <a:spAutoFit/>
          </a:bodyPr>
          <a:lstStyle/>
          <a:p>
            <a:r>
              <a:rPr lang="de-DE" sz="5400" b="1" dirty="0">
                <a:solidFill>
                  <a:schemeClr val="accent4">
                    <a:lumMod val="40000"/>
                    <a:lumOff val="60000"/>
                  </a:schemeClr>
                </a:solidFill>
              </a:rPr>
              <a:t>Research Data</a:t>
            </a:r>
            <a:endParaRPr lang="de-DE" sz="6000" b="1" dirty="0">
              <a:solidFill>
                <a:schemeClr val="accent4">
                  <a:lumMod val="40000"/>
                  <a:lumOff val="60000"/>
                </a:schemeClr>
              </a:solidFill>
            </a:endParaRPr>
          </a:p>
        </p:txBody>
      </p:sp>
      <p:sp>
        <p:nvSpPr>
          <p:cNvPr id="11" name="Rechteck 10">
            <a:extLst>
              <a:ext uri="{FF2B5EF4-FFF2-40B4-BE49-F238E27FC236}">
                <a16:creationId xmlns:a16="http://schemas.microsoft.com/office/drawing/2014/main" id="{25747E6C-040B-491A-9E0B-682667D1DB60}"/>
              </a:ext>
            </a:extLst>
          </p:cNvPr>
          <p:cNvSpPr/>
          <p:nvPr/>
        </p:nvSpPr>
        <p:spPr>
          <a:xfrm>
            <a:off x="521106" y="2147428"/>
            <a:ext cx="5280448" cy="3847207"/>
          </a:xfrm>
          <a:prstGeom prst="rect">
            <a:avLst/>
          </a:prstGeom>
          <a:noFill/>
          <a:ln>
            <a:noFill/>
          </a:ln>
        </p:spPr>
        <p:txBody>
          <a:bodyPr wrap="square">
            <a:spAutoFit/>
          </a:bodyPr>
          <a:lstStyle/>
          <a:p>
            <a:pPr marL="342900" indent="-342900">
              <a:buFont typeface="Arial" panose="020B0604020202020204" pitchFamily="34" charset="0"/>
              <a:buChar char="•"/>
            </a:pPr>
            <a:r>
              <a:rPr lang="de-DE" sz="3600" b="1" dirty="0">
                <a:solidFill>
                  <a:schemeClr val="bg1"/>
                </a:solidFill>
              </a:rPr>
              <a:t>Text (e.g. </a:t>
            </a:r>
            <a:r>
              <a:rPr lang="de-DE" sz="3600" b="1" dirty="0" err="1">
                <a:solidFill>
                  <a:schemeClr val="bg1"/>
                </a:solidFill>
              </a:rPr>
              <a:t>transcipts</a:t>
            </a:r>
            <a:r>
              <a:rPr lang="de-DE" sz="3600" b="1" dirty="0">
                <a:solidFill>
                  <a:schemeClr val="bg1"/>
                </a:solidFill>
              </a:rPr>
              <a:t>)</a:t>
            </a:r>
          </a:p>
          <a:p>
            <a:pPr marL="342900" indent="-342900">
              <a:buFont typeface="Arial" panose="020B0604020202020204" pitchFamily="34" charset="0"/>
              <a:buChar char="•"/>
            </a:pPr>
            <a:r>
              <a:rPr lang="de-DE" sz="3600" b="1" dirty="0">
                <a:solidFill>
                  <a:schemeClr val="bg1"/>
                </a:solidFill>
              </a:rPr>
              <a:t>Video</a:t>
            </a:r>
          </a:p>
          <a:p>
            <a:pPr marL="342900" indent="-342900">
              <a:buFont typeface="Arial" panose="020B0604020202020204" pitchFamily="34" charset="0"/>
              <a:buChar char="•"/>
            </a:pPr>
            <a:r>
              <a:rPr lang="de-DE" sz="3600" b="1" dirty="0" err="1">
                <a:solidFill>
                  <a:schemeClr val="bg1"/>
                </a:solidFill>
              </a:rPr>
              <a:t>Photo</a:t>
            </a:r>
            <a:endParaRPr lang="de-DE" sz="3600" b="1" dirty="0">
              <a:solidFill>
                <a:schemeClr val="bg1"/>
              </a:solidFill>
            </a:endParaRPr>
          </a:p>
          <a:p>
            <a:pPr marL="342900" indent="-342900">
              <a:buFont typeface="Arial" panose="020B0604020202020204" pitchFamily="34" charset="0"/>
              <a:buChar char="•"/>
            </a:pPr>
            <a:r>
              <a:rPr lang="de-DE" sz="3600" b="1" dirty="0">
                <a:solidFill>
                  <a:schemeClr val="bg1"/>
                </a:solidFill>
              </a:rPr>
              <a:t>Audio</a:t>
            </a:r>
          </a:p>
          <a:p>
            <a:pPr marL="342900" indent="-342900">
              <a:buFont typeface="Arial" panose="020B0604020202020204" pitchFamily="34" charset="0"/>
              <a:buChar char="•"/>
            </a:pPr>
            <a:r>
              <a:rPr lang="de-DE" sz="3600" b="1" dirty="0" err="1">
                <a:solidFill>
                  <a:schemeClr val="bg1"/>
                </a:solidFill>
              </a:rPr>
              <a:t>Satellite</a:t>
            </a:r>
            <a:r>
              <a:rPr lang="de-DE" sz="3600" b="1" dirty="0">
                <a:solidFill>
                  <a:schemeClr val="bg1"/>
                </a:solidFill>
              </a:rPr>
              <a:t> </a:t>
            </a:r>
            <a:r>
              <a:rPr lang="de-DE" sz="3600" b="1" dirty="0" err="1">
                <a:solidFill>
                  <a:schemeClr val="bg1"/>
                </a:solidFill>
              </a:rPr>
              <a:t>image</a:t>
            </a:r>
            <a:r>
              <a:rPr lang="de-DE" sz="3600" b="1" dirty="0">
                <a:solidFill>
                  <a:schemeClr val="bg1"/>
                </a:solidFill>
              </a:rPr>
              <a:t> (?)</a:t>
            </a:r>
          </a:p>
          <a:p>
            <a:pPr marL="342900" indent="-342900">
              <a:buFont typeface="Arial" panose="020B0604020202020204" pitchFamily="34" charset="0"/>
              <a:buChar char="•"/>
            </a:pPr>
            <a:r>
              <a:rPr lang="de-DE" sz="3600" b="1" dirty="0">
                <a:solidFill>
                  <a:schemeClr val="bg1"/>
                </a:solidFill>
              </a:rPr>
              <a:t>Software</a:t>
            </a:r>
          </a:p>
          <a:p>
            <a:endParaRPr lang="de-DE" sz="2800" dirty="0"/>
          </a:p>
        </p:txBody>
      </p:sp>
      <p:sp>
        <p:nvSpPr>
          <p:cNvPr id="16" name="Rechteck 15">
            <a:extLst>
              <a:ext uri="{FF2B5EF4-FFF2-40B4-BE49-F238E27FC236}">
                <a16:creationId xmlns:a16="http://schemas.microsoft.com/office/drawing/2014/main" id="{54937AE3-8DE1-4BAD-8410-5BE3A72648D9}"/>
              </a:ext>
            </a:extLst>
          </p:cNvPr>
          <p:cNvSpPr/>
          <p:nvPr/>
        </p:nvSpPr>
        <p:spPr>
          <a:xfrm>
            <a:off x="6390448" y="2147428"/>
            <a:ext cx="4072213" cy="646331"/>
          </a:xfrm>
          <a:prstGeom prst="rect">
            <a:avLst/>
          </a:prstGeom>
          <a:noFill/>
          <a:ln>
            <a:noFill/>
          </a:ln>
        </p:spPr>
        <p:txBody>
          <a:bodyPr wrap="square">
            <a:spAutoFit/>
          </a:bodyPr>
          <a:lstStyle/>
          <a:p>
            <a:pPr marL="342900" indent="-342900">
              <a:buFont typeface="Arial" panose="020B0604020202020204" pitchFamily="34" charset="0"/>
              <a:buChar char="•"/>
            </a:pPr>
            <a:r>
              <a:rPr lang="de-DE" sz="3600" b="1" dirty="0" err="1">
                <a:solidFill>
                  <a:schemeClr val="bg1"/>
                </a:solidFill>
              </a:rPr>
              <a:t>Numerical</a:t>
            </a:r>
            <a:r>
              <a:rPr lang="de-DE" sz="3600" b="1" dirty="0">
                <a:solidFill>
                  <a:schemeClr val="bg1"/>
                </a:solidFill>
              </a:rPr>
              <a:t> </a:t>
            </a:r>
            <a:r>
              <a:rPr lang="de-DE" sz="3600" b="1" dirty="0" err="1">
                <a:solidFill>
                  <a:schemeClr val="bg1"/>
                </a:solidFill>
              </a:rPr>
              <a:t>data</a:t>
            </a:r>
            <a:endParaRPr lang="de-DE" sz="3600" b="1" dirty="0">
              <a:solidFill>
                <a:schemeClr val="bg1"/>
              </a:solidFill>
            </a:endParaRPr>
          </a:p>
        </p:txBody>
      </p:sp>
      <p:sp>
        <p:nvSpPr>
          <p:cNvPr id="17" name="Rechteck 16">
            <a:extLst>
              <a:ext uri="{FF2B5EF4-FFF2-40B4-BE49-F238E27FC236}">
                <a16:creationId xmlns:a16="http://schemas.microsoft.com/office/drawing/2014/main" id="{307AA591-8A45-4856-8A13-1C2A05A87513}"/>
              </a:ext>
            </a:extLst>
          </p:cNvPr>
          <p:cNvSpPr/>
          <p:nvPr/>
        </p:nvSpPr>
        <p:spPr>
          <a:xfrm>
            <a:off x="521106" y="5456026"/>
            <a:ext cx="3001325" cy="646331"/>
          </a:xfrm>
          <a:prstGeom prst="rect">
            <a:avLst/>
          </a:prstGeom>
          <a:solidFill>
            <a:schemeClr val="bg1">
              <a:lumMod val="65000"/>
            </a:schemeClr>
          </a:solidFill>
          <a:ln>
            <a:noFill/>
          </a:ln>
        </p:spPr>
        <p:txBody>
          <a:bodyPr wrap="square">
            <a:spAutoFit/>
          </a:bodyPr>
          <a:lstStyle/>
          <a:p>
            <a:pPr marL="342900" indent="-342900">
              <a:buFont typeface="Arial" panose="020B0604020202020204" pitchFamily="34" charset="0"/>
              <a:buChar char="•"/>
            </a:pPr>
            <a:r>
              <a:rPr lang="de-DE" sz="3600" b="1" dirty="0">
                <a:solidFill>
                  <a:schemeClr val="bg1"/>
                </a:solidFill>
              </a:rPr>
              <a:t>Databases</a:t>
            </a:r>
          </a:p>
        </p:txBody>
      </p:sp>
    </p:spTree>
    <p:extLst>
      <p:ext uri="{BB962C8B-B14F-4D97-AF65-F5344CB8AC3E}">
        <p14:creationId xmlns:p14="http://schemas.microsoft.com/office/powerpoint/2010/main" val="22909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10274D23-1344-4857-A072-1B3AD5CE11E1}"/>
              </a:ext>
            </a:extLst>
          </p:cNvPr>
          <p:cNvSpPr/>
          <p:nvPr/>
        </p:nvSpPr>
        <p:spPr>
          <a:xfrm>
            <a:off x="524840" y="1648993"/>
            <a:ext cx="4933429" cy="3629593"/>
          </a:xfrm>
          <a:prstGeom prst="rect">
            <a:avLst/>
          </a:prstGeom>
          <a:solidFill>
            <a:schemeClr val="bg1">
              <a:lumMod val="85000"/>
            </a:schemeClr>
          </a:solidFill>
          <a:ln>
            <a:noFill/>
          </a:ln>
          <a:effectLst>
            <a:outerShdw blurRad="1143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7" name="Gruppieren 16">
            <a:extLst>
              <a:ext uri="{FF2B5EF4-FFF2-40B4-BE49-F238E27FC236}">
                <a16:creationId xmlns:a16="http://schemas.microsoft.com/office/drawing/2014/main" id="{B634E012-264D-47FB-98C5-FBB88A8604D4}"/>
              </a:ext>
            </a:extLst>
          </p:cNvPr>
          <p:cNvGrpSpPr/>
          <p:nvPr/>
        </p:nvGrpSpPr>
        <p:grpSpPr>
          <a:xfrm>
            <a:off x="767644" y="1915427"/>
            <a:ext cx="4447823" cy="2743366"/>
            <a:chOff x="767644" y="1735313"/>
            <a:chExt cx="4447823" cy="2743366"/>
          </a:xfrm>
        </p:grpSpPr>
        <p:sp>
          <p:nvSpPr>
            <p:cNvPr id="4" name="Textfeld 3">
              <a:extLst>
                <a:ext uri="{FF2B5EF4-FFF2-40B4-BE49-F238E27FC236}">
                  <a16:creationId xmlns:a16="http://schemas.microsoft.com/office/drawing/2014/main" id="{7EB2360E-8C55-4FA8-A143-126E0665ECD5}"/>
                </a:ext>
              </a:extLst>
            </p:cNvPr>
            <p:cNvSpPr txBox="1"/>
            <p:nvPr/>
          </p:nvSpPr>
          <p:spPr>
            <a:xfrm>
              <a:off x="767644" y="4109347"/>
              <a:ext cx="3815645" cy="369332"/>
            </a:xfrm>
            <a:prstGeom prst="rect">
              <a:avLst/>
            </a:prstGeom>
            <a:noFill/>
          </p:spPr>
          <p:txBody>
            <a:bodyPr wrap="square">
              <a:spAutoFit/>
            </a:bodyPr>
            <a:lstStyle/>
            <a:p>
              <a:r>
                <a:rPr lang="de-DE" dirty="0">
                  <a:hlinkClick r:id="rId2"/>
                </a:rPr>
                <a:t>https://creativecommons.org/faq/</a:t>
              </a:r>
              <a:r>
                <a:rPr lang="de-DE" dirty="0"/>
                <a:t> </a:t>
              </a:r>
            </a:p>
          </p:txBody>
        </p:sp>
        <p:pic>
          <p:nvPicPr>
            <p:cNvPr id="6" name="Grafik 5">
              <a:extLst>
                <a:ext uri="{FF2B5EF4-FFF2-40B4-BE49-F238E27FC236}">
                  <a16:creationId xmlns:a16="http://schemas.microsoft.com/office/drawing/2014/main" id="{EAACA7BC-7CEA-40C8-A643-F9EC984C4007}"/>
                </a:ext>
              </a:extLst>
            </p:cNvPr>
            <p:cNvPicPr>
              <a:picLocks noChangeAspect="1"/>
            </p:cNvPicPr>
            <p:nvPr/>
          </p:nvPicPr>
          <p:blipFill>
            <a:blip r:embed="rId3"/>
            <a:stretch>
              <a:fillRect/>
            </a:stretch>
          </p:blipFill>
          <p:spPr>
            <a:xfrm>
              <a:off x="878240" y="1735313"/>
              <a:ext cx="2352675" cy="790575"/>
            </a:xfrm>
            <a:prstGeom prst="rect">
              <a:avLst/>
            </a:prstGeom>
          </p:spPr>
        </p:pic>
        <p:sp>
          <p:nvSpPr>
            <p:cNvPr id="8" name="Textfeld 7">
              <a:extLst>
                <a:ext uri="{FF2B5EF4-FFF2-40B4-BE49-F238E27FC236}">
                  <a16:creationId xmlns:a16="http://schemas.microsoft.com/office/drawing/2014/main" id="{B8DA18BF-9A5C-4DAD-B610-A7FF314E7B25}"/>
                </a:ext>
              </a:extLst>
            </p:cNvPr>
            <p:cNvSpPr txBox="1"/>
            <p:nvPr/>
          </p:nvSpPr>
          <p:spPr>
            <a:xfrm>
              <a:off x="767644" y="2710624"/>
              <a:ext cx="4447823" cy="1323439"/>
            </a:xfrm>
            <a:prstGeom prst="rect">
              <a:avLst/>
            </a:prstGeom>
            <a:noFill/>
          </p:spPr>
          <p:txBody>
            <a:bodyPr wrap="square">
              <a:spAutoFit/>
            </a:bodyPr>
            <a:lstStyle/>
            <a:p>
              <a:r>
                <a:rPr lang="de-DE" sz="4000" b="1" dirty="0" err="1"/>
                <a:t>Frequently</a:t>
              </a:r>
              <a:r>
                <a:rPr lang="de-DE" sz="4000" b="1" dirty="0"/>
                <a:t> </a:t>
              </a:r>
              <a:r>
                <a:rPr lang="de-DE" sz="4000" b="1" dirty="0" err="1"/>
                <a:t>Asked</a:t>
              </a:r>
              <a:r>
                <a:rPr lang="de-DE" sz="4000" b="1" dirty="0"/>
                <a:t> Questions</a:t>
              </a:r>
            </a:p>
          </p:txBody>
        </p:sp>
      </p:grpSp>
      <p:sp>
        <p:nvSpPr>
          <p:cNvPr id="20" name="Rechteck 19">
            <a:extLst>
              <a:ext uri="{FF2B5EF4-FFF2-40B4-BE49-F238E27FC236}">
                <a16:creationId xmlns:a16="http://schemas.microsoft.com/office/drawing/2014/main" id="{CF92AAA0-0EFD-4B46-AEE8-6F0428DAB162}"/>
              </a:ext>
            </a:extLst>
          </p:cNvPr>
          <p:cNvSpPr/>
          <p:nvPr/>
        </p:nvSpPr>
        <p:spPr>
          <a:xfrm>
            <a:off x="6815226" y="1648993"/>
            <a:ext cx="4933429" cy="3629593"/>
          </a:xfrm>
          <a:prstGeom prst="rect">
            <a:avLst/>
          </a:prstGeom>
          <a:solidFill>
            <a:schemeClr val="bg1">
              <a:lumMod val="85000"/>
            </a:schemeClr>
          </a:solidFill>
          <a:ln>
            <a:noFill/>
          </a:ln>
          <a:effectLst>
            <a:outerShdw blurRad="1143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8" name="Gruppieren 17">
            <a:extLst>
              <a:ext uri="{FF2B5EF4-FFF2-40B4-BE49-F238E27FC236}">
                <a16:creationId xmlns:a16="http://schemas.microsoft.com/office/drawing/2014/main" id="{6C0D9E56-C9B7-40B8-8672-F2C535AA0DC0}"/>
              </a:ext>
            </a:extLst>
          </p:cNvPr>
          <p:cNvGrpSpPr/>
          <p:nvPr/>
        </p:nvGrpSpPr>
        <p:grpSpPr>
          <a:xfrm>
            <a:off x="6976535" y="1915427"/>
            <a:ext cx="4483980" cy="2743366"/>
            <a:chOff x="6976535" y="1735313"/>
            <a:chExt cx="4483980" cy="2743366"/>
          </a:xfrm>
        </p:grpSpPr>
        <p:pic>
          <p:nvPicPr>
            <p:cNvPr id="10" name="Grafik 9">
              <a:extLst>
                <a:ext uri="{FF2B5EF4-FFF2-40B4-BE49-F238E27FC236}">
                  <a16:creationId xmlns:a16="http://schemas.microsoft.com/office/drawing/2014/main" id="{C65C95AB-20C7-4F3C-9866-B6F95DE5D9AC}"/>
                </a:ext>
              </a:extLst>
            </p:cNvPr>
            <p:cNvPicPr>
              <a:picLocks noChangeAspect="1"/>
            </p:cNvPicPr>
            <p:nvPr/>
          </p:nvPicPr>
          <p:blipFill>
            <a:blip r:embed="rId4"/>
            <a:stretch>
              <a:fillRect/>
            </a:stretch>
          </p:blipFill>
          <p:spPr>
            <a:xfrm>
              <a:off x="7079015" y="1735313"/>
              <a:ext cx="4381500" cy="828675"/>
            </a:xfrm>
            <a:prstGeom prst="rect">
              <a:avLst/>
            </a:prstGeom>
          </p:spPr>
        </p:pic>
        <p:sp>
          <p:nvSpPr>
            <p:cNvPr id="14" name="Textfeld 13">
              <a:extLst>
                <a:ext uri="{FF2B5EF4-FFF2-40B4-BE49-F238E27FC236}">
                  <a16:creationId xmlns:a16="http://schemas.microsoft.com/office/drawing/2014/main" id="{EDDC16AC-B482-4F64-BF93-64A544DF90E0}"/>
                </a:ext>
              </a:extLst>
            </p:cNvPr>
            <p:cNvSpPr txBox="1"/>
            <p:nvPr/>
          </p:nvSpPr>
          <p:spPr>
            <a:xfrm>
              <a:off x="6976535" y="2664457"/>
              <a:ext cx="2121429" cy="707886"/>
            </a:xfrm>
            <a:prstGeom prst="rect">
              <a:avLst/>
            </a:prstGeom>
            <a:noFill/>
          </p:spPr>
          <p:txBody>
            <a:bodyPr wrap="square">
              <a:spAutoFit/>
            </a:bodyPr>
            <a:lstStyle/>
            <a:p>
              <a:r>
                <a:rPr lang="de-DE" sz="4000" b="1" dirty="0"/>
                <a:t>FAQ</a:t>
              </a:r>
            </a:p>
          </p:txBody>
        </p:sp>
        <p:sp>
          <p:nvSpPr>
            <p:cNvPr id="16" name="Textfeld 15">
              <a:extLst>
                <a:ext uri="{FF2B5EF4-FFF2-40B4-BE49-F238E27FC236}">
                  <a16:creationId xmlns:a16="http://schemas.microsoft.com/office/drawing/2014/main" id="{B1846B81-4509-4EFF-9DA1-6AAE6984E589}"/>
                </a:ext>
              </a:extLst>
            </p:cNvPr>
            <p:cNvSpPr txBox="1"/>
            <p:nvPr/>
          </p:nvSpPr>
          <p:spPr>
            <a:xfrm>
              <a:off x="6976535" y="4109347"/>
              <a:ext cx="4093279" cy="369332"/>
            </a:xfrm>
            <a:prstGeom prst="rect">
              <a:avLst/>
            </a:prstGeom>
            <a:noFill/>
          </p:spPr>
          <p:txBody>
            <a:bodyPr wrap="square">
              <a:spAutoFit/>
            </a:bodyPr>
            <a:lstStyle/>
            <a:p>
              <a:r>
                <a:rPr lang="de-DE" dirty="0">
                  <a:hlinkClick r:id="rId5"/>
                </a:rPr>
                <a:t>https://de.creativecommons.net/faqs/</a:t>
              </a:r>
              <a:r>
                <a:rPr lang="de-DE" dirty="0"/>
                <a:t> </a:t>
              </a:r>
            </a:p>
          </p:txBody>
        </p:sp>
      </p:grpSp>
    </p:spTree>
    <p:extLst>
      <p:ext uri="{BB962C8B-B14F-4D97-AF65-F5344CB8AC3E}">
        <p14:creationId xmlns:p14="http://schemas.microsoft.com/office/powerpoint/2010/main" val="373560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BC95735C-DA2E-4AA4-95CA-B9022D94F2CD}"/>
              </a:ext>
            </a:extLst>
          </p:cNvPr>
          <p:cNvGrpSpPr/>
          <p:nvPr/>
        </p:nvGrpSpPr>
        <p:grpSpPr>
          <a:xfrm>
            <a:off x="613185" y="3134416"/>
            <a:ext cx="5238974" cy="3367144"/>
            <a:chOff x="6357769" y="3098202"/>
            <a:chExt cx="5238974" cy="3367144"/>
          </a:xfrm>
        </p:grpSpPr>
        <p:sp>
          <p:nvSpPr>
            <p:cNvPr id="26" name="Rechteck 25">
              <a:extLst>
                <a:ext uri="{FF2B5EF4-FFF2-40B4-BE49-F238E27FC236}">
                  <a16:creationId xmlns:a16="http://schemas.microsoft.com/office/drawing/2014/main" id="{71207DF5-E6E2-48B7-B563-908ED1007C19}"/>
                </a:ext>
              </a:extLst>
            </p:cNvPr>
            <p:cNvSpPr/>
            <p:nvPr/>
          </p:nvSpPr>
          <p:spPr>
            <a:xfrm>
              <a:off x="6357769" y="3098202"/>
              <a:ext cx="5238974" cy="336714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CEB236BB-1CE9-4D87-9B2F-4A39748B02F4}"/>
                </a:ext>
              </a:extLst>
            </p:cNvPr>
            <p:cNvSpPr txBox="1"/>
            <p:nvPr/>
          </p:nvSpPr>
          <p:spPr>
            <a:xfrm>
              <a:off x="6401931" y="3199915"/>
              <a:ext cx="5194812" cy="3200876"/>
            </a:xfrm>
            <a:prstGeom prst="rect">
              <a:avLst/>
            </a:prstGeom>
            <a:noFill/>
          </p:spPr>
          <p:txBody>
            <a:bodyPr wrap="square">
              <a:spAutoFit/>
            </a:bodyPr>
            <a:lstStyle/>
            <a:p>
              <a:r>
                <a:rPr lang="en-US" sz="2400" b="1" dirty="0"/>
                <a:t>Copyright</a:t>
              </a:r>
            </a:p>
            <a:p>
              <a:endParaRPr lang="en-US" sz="2400" b="1" dirty="0"/>
            </a:p>
            <a:p>
              <a:pPr marL="285750" indent="-285750">
                <a:spcAft>
                  <a:spcPts val="600"/>
                </a:spcAft>
                <a:buFont typeface="Arial" panose="020B0604020202020204" pitchFamily="34" charset="0"/>
                <a:buChar char="•"/>
              </a:pPr>
              <a:r>
                <a:rPr lang="en-US" dirty="0"/>
                <a:t>Designed to protect the </a:t>
              </a:r>
              <a:r>
                <a:rPr lang="en-US" b="1" dirty="0"/>
                <a:t>creativity</a:t>
              </a:r>
              <a:r>
                <a:rPr lang="en-US" dirty="0"/>
                <a:t> in selection and arrangement of data in a database, i.e. the structure of the database.</a:t>
              </a:r>
            </a:p>
            <a:p>
              <a:pPr marL="285750" indent="-285750">
                <a:spcAft>
                  <a:spcPts val="600"/>
                </a:spcAft>
                <a:buFont typeface="Arial" panose="020B0604020202020204" pitchFamily="34" charset="0"/>
                <a:buChar char="•"/>
              </a:pPr>
              <a:r>
                <a:rPr lang="en-US" dirty="0"/>
                <a:t>The rightsholder is the creator of the database.</a:t>
              </a:r>
            </a:p>
            <a:p>
              <a:pPr marL="285750" indent="-285750">
                <a:spcAft>
                  <a:spcPts val="600"/>
                </a:spcAft>
                <a:buFont typeface="Arial" panose="020B0604020202020204" pitchFamily="34" charset="0"/>
                <a:buChar char="•"/>
              </a:pPr>
              <a:r>
                <a:rPr lang="en-US" sz="1800" b="0" kern="1200" dirty="0">
                  <a:solidFill>
                    <a:schemeClr val="tx1"/>
                  </a:solidFill>
                  <a:latin typeface="+mn-lt"/>
                  <a:ea typeface="+mn-ea"/>
                  <a:cs typeface="+mn-cs"/>
                </a:rPr>
                <a:t>Databases which are designed for completeness (e.g. a simple table with all temperature data for one year) do usually not qualif</a:t>
              </a:r>
              <a:r>
                <a:rPr lang="en-US" dirty="0"/>
                <a:t>y for copyright: too </a:t>
              </a:r>
              <a:r>
                <a:rPr lang="en-US" sz="1800" b="0" kern="1200" dirty="0">
                  <a:solidFill>
                    <a:schemeClr val="tx1"/>
                  </a:solidFill>
                  <a:latin typeface="+mn-lt"/>
                  <a:ea typeface="+mn-ea"/>
                  <a:cs typeface="+mn-cs"/>
                </a:rPr>
                <a:t>little creativity in production of this database.</a:t>
              </a:r>
              <a:endParaRPr lang="de-DE" sz="1800" b="0" kern="1200" dirty="0">
                <a:solidFill>
                  <a:schemeClr val="tx1"/>
                </a:solidFill>
                <a:latin typeface="+mn-lt"/>
                <a:ea typeface="+mn-ea"/>
                <a:cs typeface="+mn-cs"/>
              </a:endParaRPr>
            </a:p>
          </p:txBody>
        </p:sp>
      </p:grpSp>
      <p:grpSp>
        <p:nvGrpSpPr>
          <p:cNvPr id="28" name="Gruppieren 27">
            <a:extLst>
              <a:ext uri="{FF2B5EF4-FFF2-40B4-BE49-F238E27FC236}">
                <a16:creationId xmlns:a16="http://schemas.microsoft.com/office/drawing/2014/main" id="{9396A032-8C47-442B-B3F7-E5D5FFD51B8F}"/>
              </a:ext>
            </a:extLst>
          </p:cNvPr>
          <p:cNvGrpSpPr/>
          <p:nvPr/>
        </p:nvGrpSpPr>
        <p:grpSpPr>
          <a:xfrm>
            <a:off x="6339843" y="3134416"/>
            <a:ext cx="5238974" cy="3367144"/>
            <a:chOff x="613185" y="3098202"/>
            <a:chExt cx="5238974" cy="3367144"/>
          </a:xfrm>
        </p:grpSpPr>
        <p:sp>
          <p:nvSpPr>
            <p:cNvPr id="27" name="Rechteck 26">
              <a:extLst>
                <a:ext uri="{FF2B5EF4-FFF2-40B4-BE49-F238E27FC236}">
                  <a16:creationId xmlns:a16="http://schemas.microsoft.com/office/drawing/2014/main" id="{55F1BF1F-9678-420E-9824-CF9BCD17FE23}"/>
                </a:ext>
              </a:extLst>
            </p:cNvPr>
            <p:cNvSpPr/>
            <p:nvPr/>
          </p:nvSpPr>
          <p:spPr>
            <a:xfrm>
              <a:off x="613185" y="3098202"/>
              <a:ext cx="5238974" cy="336714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C0B9C159-C9AD-4911-9B4B-6DEEECDE715E}"/>
                </a:ext>
              </a:extLst>
            </p:cNvPr>
            <p:cNvSpPr txBox="1"/>
            <p:nvPr/>
          </p:nvSpPr>
          <p:spPr>
            <a:xfrm>
              <a:off x="711137" y="3199915"/>
              <a:ext cx="5141020" cy="3200876"/>
            </a:xfrm>
            <a:prstGeom prst="rect">
              <a:avLst/>
            </a:prstGeom>
            <a:noFill/>
          </p:spPr>
          <p:txBody>
            <a:bodyPr wrap="square">
              <a:spAutoFit/>
            </a:bodyPr>
            <a:lstStyle/>
            <a:p>
              <a:r>
                <a:rPr lang="en-US" sz="2400" b="1" dirty="0"/>
                <a:t>Sui generis database rights </a:t>
              </a:r>
              <a:br>
                <a:rPr lang="en-US" sz="2400" b="1" dirty="0"/>
              </a:br>
              <a:endParaRPr lang="en-US" sz="2400" b="1" dirty="0"/>
            </a:p>
            <a:p>
              <a:pPr marL="285750" indent="-285750">
                <a:spcAft>
                  <a:spcPts val="600"/>
                </a:spcAft>
                <a:buFont typeface="Arial" panose="020B0604020202020204" pitchFamily="34" charset="0"/>
                <a:buChar char="•"/>
              </a:pPr>
              <a:r>
                <a:rPr lang="en-US" dirty="0"/>
                <a:t>Designed to protect a maker’s substantial </a:t>
              </a:r>
              <a:r>
                <a:rPr lang="en-US" b="1" dirty="0"/>
                <a:t>investment</a:t>
              </a:r>
              <a:r>
                <a:rPr lang="en-US" dirty="0"/>
                <a:t> in a database.</a:t>
              </a:r>
            </a:p>
            <a:p>
              <a:pPr marL="285750" indent="-285750">
                <a:spcAft>
                  <a:spcPts val="600"/>
                </a:spcAft>
                <a:buFont typeface="Arial" panose="020B0604020202020204" pitchFamily="34" charset="0"/>
                <a:buChar char="•"/>
              </a:pPr>
              <a:r>
                <a:rPr lang="en-US" dirty="0"/>
                <a:t>The rightsholder is the entity who/which makes the investment.</a:t>
              </a:r>
            </a:p>
            <a:p>
              <a:pPr marL="285750" indent="-285750">
                <a:spcAft>
                  <a:spcPts val="600"/>
                </a:spcAft>
                <a:buFont typeface="Arial" panose="020B0604020202020204" pitchFamily="34" charset="0"/>
                <a:buChar char="•"/>
              </a:pPr>
              <a:r>
                <a:rPr lang="en-US" dirty="0"/>
                <a:t>For </a:t>
              </a:r>
              <a:r>
                <a:rPr lang="en-US" dirty="0" err="1"/>
                <a:t>Freie</a:t>
              </a:r>
              <a:r>
                <a:rPr lang="en-US" dirty="0"/>
                <a:t> Universität university members, the rightsholder is the </a:t>
              </a:r>
              <a:r>
                <a:rPr lang="en-US" dirty="0" err="1"/>
                <a:t>Freie</a:t>
              </a:r>
              <a:r>
                <a:rPr lang="en-US" dirty="0"/>
                <a:t> Universität Berlin (which is investing in staff, computer hard- and software to enable scientists to create databases).</a:t>
              </a:r>
              <a:endParaRPr lang="de-DE" dirty="0"/>
            </a:p>
          </p:txBody>
        </p:sp>
      </p:grpSp>
      <p:sp>
        <p:nvSpPr>
          <p:cNvPr id="25" name="Textfeld 24">
            <a:extLst>
              <a:ext uri="{FF2B5EF4-FFF2-40B4-BE49-F238E27FC236}">
                <a16:creationId xmlns:a16="http://schemas.microsoft.com/office/drawing/2014/main" id="{5CD735E7-3365-430E-AA7A-80248C741A63}"/>
              </a:ext>
            </a:extLst>
          </p:cNvPr>
          <p:cNvSpPr txBox="1"/>
          <p:nvPr/>
        </p:nvSpPr>
        <p:spPr>
          <a:xfrm>
            <a:off x="613185" y="711526"/>
            <a:ext cx="11130912" cy="2215991"/>
          </a:xfrm>
          <a:prstGeom prst="rect">
            <a:avLst/>
          </a:prstGeom>
          <a:noFill/>
        </p:spPr>
        <p:txBody>
          <a:bodyPr wrap="square" rtlCol="0">
            <a:spAutoFit/>
          </a:bodyPr>
          <a:lstStyle/>
          <a:p>
            <a:r>
              <a:rPr lang="de-DE" sz="2800" dirty="0"/>
              <a:t>Databases </a:t>
            </a:r>
            <a:r>
              <a:rPr lang="de-DE" sz="2800" dirty="0" err="1"/>
              <a:t>are</a:t>
            </a:r>
            <a:r>
              <a:rPr lang="de-DE" sz="2800" dirty="0"/>
              <a:t> </a:t>
            </a:r>
          </a:p>
          <a:p>
            <a:pPr marL="806450" indent="-457200">
              <a:buFont typeface="Arial" panose="020B0604020202020204" pitchFamily="34" charset="0"/>
              <a:buChar char="•"/>
            </a:pPr>
            <a:r>
              <a:rPr lang="en-US" sz="2800" dirty="0"/>
              <a:t>possibly protected by </a:t>
            </a:r>
            <a:r>
              <a:rPr lang="en-US" sz="2800" b="1" dirty="0"/>
              <a:t>copyright</a:t>
            </a:r>
            <a:endParaRPr lang="de-DE" sz="2800" dirty="0"/>
          </a:p>
          <a:p>
            <a:pPr marL="806450" indent="-457200">
              <a:buFont typeface="Arial" panose="020B0604020202020204" pitchFamily="34" charset="0"/>
              <a:buChar char="•"/>
            </a:pPr>
            <a:r>
              <a:rPr lang="de-DE" sz="2800" dirty="0" err="1"/>
              <a:t>always</a:t>
            </a:r>
            <a:r>
              <a:rPr lang="de-DE" sz="2800" dirty="0"/>
              <a:t> </a:t>
            </a:r>
            <a:r>
              <a:rPr lang="de-DE" sz="2800" dirty="0" err="1"/>
              <a:t>protected</a:t>
            </a:r>
            <a:r>
              <a:rPr lang="de-DE" sz="2800" dirty="0"/>
              <a:t> </a:t>
            </a:r>
            <a:r>
              <a:rPr lang="de-DE" sz="2800" dirty="0" err="1"/>
              <a:t>by</a:t>
            </a:r>
            <a:r>
              <a:rPr lang="de-DE" sz="2800" dirty="0"/>
              <a:t> </a:t>
            </a:r>
            <a:r>
              <a:rPr lang="en-US" sz="2800" b="1" dirty="0"/>
              <a:t>sui generis database rights </a:t>
            </a:r>
          </a:p>
          <a:p>
            <a:endParaRPr lang="de-DE" dirty="0"/>
          </a:p>
          <a:p>
            <a:r>
              <a:rPr lang="de-DE" dirty="0"/>
              <a:t>Note: </a:t>
            </a:r>
            <a:r>
              <a:rPr lang="de-DE" dirty="0" err="1"/>
              <a:t>this</a:t>
            </a:r>
            <a:r>
              <a:rPr lang="de-DE" dirty="0"/>
              <a:t> </a:t>
            </a:r>
            <a:r>
              <a:rPr lang="de-DE" dirty="0" err="1"/>
              <a:t>does</a:t>
            </a:r>
            <a:r>
              <a:rPr lang="de-DE" dirty="0"/>
              <a:t> not </a:t>
            </a:r>
            <a:r>
              <a:rPr lang="de-DE" dirty="0" err="1"/>
              <a:t>address</a:t>
            </a:r>
            <a:r>
              <a:rPr lang="de-DE" dirty="0"/>
              <a:t> </a:t>
            </a:r>
            <a:r>
              <a:rPr lang="de-DE" dirty="0" err="1"/>
              <a:t>the</a:t>
            </a:r>
            <a:r>
              <a:rPr lang="de-DE" dirty="0"/>
              <a:t> individual </a:t>
            </a:r>
            <a:r>
              <a:rPr lang="de-DE" dirty="0" err="1"/>
              <a:t>data</a:t>
            </a:r>
            <a:r>
              <a:rPr lang="de-DE" dirty="0"/>
              <a:t> in a </a:t>
            </a:r>
            <a:r>
              <a:rPr lang="de-DE" dirty="0" err="1"/>
              <a:t>database</a:t>
            </a:r>
            <a:r>
              <a:rPr lang="de-DE" dirty="0"/>
              <a:t>. The individual </a:t>
            </a:r>
            <a:r>
              <a:rPr lang="de-DE" dirty="0" err="1"/>
              <a:t>data</a:t>
            </a:r>
            <a:r>
              <a:rPr lang="de-DE" dirty="0"/>
              <a:t> in a </a:t>
            </a:r>
            <a:r>
              <a:rPr lang="de-DE" dirty="0" err="1"/>
              <a:t>database</a:t>
            </a:r>
            <a:r>
              <a:rPr lang="de-DE" dirty="0"/>
              <a:t> </a:t>
            </a:r>
            <a:r>
              <a:rPr lang="de-DE" dirty="0" err="1"/>
              <a:t>may</a:t>
            </a:r>
            <a:r>
              <a:rPr lang="de-DE" dirty="0"/>
              <a:t> </a:t>
            </a:r>
            <a:r>
              <a:rPr lang="de-DE" dirty="0" err="1"/>
              <a:t>be</a:t>
            </a:r>
            <a:r>
              <a:rPr lang="de-DE" dirty="0"/>
              <a:t> </a:t>
            </a:r>
            <a:r>
              <a:rPr lang="de-DE" dirty="0" err="1"/>
              <a:t>copyright</a:t>
            </a:r>
            <a:r>
              <a:rPr lang="de-DE" dirty="0"/>
              <a:t> </a:t>
            </a:r>
            <a:r>
              <a:rPr lang="de-DE" dirty="0" err="1"/>
              <a:t>protected</a:t>
            </a:r>
            <a:r>
              <a:rPr lang="de-DE" dirty="0"/>
              <a:t> (e.g. </a:t>
            </a:r>
            <a:r>
              <a:rPr lang="de-DE" dirty="0" err="1"/>
              <a:t>collection</a:t>
            </a:r>
            <a:r>
              <a:rPr lang="de-DE" dirty="0"/>
              <a:t> </a:t>
            </a:r>
            <a:r>
              <a:rPr lang="de-DE" dirty="0" err="1"/>
              <a:t>of</a:t>
            </a:r>
            <a:r>
              <a:rPr lang="de-DE" dirty="0"/>
              <a:t> interview </a:t>
            </a:r>
            <a:r>
              <a:rPr lang="de-DE" dirty="0" err="1"/>
              <a:t>transscripts</a:t>
            </a:r>
            <a:r>
              <a:rPr lang="de-DE" dirty="0"/>
              <a:t>) </a:t>
            </a:r>
            <a:r>
              <a:rPr lang="de-DE" dirty="0" err="1"/>
              <a:t>or</a:t>
            </a:r>
            <a:r>
              <a:rPr lang="de-DE" dirty="0"/>
              <a:t> not (</a:t>
            </a:r>
            <a:r>
              <a:rPr lang="de-DE" dirty="0" err="1"/>
              <a:t>numerical</a:t>
            </a:r>
            <a:r>
              <a:rPr lang="de-DE" dirty="0"/>
              <a:t> </a:t>
            </a:r>
            <a:r>
              <a:rPr lang="de-DE" dirty="0" err="1"/>
              <a:t>data</a:t>
            </a:r>
            <a:r>
              <a:rPr lang="de-DE" dirty="0"/>
              <a:t>). </a:t>
            </a:r>
          </a:p>
        </p:txBody>
      </p:sp>
    </p:spTree>
    <p:extLst>
      <p:ext uri="{BB962C8B-B14F-4D97-AF65-F5344CB8AC3E}">
        <p14:creationId xmlns:p14="http://schemas.microsoft.com/office/powerpoint/2010/main" val="351271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F1E4073-BA6B-4047-8DDF-0B7247D244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2558" y="1143586"/>
            <a:ext cx="5889013" cy="5233696"/>
          </a:xfrm>
          <a:prstGeom prst="rect">
            <a:avLst/>
          </a:prstGeom>
        </p:spPr>
      </p:pic>
      <p:graphicFrame>
        <p:nvGraphicFramePr>
          <p:cNvPr id="17" name="Tabelle 2">
            <a:extLst>
              <a:ext uri="{FF2B5EF4-FFF2-40B4-BE49-F238E27FC236}">
                <a16:creationId xmlns:a16="http://schemas.microsoft.com/office/drawing/2014/main" id="{FF33F9FC-CCE4-4FBD-8072-C1DA37880876}"/>
              </a:ext>
            </a:extLst>
          </p:cNvPr>
          <p:cNvGraphicFramePr>
            <a:graphicFrameLocks noGrp="1"/>
          </p:cNvGraphicFramePr>
          <p:nvPr>
            <p:extLst>
              <p:ext uri="{D42A27DB-BD31-4B8C-83A1-F6EECF244321}">
                <p14:modId xmlns:p14="http://schemas.microsoft.com/office/powerpoint/2010/main" val="4034064295"/>
              </p:ext>
            </p:extLst>
          </p:nvPr>
        </p:nvGraphicFramePr>
        <p:xfrm>
          <a:off x="4508626" y="365896"/>
          <a:ext cx="4463358" cy="822960"/>
        </p:xfrm>
        <a:graphic>
          <a:graphicData uri="http://schemas.openxmlformats.org/drawingml/2006/table">
            <a:tbl>
              <a:tblPr firstRow="1" bandRow="1">
                <a:tableStyleId>{5C22544A-7EE6-4342-B048-85BDC9FD1C3A}</a:tableStyleId>
              </a:tblPr>
              <a:tblGrid>
                <a:gridCol w="2227152">
                  <a:extLst>
                    <a:ext uri="{9D8B030D-6E8A-4147-A177-3AD203B41FA5}">
                      <a16:colId xmlns:a16="http://schemas.microsoft.com/office/drawing/2014/main" val="2796277056"/>
                    </a:ext>
                  </a:extLst>
                </a:gridCol>
                <a:gridCol w="2236206">
                  <a:extLst>
                    <a:ext uri="{9D8B030D-6E8A-4147-A177-3AD203B41FA5}">
                      <a16:colId xmlns:a16="http://schemas.microsoft.com/office/drawing/2014/main" val="699399685"/>
                    </a:ext>
                  </a:extLst>
                </a:gridCol>
              </a:tblGrid>
              <a:tr h="370840">
                <a:tc>
                  <a:txBody>
                    <a:bodyPr/>
                    <a:lstStyle/>
                    <a:p>
                      <a:r>
                        <a:rPr lang="en-US" sz="2400" b="1" dirty="0">
                          <a:solidFill>
                            <a:schemeClr val="tx1"/>
                          </a:solidFill>
                        </a:rPr>
                        <a:t>Copyright</a:t>
                      </a:r>
                    </a:p>
                  </a:txBody>
                  <a:tcPr anchor="ctr">
                    <a:solidFill>
                      <a:schemeClr val="accent6">
                        <a:lumMod val="40000"/>
                        <a:lumOff val="60000"/>
                      </a:schemeClr>
                    </a:solidFill>
                  </a:tcPr>
                </a:tc>
                <a:tc>
                  <a:txBody>
                    <a:bodyPr/>
                    <a:lstStyle/>
                    <a:p>
                      <a:r>
                        <a:rPr lang="en-US" sz="2400" b="1" dirty="0">
                          <a:solidFill>
                            <a:schemeClr val="tx1"/>
                          </a:solidFill>
                        </a:rPr>
                        <a:t>Sui generis database rights </a:t>
                      </a:r>
                      <a:endParaRPr lang="de-DE" sz="2400" dirty="0">
                        <a:solidFill>
                          <a:schemeClr val="tx1"/>
                        </a:solidFill>
                      </a:endParaRPr>
                    </a:p>
                  </a:txBody>
                  <a:tcPr anchor="ctr">
                    <a:solidFill>
                      <a:schemeClr val="accent6">
                        <a:lumMod val="40000"/>
                        <a:lumOff val="60000"/>
                      </a:schemeClr>
                    </a:solidFill>
                  </a:tcPr>
                </a:tc>
                <a:extLst>
                  <a:ext uri="{0D108BD9-81ED-4DB2-BD59-A6C34878D82A}">
                    <a16:rowId xmlns:a16="http://schemas.microsoft.com/office/drawing/2014/main" val="3345906086"/>
                  </a:ext>
                </a:extLst>
              </a:tr>
            </a:tbl>
          </a:graphicData>
        </a:graphic>
      </p:graphicFrame>
      <p:sp>
        <p:nvSpPr>
          <p:cNvPr id="4" name="Rechteck 3">
            <a:extLst>
              <a:ext uri="{FF2B5EF4-FFF2-40B4-BE49-F238E27FC236}">
                <a16:creationId xmlns:a16="http://schemas.microsoft.com/office/drawing/2014/main" id="{DB07A35E-BF2A-4990-B734-9EB82429E055}"/>
              </a:ext>
            </a:extLst>
          </p:cNvPr>
          <p:cNvSpPr/>
          <p:nvPr/>
        </p:nvSpPr>
        <p:spPr>
          <a:xfrm>
            <a:off x="3273093" y="6316504"/>
            <a:ext cx="6474370" cy="338554"/>
          </a:xfrm>
          <a:prstGeom prst="rect">
            <a:avLst/>
          </a:prstGeom>
        </p:spPr>
        <p:txBody>
          <a:bodyPr wrap="square">
            <a:spAutoFit/>
          </a:bodyPr>
          <a:lstStyle/>
          <a:p>
            <a:r>
              <a:rPr lang="de-DE" sz="800" dirty="0">
                <a:latin typeface="Raleway" panose="020B0503030101060003" pitchFamily="34" charset="0"/>
              </a:rPr>
              <a:t>Tabelle aus: Paul Baumann / Philipp Krahn / Anne Lauber‐</a:t>
            </a:r>
            <a:r>
              <a:rPr lang="de-DE" sz="800" dirty="0" err="1">
                <a:latin typeface="Raleway" panose="020B0503030101060003" pitchFamily="34" charset="0"/>
              </a:rPr>
              <a:t>Rönsberg</a:t>
            </a:r>
            <a:r>
              <a:rPr lang="de-DE" sz="800" dirty="0">
                <a:latin typeface="Raleway" panose="020B0503030101060003" pitchFamily="34" charset="0"/>
              </a:rPr>
              <a:t>: Forschungsdatenmanagement und Recht. </a:t>
            </a:r>
            <a:r>
              <a:rPr lang="de-DE" sz="800" dirty="0" err="1">
                <a:latin typeface="Raleway" panose="020B0503030101060003" pitchFamily="34" charset="0"/>
              </a:rPr>
              <a:t>Düns</a:t>
            </a:r>
            <a:r>
              <a:rPr lang="de-DE" sz="800" dirty="0">
                <a:latin typeface="Raleway" panose="020B0503030101060003" pitchFamily="34" charset="0"/>
              </a:rPr>
              <a:t>/Feldkirch: W. Neugebauer, 2021. 304 S. </a:t>
            </a:r>
            <a:endParaRPr lang="de-DE" sz="800" dirty="0">
              <a:effectLst/>
              <a:latin typeface="Raleway" panose="020B0503030101060003" pitchFamily="34" charset="0"/>
            </a:endParaRPr>
          </a:p>
        </p:txBody>
      </p:sp>
    </p:spTree>
    <p:extLst>
      <p:ext uri="{BB962C8B-B14F-4D97-AF65-F5344CB8AC3E}">
        <p14:creationId xmlns:p14="http://schemas.microsoft.com/office/powerpoint/2010/main" val="6619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242395" y="1715710"/>
            <a:ext cx="6211349" cy="1446550"/>
          </a:xfrm>
          <a:prstGeom prst="rect">
            <a:avLst/>
          </a:prstGeom>
          <a:solidFill>
            <a:schemeClr val="bg1">
              <a:lumMod val="75000"/>
            </a:schemeClr>
          </a:solidFill>
          <a:effectLst>
            <a:outerShdw blurRad="165100" dist="355600" dir="2700000" algn="tl" rotWithShape="0">
              <a:prstClr val="black">
                <a:alpha val="40000"/>
              </a:prstClr>
            </a:outerShdw>
          </a:effectLst>
        </p:spPr>
        <p:txBody>
          <a:bodyPr wrap="square">
            <a:spAutoFit/>
          </a:bodyPr>
          <a:lstStyle/>
          <a:p>
            <a:r>
              <a:rPr lang="en-US" sz="2000" b="1" dirty="0">
                <a:solidFill>
                  <a:srgbClr val="212529"/>
                </a:solidFill>
                <a:ea typeface="Open Sans Semibold" panose="020B0706030804020204" pitchFamily="34" charset="0"/>
                <a:cs typeface="Open Sans Semibold" panose="020B0706030804020204" pitchFamily="34" charset="0"/>
              </a:rPr>
              <a:t>  </a:t>
            </a:r>
          </a:p>
          <a:p>
            <a:pPr marL="285750" indent="-285750">
              <a:buFont typeface="Wingdings" panose="05000000000000000000" pitchFamily="2" charset="2"/>
              <a:buChar char="Ø"/>
            </a:pPr>
            <a:r>
              <a:rPr lang="de-DE" sz="3600" b="1" dirty="0">
                <a:solidFill>
                  <a:srgbClr val="212529"/>
                </a:solidFill>
                <a:ea typeface="Open Sans Semibold" panose="020B0706030804020204" pitchFamily="34" charset="0"/>
                <a:cs typeface="Open Sans Semibold" panose="020B0706030804020204" pitchFamily="34" charset="0"/>
              </a:rPr>
              <a:t>  </a:t>
            </a:r>
            <a:r>
              <a:rPr lang="de-DE" sz="4800" b="1" dirty="0">
                <a:solidFill>
                  <a:srgbClr val="212529"/>
                </a:solidFill>
                <a:ea typeface="Open Sans Semibold" panose="020B0706030804020204" pitchFamily="34" charset="0"/>
                <a:cs typeface="Open Sans Semibold" panose="020B0706030804020204" pitchFamily="34" charset="0"/>
              </a:rPr>
              <a:t>All </a:t>
            </a:r>
            <a:r>
              <a:rPr lang="de-DE" sz="4800" b="1" dirty="0" err="1">
                <a:solidFill>
                  <a:srgbClr val="212529"/>
                </a:solidFill>
                <a:ea typeface="Open Sans Semibold" panose="020B0706030804020204" pitchFamily="34" charset="0"/>
                <a:cs typeface="Open Sans Semibold" panose="020B0706030804020204" pitchFamily="34" charset="0"/>
              </a:rPr>
              <a:t>rights</a:t>
            </a:r>
            <a:r>
              <a:rPr lang="de-DE" sz="4800" b="1" dirty="0">
                <a:solidFill>
                  <a:srgbClr val="212529"/>
                </a:solidFill>
                <a:ea typeface="Open Sans Semibold" panose="020B0706030804020204" pitchFamily="34" charset="0"/>
                <a:cs typeface="Open Sans Semibold" panose="020B0706030804020204" pitchFamily="34" charset="0"/>
              </a:rPr>
              <a:t> </a:t>
            </a:r>
            <a:r>
              <a:rPr lang="de-DE" sz="4800" b="1" dirty="0" err="1">
                <a:solidFill>
                  <a:srgbClr val="212529"/>
                </a:solidFill>
                <a:ea typeface="Open Sans Semibold" panose="020B0706030804020204" pitchFamily="34" charset="0"/>
                <a:cs typeface="Open Sans Semibold" panose="020B0706030804020204" pitchFamily="34" charset="0"/>
              </a:rPr>
              <a:t>reserved</a:t>
            </a:r>
            <a:endParaRPr lang="de-DE" sz="2800" b="1" dirty="0">
              <a:solidFill>
                <a:srgbClr val="212529"/>
              </a:solidFill>
              <a:ea typeface="Open Sans Semibold" panose="020B0706030804020204" pitchFamily="34" charset="0"/>
              <a:cs typeface="Open Sans Semibold" panose="020B0706030804020204" pitchFamily="34" charset="0"/>
            </a:endParaRPr>
          </a:p>
          <a:p>
            <a:r>
              <a:rPr lang="de-DE" sz="2000" b="1" dirty="0">
                <a:solidFill>
                  <a:srgbClr val="212529"/>
                </a:solidFill>
                <a:ea typeface="Open Sans Semibold" panose="020B0706030804020204" pitchFamily="34" charset="0"/>
                <a:cs typeface="Open Sans Semibold" panose="020B0706030804020204" pitchFamily="34" charset="0"/>
              </a:rPr>
              <a:t>  </a:t>
            </a:r>
          </a:p>
        </p:txBody>
      </p:sp>
      <p:sp>
        <p:nvSpPr>
          <p:cNvPr id="5" name="Rechteck 4"/>
          <p:cNvSpPr/>
          <p:nvPr/>
        </p:nvSpPr>
        <p:spPr>
          <a:xfrm>
            <a:off x="8464259" y="5501532"/>
            <a:ext cx="1903085" cy="261610"/>
          </a:xfrm>
          <a:prstGeom prst="rect">
            <a:avLst/>
          </a:prstGeom>
        </p:spPr>
        <p:txBody>
          <a:bodyPr wrap="none">
            <a:spAutoFit/>
          </a:bodyPr>
          <a:lstStyle/>
          <a:p>
            <a:r>
              <a:rPr lang="de-DE" sz="1100" dirty="0">
                <a:hlinkClick r:id="rId2"/>
              </a:rPr>
              <a:t>https://creativecommons.org</a:t>
            </a:r>
            <a:r>
              <a:rPr lang="de-DE" sz="1100" dirty="0"/>
              <a:t> </a:t>
            </a:r>
          </a:p>
        </p:txBody>
      </p:sp>
      <p:sp>
        <p:nvSpPr>
          <p:cNvPr id="6" name="Rechteck 5"/>
          <p:cNvSpPr/>
          <p:nvPr/>
        </p:nvSpPr>
        <p:spPr>
          <a:xfrm>
            <a:off x="1242390" y="3573588"/>
            <a:ext cx="6211355" cy="1446550"/>
          </a:xfrm>
          <a:prstGeom prst="rect">
            <a:avLst/>
          </a:prstGeom>
          <a:solidFill>
            <a:schemeClr val="bg1">
              <a:lumMod val="75000"/>
            </a:schemeClr>
          </a:solidFill>
          <a:effectLst>
            <a:outerShdw blurRad="165100" dist="355600" dir="2700000" algn="tl" rotWithShape="0">
              <a:prstClr val="black">
                <a:alpha val="40000"/>
              </a:prstClr>
            </a:outerShdw>
          </a:effectLst>
        </p:spPr>
        <p:txBody>
          <a:bodyPr wrap="square">
            <a:spAutoFit/>
          </a:bodyPr>
          <a:lstStyle/>
          <a:p>
            <a:r>
              <a:rPr lang="en-US" sz="2000" b="1" dirty="0">
                <a:solidFill>
                  <a:srgbClr val="212529"/>
                </a:solidFill>
                <a:ea typeface="Open Sans Semibold" panose="020B0706030804020204" pitchFamily="34" charset="0"/>
                <a:cs typeface="Open Sans Semibold" panose="020B0706030804020204" pitchFamily="34" charset="0"/>
              </a:rPr>
              <a:t>  </a:t>
            </a:r>
          </a:p>
          <a:p>
            <a:pPr marL="285750" indent="-285750">
              <a:buFont typeface="Wingdings" panose="05000000000000000000" pitchFamily="2" charset="2"/>
              <a:buChar char="Ø"/>
            </a:pPr>
            <a:r>
              <a:rPr lang="de-DE" sz="3200" b="1" dirty="0">
                <a:solidFill>
                  <a:srgbClr val="212529"/>
                </a:solidFill>
                <a:ea typeface="Open Sans Semibold" panose="020B0706030804020204" pitchFamily="34" charset="0"/>
                <a:cs typeface="Open Sans Semibold" panose="020B0706030804020204" pitchFamily="34" charset="0"/>
              </a:rPr>
              <a:t> </a:t>
            </a:r>
            <a:r>
              <a:rPr lang="de-DE" sz="4800" b="1" dirty="0" err="1">
                <a:solidFill>
                  <a:srgbClr val="212529"/>
                </a:solidFill>
                <a:ea typeface="Open Sans Semibold" panose="020B0706030804020204" pitchFamily="34" charset="0"/>
                <a:cs typeface="Open Sans Semibold" panose="020B0706030804020204" pitchFamily="34" charset="0"/>
              </a:rPr>
              <a:t>Some</a:t>
            </a:r>
            <a:r>
              <a:rPr lang="de-DE" sz="4800" b="1" dirty="0">
                <a:solidFill>
                  <a:srgbClr val="212529"/>
                </a:solidFill>
                <a:ea typeface="Open Sans Semibold" panose="020B0706030804020204" pitchFamily="34" charset="0"/>
                <a:cs typeface="Open Sans Semibold" panose="020B0706030804020204" pitchFamily="34" charset="0"/>
              </a:rPr>
              <a:t> </a:t>
            </a:r>
            <a:r>
              <a:rPr lang="de-DE" sz="4800" b="1" dirty="0" err="1">
                <a:solidFill>
                  <a:srgbClr val="212529"/>
                </a:solidFill>
                <a:ea typeface="Open Sans Semibold" panose="020B0706030804020204" pitchFamily="34" charset="0"/>
                <a:cs typeface="Open Sans Semibold" panose="020B0706030804020204" pitchFamily="34" charset="0"/>
              </a:rPr>
              <a:t>rights</a:t>
            </a:r>
            <a:r>
              <a:rPr lang="de-DE" sz="4800" b="1" dirty="0">
                <a:solidFill>
                  <a:srgbClr val="212529"/>
                </a:solidFill>
                <a:ea typeface="Open Sans Semibold" panose="020B0706030804020204" pitchFamily="34" charset="0"/>
                <a:cs typeface="Open Sans Semibold" panose="020B0706030804020204" pitchFamily="34" charset="0"/>
              </a:rPr>
              <a:t> </a:t>
            </a:r>
            <a:r>
              <a:rPr lang="de-DE" sz="4800" b="1" dirty="0" err="1">
                <a:solidFill>
                  <a:srgbClr val="212529"/>
                </a:solidFill>
                <a:ea typeface="Open Sans Semibold" panose="020B0706030804020204" pitchFamily="34" charset="0"/>
                <a:cs typeface="Open Sans Semibold" panose="020B0706030804020204" pitchFamily="34" charset="0"/>
              </a:rPr>
              <a:t>reserved</a:t>
            </a:r>
            <a:endParaRPr lang="de-DE" sz="4000" b="1" dirty="0">
              <a:solidFill>
                <a:srgbClr val="212529"/>
              </a:solidFill>
              <a:ea typeface="Open Sans Semibold" panose="020B0706030804020204" pitchFamily="34" charset="0"/>
              <a:cs typeface="Open Sans Semibold" panose="020B0706030804020204" pitchFamily="34" charset="0"/>
            </a:endParaRPr>
          </a:p>
          <a:p>
            <a:r>
              <a:rPr lang="de-DE" sz="2000" b="1" dirty="0">
                <a:solidFill>
                  <a:srgbClr val="212529"/>
                </a:solidFill>
                <a:ea typeface="Open Sans Semibold" panose="020B0706030804020204" pitchFamily="34" charset="0"/>
                <a:cs typeface="Open Sans Semibold" panose="020B0706030804020204" pitchFamily="34" charset="0"/>
              </a:rPr>
              <a:t> </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259" y="4537566"/>
            <a:ext cx="2951168" cy="758450"/>
          </a:xfrm>
          <a:prstGeom prst="rect">
            <a:avLst/>
          </a:prstGeom>
        </p:spPr>
      </p:pic>
      <p:sp>
        <p:nvSpPr>
          <p:cNvPr id="8" name="Textfeld 7"/>
          <p:cNvSpPr txBox="1"/>
          <p:nvPr/>
        </p:nvSpPr>
        <p:spPr>
          <a:xfrm>
            <a:off x="8464259" y="3558886"/>
            <a:ext cx="3578159" cy="769441"/>
          </a:xfrm>
          <a:prstGeom prst="rect">
            <a:avLst/>
          </a:prstGeom>
          <a:solidFill>
            <a:srgbClr val="92D050"/>
          </a:solidFill>
        </p:spPr>
        <p:txBody>
          <a:bodyPr vert="horz" lIns="91440" tIns="45720" rIns="91440" bIns="45720" rtlCol="0" anchor="ctr">
            <a:normAutofit fontScale="97500"/>
          </a:bodyPr>
          <a:lstStyle>
            <a:defPPr>
              <a:defRPr lang="de-DE"/>
            </a:defPPr>
            <a:lvl1pPr>
              <a:spcBef>
                <a:spcPct val="0"/>
              </a:spcBef>
              <a:buNone/>
              <a:defRPr sz="4400">
                <a:solidFill>
                  <a:schemeClr val="bg1"/>
                </a:solidFill>
                <a:latin typeface="Franklin Gothic Book" panose="020B0503020102020204" pitchFamily="34" charset="0"/>
                <a:ea typeface="+mj-ea"/>
                <a:cs typeface="+mj-cs"/>
              </a:defRPr>
            </a:lvl1pPr>
          </a:lstStyle>
          <a:p>
            <a:r>
              <a:rPr lang="de-DE" b="1" dirty="0">
                <a:solidFill>
                  <a:schemeClr val="tx1"/>
                </a:solidFill>
                <a:latin typeface="+mn-lt"/>
                <a:ea typeface="Open Sans Semibold" panose="020B0706030804020204" pitchFamily="34" charset="0"/>
                <a:cs typeface="Open Sans Semibold" panose="020B0706030804020204" pitchFamily="34" charset="0"/>
              </a:rPr>
              <a:t>Open </a:t>
            </a:r>
            <a:r>
              <a:rPr lang="de-DE" b="1" dirty="0" err="1">
                <a:solidFill>
                  <a:schemeClr val="tx1"/>
                </a:solidFill>
                <a:latin typeface="+mn-lt"/>
                <a:ea typeface="Open Sans Semibold" panose="020B0706030804020204" pitchFamily="34" charset="0"/>
                <a:cs typeface="Open Sans Semibold" panose="020B0706030804020204" pitchFamily="34" charset="0"/>
              </a:rPr>
              <a:t>licences</a:t>
            </a:r>
            <a:endParaRPr lang="de-DE" b="1" dirty="0">
              <a:solidFill>
                <a:schemeClr val="tx1"/>
              </a:solidFill>
              <a:latin typeface="+mn-lt"/>
              <a:ea typeface="Open Sans Semibold" panose="020B0706030804020204" pitchFamily="34" charset="0"/>
              <a:cs typeface="Open Sans Semibold" panose="020B0706030804020204" pitchFamily="34" charset="0"/>
            </a:endParaRPr>
          </a:p>
        </p:txBody>
      </p:sp>
      <p:sp>
        <p:nvSpPr>
          <p:cNvPr id="10" name="Titel 1"/>
          <p:cNvSpPr txBox="1">
            <a:spLocks/>
          </p:cNvSpPr>
          <p:nvPr/>
        </p:nvSpPr>
        <p:spPr>
          <a:xfrm>
            <a:off x="1242392" y="249315"/>
            <a:ext cx="6211350" cy="864096"/>
          </a:xfrm>
          <a:prstGeom prst="rect">
            <a:avLst/>
          </a:prstGeom>
          <a:solidFill>
            <a:schemeClr val="tx2">
              <a:lumMod val="5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Franklin Gothic Book" panose="020B0503020102020204" pitchFamily="34" charset="0"/>
                <a:ea typeface="+mj-ea"/>
                <a:cs typeface="+mj-cs"/>
              </a:defRPr>
            </a:lvl1pPr>
          </a:lstStyle>
          <a:p>
            <a:pPr algn="l"/>
            <a:r>
              <a:rPr lang="de-DE" dirty="0">
                <a:solidFill>
                  <a:schemeClr val="bg1"/>
                </a:solidFill>
                <a:latin typeface="+mn-lt"/>
              </a:rPr>
              <a:t>Copyright / Open </a:t>
            </a:r>
            <a:r>
              <a:rPr lang="de-DE" dirty="0" err="1">
                <a:solidFill>
                  <a:schemeClr val="bg1"/>
                </a:solidFill>
                <a:latin typeface="+mn-lt"/>
              </a:rPr>
              <a:t>licences</a:t>
            </a:r>
            <a:endParaRPr lang="de-DE" dirty="0">
              <a:solidFill>
                <a:schemeClr val="bg1"/>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336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110265" y="1520618"/>
            <a:ext cx="5676293" cy="4740965"/>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62139" y="1520619"/>
            <a:ext cx="5749181" cy="474096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txBox="1">
            <a:spLocks/>
          </p:cNvSpPr>
          <p:nvPr/>
        </p:nvSpPr>
        <p:spPr>
          <a:xfrm>
            <a:off x="362139" y="243409"/>
            <a:ext cx="5748126" cy="864096"/>
          </a:xfrm>
          <a:prstGeom prst="rect">
            <a:avLst/>
          </a:prstGeom>
          <a:solidFill>
            <a:schemeClr val="tx2">
              <a:lumMod val="5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Franklin Gothic Book" panose="020B0503020102020204" pitchFamily="34" charset="0"/>
                <a:ea typeface="+mj-ea"/>
                <a:cs typeface="+mj-cs"/>
              </a:defRPr>
            </a:lvl1pPr>
          </a:lstStyle>
          <a:p>
            <a:pPr algn="l"/>
            <a:r>
              <a:rPr lang="de-DE" dirty="0">
                <a:solidFill>
                  <a:schemeClr val="bg1"/>
                </a:solidFill>
                <a:latin typeface="+mn-lt"/>
              </a:rPr>
              <a:t>Urheberrecht / Copyright</a:t>
            </a:r>
            <a:endParaRPr lang="de-DE" dirty="0">
              <a:solidFill>
                <a:schemeClr val="bg1"/>
              </a:solidFill>
              <a:latin typeface="+mn-lt"/>
              <a:ea typeface="Open Sans Semibold" panose="020B0706030804020204" pitchFamily="34" charset="0"/>
              <a:cs typeface="Open Sans Semibold" panose="020B0706030804020204" pitchFamily="34" charset="0"/>
            </a:endParaRPr>
          </a:p>
        </p:txBody>
      </p:sp>
      <p:sp>
        <p:nvSpPr>
          <p:cNvPr id="7" name="Rechteck 6"/>
          <p:cNvSpPr/>
          <p:nvPr/>
        </p:nvSpPr>
        <p:spPr>
          <a:xfrm>
            <a:off x="521106" y="2147428"/>
            <a:ext cx="5280448" cy="4401205"/>
          </a:xfrm>
          <a:prstGeom prst="rect">
            <a:avLst/>
          </a:prstGeom>
          <a:noFill/>
          <a:ln>
            <a:noFill/>
          </a:ln>
        </p:spPr>
        <p:txBody>
          <a:bodyPr wrap="square">
            <a:spAutoFit/>
          </a:bodyPr>
          <a:lstStyle/>
          <a:p>
            <a:pPr marL="342900" indent="-342900">
              <a:buFont typeface="Arial" panose="020B0604020202020204" pitchFamily="34" charset="0"/>
              <a:buChar char="•"/>
            </a:pPr>
            <a:r>
              <a:rPr lang="de-DE" sz="3600" b="1" dirty="0">
                <a:solidFill>
                  <a:schemeClr val="bg1"/>
                </a:solidFill>
              </a:rPr>
              <a:t>Journal-</a:t>
            </a:r>
            <a:r>
              <a:rPr lang="de-DE" sz="3600" b="1" dirty="0" err="1">
                <a:solidFill>
                  <a:schemeClr val="bg1"/>
                </a:solidFill>
              </a:rPr>
              <a:t>Article</a:t>
            </a:r>
            <a:endParaRPr lang="de-DE" sz="3600" b="1" dirty="0">
              <a:solidFill>
                <a:schemeClr val="bg1"/>
              </a:solidFill>
            </a:endParaRPr>
          </a:p>
          <a:p>
            <a:pPr marL="342900" indent="-342900">
              <a:buFont typeface="Arial" panose="020B0604020202020204" pitchFamily="34" charset="0"/>
              <a:buChar char="•"/>
            </a:pPr>
            <a:r>
              <a:rPr lang="de-DE" sz="3600" b="1" dirty="0">
                <a:solidFill>
                  <a:schemeClr val="bg1"/>
                </a:solidFill>
              </a:rPr>
              <a:t>PhD, </a:t>
            </a:r>
            <a:r>
              <a:rPr lang="de-DE" sz="3600" b="1" dirty="0" err="1">
                <a:solidFill>
                  <a:schemeClr val="bg1"/>
                </a:solidFill>
              </a:rPr>
              <a:t>MSc</a:t>
            </a:r>
            <a:r>
              <a:rPr lang="de-DE" sz="3600" b="1" dirty="0">
                <a:solidFill>
                  <a:schemeClr val="bg1"/>
                </a:solidFill>
              </a:rPr>
              <a:t>, </a:t>
            </a:r>
            <a:r>
              <a:rPr lang="de-DE" sz="3600" b="1" dirty="0" err="1">
                <a:solidFill>
                  <a:schemeClr val="bg1"/>
                </a:solidFill>
              </a:rPr>
              <a:t>BSc</a:t>
            </a:r>
            <a:r>
              <a:rPr lang="de-DE" sz="3600" b="1" dirty="0">
                <a:solidFill>
                  <a:schemeClr val="bg1"/>
                </a:solidFill>
              </a:rPr>
              <a:t> </a:t>
            </a:r>
            <a:r>
              <a:rPr lang="de-DE" sz="3600" b="1" dirty="0" err="1">
                <a:solidFill>
                  <a:schemeClr val="bg1"/>
                </a:solidFill>
              </a:rPr>
              <a:t>thesis</a:t>
            </a:r>
            <a:r>
              <a:rPr lang="de-DE" sz="3600" b="1" dirty="0">
                <a:solidFill>
                  <a:schemeClr val="bg1"/>
                </a:solidFill>
              </a:rPr>
              <a:t> </a:t>
            </a:r>
          </a:p>
          <a:p>
            <a:pPr marL="342900" indent="-342900">
              <a:buFont typeface="Arial" panose="020B0604020202020204" pitchFamily="34" charset="0"/>
              <a:buChar char="•"/>
            </a:pPr>
            <a:r>
              <a:rPr lang="de-DE" sz="3600" b="1" dirty="0">
                <a:solidFill>
                  <a:schemeClr val="bg1"/>
                </a:solidFill>
              </a:rPr>
              <a:t>Poster</a:t>
            </a:r>
          </a:p>
          <a:p>
            <a:pPr marL="342900" indent="-342900">
              <a:buFont typeface="Arial" panose="020B0604020202020204" pitchFamily="34" charset="0"/>
              <a:buChar char="•"/>
            </a:pPr>
            <a:r>
              <a:rPr lang="de-DE" sz="3600" b="1" dirty="0">
                <a:solidFill>
                  <a:schemeClr val="bg1"/>
                </a:solidFill>
              </a:rPr>
              <a:t>Report</a:t>
            </a:r>
          </a:p>
          <a:p>
            <a:pPr marL="342900" indent="-342900">
              <a:buFont typeface="Arial" panose="020B0604020202020204" pitchFamily="34" charset="0"/>
              <a:buChar char="•"/>
            </a:pPr>
            <a:r>
              <a:rPr lang="de-DE" sz="3600" b="1" dirty="0">
                <a:solidFill>
                  <a:schemeClr val="bg1"/>
                </a:solidFill>
              </a:rPr>
              <a:t>Book(</a:t>
            </a:r>
            <a:r>
              <a:rPr lang="de-DE" sz="3600" b="1" dirty="0" err="1">
                <a:solidFill>
                  <a:schemeClr val="bg1"/>
                </a:solidFill>
              </a:rPr>
              <a:t>chapter</a:t>
            </a:r>
            <a:r>
              <a:rPr lang="de-DE" sz="3600" b="1" dirty="0">
                <a:solidFill>
                  <a:schemeClr val="bg1"/>
                </a:solidFill>
              </a:rPr>
              <a:t>)</a:t>
            </a:r>
          </a:p>
          <a:p>
            <a:pPr marL="342900" indent="-342900">
              <a:buFont typeface="Arial" panose="020B0604020202020204" pitchFamily="34" charset="0"/>
              <a:buChar char="•"/>
            </a:pPr>
            <a:r>
              <a:rPr lang="de-DE" sz="3600" b="1" dirty="0">
                <a:solidFill>
                  <a:schemeClr val="bg1"/>
                </a:solidFill>
              </a:rPr>
              <a:t>Software</a:t>
            </a:r>
          </a:p>
          <a:p>
            <a:pPr marL="342900" indent="-342900">
              <a:buFont typeface="Arial" panose="020B0604020202020204" pitchFamily="34" charset="0"/>
              <a:buChar char="•"/>
            </a:pPr>
            <a:r>
              <a:rPr lang="de-DE" sz="3600" b="1" dirty="0">
                <a:solidFill>
                  <a:schemeClr val="bg1"/>
                </a:solidFill>
              </a:rPr>
              <a:t>etc…</a:t>
            </a:r>
          </a:p>
          <a:p>
            <a:endParaRPr lang="de-DE" sz="2800" dirty="0"/>
          </a:p>
        </p:txBody>
      </p:sp>
      <p:sp>
        <p:nvSpPr>
          <p:cNvPr id="14" name="Rechteck 13"/>
          <p:cNvSpPr/>
          <p:nvPr/>
        </p:nvSpPr>
        <p:spPr>
          <a:xfrm>
            <a:off x="3752056" y="4969535"/>
            <a:ext cx="2056076" cy="1200329"/>
          </a:xfrm>
          <a:prstGeom prst="rect">
            <a:avLst/>
          </a:prstGeom>
          <a:noFill/>
        </p:spPr>
        <p:txBody>
          <a:bodyPr wrap="none" lIns="91440" tIns="45720" rIns="91440" bIns="45720">
            <a:spAutoFit/>
          </a:bodyPr>
          <a:lstStyle/>
          <a:p>
            <a:pPr algn="r"/>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copyright</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a:p>
            <a:pPr algn="r"/>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protected</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15" name="Rechteck 14"/>
          <p:cNvSpPr/>
          <p:nvPr/>
        </p:nvSpPr>
        <p:spPr>
          <a:xfrm>
            <a:off x="6413453" y="4415538"/>
            <a:ext cx="2056076" cy="1754326"/>
          </a:xfrm>
          <a:prstGeom prst="rect">
            <a:avLst/>
          </a:prstGeom>
          <a:noFill/>
        </p:spPr>
        <p:txBody>
          <a:bodyPr wrap="none" lIns="91440" tIns="45720" rIns="91440" bIns="45720">
            <a:spAutoFit/>
          </a:bodyPr>
          <a:lstStyle/>
          <a:p>
            <a:r>
              <a:rPr lang="de-DE"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not </a:t>
            </a:r>
          </a:p>
          <a:p>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copyright</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a:p>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protected</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10" name="Textfeld 9">
            <a:extLst>
              <a:ext uri="{FF2B5EF4-FFF2-40B4-BE49-F238E27FC236}">
                <a16:creationId xmlns:a16="http://schemas.microsoft.com/office/drawing/2014/main" id="{B06EE234-0188-419C-BBCE-67C0C689297C}"/>
              </a:ext>
            </a:extLst>
          </p:cNvPr>
          <p:cNvSpPr txBox="1"/>
          <p:nvPr/>
        </p:nvSpPr>
        <p:spPr>
          <a:xfrm>
            <a:off x="859258" y="6325683"/>
            <a:ext cx="6096000" cy="369332"/>
          </a:xfrm>
          <a:prstGeom prst="rect">
            <a:avLst/>
          </a:prstGeom>
          <a:noFill/>
        </p:spPr>
        <p:txBody>
          <a:bodyPr wrap="square">
            <a:spAutoFit/>
          </a:bodyPr>
          <a:lstStyle/>
          <a:p>
            <a:r>
              <a:rPr lang="de-DE" dirty="0"/>
              <a:t>Software: </a:t>
            </a:r>
            <a:r>
              <a:rPr lang="de-DE" dirty="0">
                <a:hlinkClick r:id="rId3"/>
              </a:rPr>
              <a:t>https://opensource.org/faq#which-license</a:t>
            </a:r>
            <a:r>
              <a:rPr lang="de-DE" dirty="0"/>
              <a:t> </a:t>
            </a:r>
          </a:p>
        </p:txBody>
      </p:sp>
      <p:sp>
        <p:nvSpPr>
          <p:cNvPr id="13" name="Rechteck 12">
            <a:extLst>
              <a:ext uri="{FF2B5EF4-FFF2-40B4-BE49-F238E27FC236}">
                <a16:creationId xmlns:a16="http://schemas.microsoft.com/office/drawing/2014/main" id="{750E254A-94B9-46FA-B8E5-72A8B04B81B5}"/>
              </a:ext>
            </a:extLst>
          </p:cNvPr>
          <p:cNvSpPr/>
          <p:nvPr/>
        </p:nvSpPr>
        <p:spPr>
          <a:xfrm>
            <a:off x="4061861" y="3414889"/>
            <a:ext cx="4407668" cy="923330"/>
          </a:xfrm>
          <a:prstGeom prst="rect">
            <a:avLst/>
          </a:prstGeom>
          <a:noFill/>
          <a:ln>
            <a:noFill/>
          </a:ln>
        </p:spPr>
        <p:txBody>
          <a:bodyPr wrap="square">
            <a:spAutoFit/>
          </a:bodyPr>
          <a:lstStyle/>
          <a:p>
            <a:r>
              <a:rPr lang="de-DE" sz="5400" b="1" dirty="0">
                <a:solidFill>
                  <a:schemeClr val="accent4">
                    <a:lumMod val="40000"/>
                    <a:lumOff val="60000"/>
                  </a:schemeClr>
                </a:solidFill>
              </a:rPr>
              <a:t>Research Data</a:t>
            </a:r>
            <a:endParaRPr lang="de-DE" sz="6000" b="1" dirty="0">
              <a:solidFill>
                <a:schemeClr val="accent4">
                  <a:lumMod val="40000"/>
                  <a:lumOff val="60000"/>
                </a:schemeClr>
              </a:solidFill>
            </a:endParaRPr>
          </a:p>
        </p:txBody>
      </p:sp>
    </p:spTree>
    <p:extLst>
      <p:ext uri="{BB962C8B-B14F-4D97-AF65-F5344CB8AC3E}">
        <p14:creationId xmlns:p14="http://schemas.microsoft.com/office/powerpoint/2010/main" val="73636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110265" y="1520618"/>
            <a:ext cx="5676293" cy="4740965"/>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62139" y="1520619"/>
            <a:ext cx="5749181" cy="474096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txBox="1">
            <a:spLocks/>
          </p:cNvSpPr>
          <p:nvPr/>
        </p:nvSpPr>
        <p:spPr>
          <a:xfrm>
            <a:off x="362139" y="243409"/>
            <a:ext cx="5748126" cy="864096"/>
          </a:xfrm>
          <a:prstGeom prst="rect">
            <a:avLst/>
          </a:prstGeom>
          <a:solidFill>
            <a:schemeClr val="tx2">
              <a:lumMod val="5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Franklin Gothic Book" panose="020B0503020102020204" pitchFamily="34" charset="0"/>
                <a:ea typeface="+mj-ea"/>
                <a:cs typeface="+mj-cs"/>
              </a:defRPr>
            </a:lvl1pPr>
          </a:lstStyle>
          <a:p>
            <a:pPr algn="l"/>
            <a:r>
              <a:rPr lang="de-DE" dirty="0">
                <a:solidFill>
                  <a:schemeClr val="bg1"/>
                </a:solidFill>
                <a:latin typeface="+mn-lt"/>
              </a:rPr>
              <a:t>Urheberrecht / Copyright</a:t>
            </a:r>
            <a:endParaRPr lang="de-DE" dirty="0">
              <a:solidFill>
                <a:schemeClr val="bg1"/>
              </a:solidFill>
              <a:latin typeface="+mn-lt"/>
              <a:ea typeface="Open Sans Semibold" panose="020B0706030804020204" pitchFamily="34" charset="0"/>
              <a:cs typeface="Open Sans Semibold" panose="020B0706030804020204" pitchFamily="34" charset="0"/>
            </a:endParaRPr>
          </a:p>
        </p:txBody>
      </p:sp>
      <p:sp>
        <p:nvSpPr>
          <p:cNvPr id="14" name="Rechteck 13"/>
          <p:cNvSpPr/>
          <p:nvPr/>
        </p:nvSpPr>
        <p:spPr>
          <a:xfrm>
            <a:off x="3752056" y="4969535"/>
            <a:ext cx="2056076" cy="1200329"/>
          </a:xfrm>
          <a:prstGeom prst="rect">
            <a:avLst/>
          </a:prstGeom>
          <a:noFill/>
        </p:spPr>
        <p:txBody>
          <a:bodyPr wrap="none" lIns="91440" tIns="45720" rIns="91440" bIns="45720">
            <a:spAutoFit/>
          </a:bodyPr>
          <a:lstStyle/>
          <a:p>
            <a:pPr algn="r"/>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copyright</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a:p>
            <a:pPr algn="r"/>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protected</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15" name="Rechteck 14"/>
          <p:cNvSpPr/>
          <p:nvPr/>
        </p:nvSpPr>
        <p:spPr>
          <a:xfrm>
            <a:off x="6413452" y="4415538"/>
            <a:ext cx="2278161" cy="1754326"/>
          </a:xfrm>
          <a:prstGeom prst="rect">
            <a:avLst/>
          </a:prstGeom>
          <a:noFill/>
        </p:spPr>
        <p:txBody>
          <a:bodyPr wrap="square" lIns="91440" tIns="45720" rIns="91440" bIns="45720">
            <a:spAutoFit/>
          </a:bodyPr>
          <a:lstStyle/>
          <a:p>
            <a:r>
              <a:rPr lang="de-DE"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not </a:t>
            </a:r>
          </a:p>
          <a:p>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copyright</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a:p>
            <a:r>
              <a:rPr lang="de-DE" sz="36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protected</a:t>
            </a:r>
            <a:endParaRPr lang="de-DE" sz="36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10" name="Textfeld 9">
            <a:extLst>
              <a:ext uri="{FF2B5EF4-FFF2-40B4-BE49-F238E27FC236}">
                <a16:creationId xmlns:a16="http://schemas.microsoft.com/office/drawing/2014/main" id="{B06EE234-0188-419C-BBCE-67C0C689297C}"/>
              </a:ext>
            </a:extLst>
          </p:cNvPr>
          <p:cNvSpPr txBox="1"/>
          <p:nvPr/>
        </p:nvSpPr>
        <p:spPr>
          <a:xfrm>
            <a:off x="859258" y="6325683"/>
            <a:ext cx="6096000" cy="369332"/>
          </a:xfrm>
          <a:prstGeom prst="rect">
            <a:avLst/>
          </a:prstGeom>
          <a:noFill/>
        </p:spPr>
        <p:txBody>
          <a:bodyPr wrap="square">
            <a:spAutoFit/>
          </a:bodyPr>
          <a:lstStyle/>
          <a:p>
            <a:r>
              <a:rPr lang="de-DE" dirty="0"/>
              <a:t>Software: </a:t>
            </a:r>
            <a:r>
              <a:rPr lang="de-DE" dirty="0">
                <a:hlinkClick r:id="rId3"/>
              </a:rPr>
              <a:t>https://opensource.org/faq#which-license</a:t>
            </a:r>
            <a:r>
              <a:rPr lang="de-DE" dirty="0"/>
              <a:t> </a:t>
            </a:r>
          </a:p>
        </p:txBody>
      </p:sp>
      <p:sp>
        <p:nvSpPr>
          <p:cNvPr id="13" name="Rechteck 12">
            <a:extLst>
              <a:ext uri="{FF2B5EF4-FFF2-40B4-BE49-F238E27FC236}">
                <a16:creationId xmlns:a16="http://schemas.microsoft.com/office/drawing/2014/main" id="{750E254A-94B9-46FA-B8E5-72A8B04B81B5}"/>
              </a:ext>
            </a:extLst>
          </p:cNvPr>
          <p:cNvSpPr/>
          <p:nvPr/>
        </p:nvSpPr>
        <p:spPr>
          <a:xfrm>
            <a:off x="4061861" y="3414889"/>
            <a:ext cx="4407668" cy="923330"/>
          </a:xfrm>
          <a:prstGeom prst="rect">
            <a:avLst/>
          </a:prstGeom>
          <a:noFill/>
          <a:ln>
            <a:noFill/>
          </a:ln>
        </p:spPr>
        <p:txBody>
          <a:bodyPr wrap="square">
            <a:spAutoFit/>
          </a:bodyPr>
          <a:lstStyle/>
          <a:p>
            <a:r>
              <a:rPr lang="de-DE" sz="5400" b="1" dirty="0">
                <a:solidFill>
                  <a:schemeClr val="accent4">
                    <a:lumMod val="40000"/>
                    <a:lumOff val="60000"/>
                  </a:schemeClr>
                </a:solidFill>
              </a:rPr>
              <a:t>Research Data</a:t>
            </a:r>
            <a:endParaRPr lang="de-DE" sz="6000" b="1" dirty="0">
              <a:solidFill>
                <a:schemeClr val="accent4">
                  <a:lumMod val="40000"/>
                  <a:lumOff val="60000"/>
                </a:schemeClr>
              </a:solidFill>
            </a:endParaRPr>
          </a:p>
        </p:txBody>
      </p:sp>
      <p:sp>
        <p:nvSpPr>
          <p:cNvPr id="11" name="Rechteck 10">
            <a:extLst>
              <a:ext uri="{FF2B5EF4-FFF2-40B4-BE49-F238E27FC236}">
                <a16:creationId xmlns:a16="http://schemas.microsoft.com/office/drawing/2014/main" id="{25747E6C-040B-491A-9E0B-682667D1DB60}"/>
              </a:ext>
            </a:extLst>
          </p:cNvPr>
          <p:cNvSpPr/>
          <p:nvPr/>
        </p:nvSpPr>
        <p:spPr>
          <a:xfrm>
            <a:off x="521106" y="2147428"/>
            <a:ext cx="5280448" cy="3847207"/>
          </a:xfrm>
          <a:prstGeom prst="rect">
            <a:avLst/>
          </a:prstGeom>
          <a:noFill/>
          <a:ln>
            <a:noFill/>
          </a:ln>
        </p:spPr>
        <p:txBody>
          <a:bodyPr wrap="square">
            <a:spAutoFit/>
          </a:bodyPr>
          <a:lstStyle/>
          <a:p>
            <a:pPr marL="342900" indent="-342900">
              <a:buFont typeface="Arial" panose="020B0604020202020204" pitchFamily="34" charset="0"/>
              <a:buChar char="•"/>
            </a:pPr>
            <a:r>
              <a:rPr lang="de-DE" sz="3600" b="1" dirty="0">
                <a:solidFill>
                  <a:schemeClr val="bg1"/>
                </a:solidFill>
              </a:rPr>
              <a:t>Text (e.g. </a:t>
            </a:r>
            <a:r>
              <a:rPr lang="de-DE" sz="3600" b="1" dirty="0" err="1">
                <a:solidFill>
                  <a:schemeClr val="bg1"/>
                </a:solidFill>
              </a:rPr>
              <a:t>transcipts</a:t>
            </a:r>
            <a:r>
              <a:rPr lang="de-DE" sz="3600" b="1" dirty="0">
                <a:solidFill>
                  <a:schemeClr val="bg1"/>
                </a:solidFill>
              </a:rPr>
              <a:t>)</a:t>
            </a:r>
          </a:p>
          <a:p>
            <a:pPr marL="342900" indent="-342900">
              <a:buFont typeface="Arial" panose="020B0604020202020204" pitchFamily="34" charset="0"/>
              <a:buChar char="•"/>
            </a:pPr>
            <a:r>
              <a:rPr lang="de-DE" sz="3600" b="1" dirty="0">
                <a:solidFill>
                  <a:schemeClr val="bg1"/>
                </a:solidFill>
              </a:rPr>
              <a:t>Video</a:t>
            </a:r>
          </a:p>
          <a:p>
            <a:pPr marL="342900" indent="-342900">
              <a:buFont typeface="Arial" panose="020B0604020202020204" pitchFamily="34" charset="0"/>
              <a:buChar char="•"/>
            </a:pPr>
            <a:r>
              <a:rPr lang="de-DE" sz="3600" b="1" dirty="0" err="1">
                <a:solidFill>
                  <a:schemeClr val="bg1"/>
                </a:solidFill>
              </a:rPr>
              <a:t>Photo</a:t>
            </a:r>
            <a:endParaRPr lang="de-DE" sz="3600" b="1" dirty="0">
              <a:solidFill>
                <a:schemeClr val="bg1"/>
              </a:solidFill>
            </a:endParaRPr>
          </a:p>
          <a:p>
            <a:pPr marL="342900" indent="-342900">
              <a:buFont typeface="Arial" panose="020B0604020202020204" pitchFamily="34" charset="0"/>
              <a:buChar char="•"/>
            </a:pPr>
            <a:r>
              <a:rPr lang="de-DE" sz="3600" b="1" dirty="0">
                <a:solidFill>
                  <a:schemeClr val="bg1"/>
                </a:solidFill>
              </a:rPr>
              <a:t>Audio</a:t>
            </a:r>
          </a:p>
          <a:p>
            <a:pPr marL="342900" indent="-342900">
              <a:buFont typeface="Arial" panose="020B0604020202020204" pitchFamily="34" charset="0"/>
              <a:buChar char="•"/>
            </a:pPr>
            <a:r>
              <a:rPr lang="de-DE" sz="3600" b="1" dirty="0" err="1">
                <a:solidFill>
                  <a:schemeClr val="bg1"/>
                </a:solidFill>
              </a:rPr>
              <a:t>Satellite</a:t>
            </a:r>
            <a:r>
              <a:rPr lang="de-DE" sz="3600" b="1" dirty="0">
                <a:solidFill>
                  <a:schemeClr val="bg1"/>
                </a:solidFill>
              </a:rPr>
              <a:t> </a:t>
            </a:r>
            <a:r>
              <a:rPr lang="de-DE" sz="3600" b="1" dirty="0" err="1">
                <a:solidFill>
                  <a:schemeClr val="bg1"/>
                </a:solidFill>
              </a:rPr>
              <a:t>image</a:t>
            </a:r>
            <a:endParaRPr lang="de-DE" sz="3600" b="1" dirty="0">
              <a:solidFill>
                <a:schemeClr val="bg1"/>
              </a:solidFill>
            </a:endParaRPr>
          </a:p>
          <a:p>
            <a:pPr marL="342900" indent="-342900">
              <a:buFont typeface="Arial" panose="020B0604020202020204" pitchFamily="34" charset="0"/>
              <a:buChar char="•"/>
            </a:pPr>
            <a:r>
              <a:rPr lang="de-DE" sz="3600" b="1" dirty="0">
                <a:solidFill>
                  <a:schemeClr val="bg1"/>
                </a:solidFill>
              </a:rPr>
              <a:t>Software</a:t>
            </a:r>
          </a:p>
          <a:p>
            <a:endParaRPr lang="de-DE" sz="2800" dirty="0"/>
          </a:p>
        </p:txBody>
      </p:sp>
      <p:sp>
        <p:nvSpPr>
          <p:cNvPr id="16" name="Rechteck 15">
            <a:extLst>
              <a:ext uri="{FF2B5EF4-FFF2-40B4-BE49-F238E27FC236}">
                <a16:creationId xmlns:a16="http://schemas.microsoft.com/office/drawing/2014/main" id="{54937AE3-8DE1-4BAD-8410-5BE3A72648D9}"/>
              </a:ext>
            </a:extLst>
          </p:cNvPr>
          <p:cNvSpPr/>
          <p:nvPr/>
        </p:nvSpPr>
        <p:spPr>
          <a:xfrm>
            <a:off x="6390448" y="2147428"/>
            <a:ext cx="4072213" cy="646331"/>
          </a:xfrm>
          <a:prstGeom prst="rect">
            <a:avLst/>
          </a:prstGeom>
          <a:noFill/>
          <a:ln>
            <a:noFill/>
          </a:ln>
        </p:spPr>
        <p:txBody>
          <a:bodyPr wrap="square">
            <a:spAutoFit/>
          </a:bodyPr>
          <a:lstStyle/>
          <a:p>
            <a:pPr marL="342900" indent="-342900">
              <a:buFont typeface="Arial" panose="020B0604020202020204" pitchFamily="34" charset="0"/>
              <a:buChar char="•"/>
            </a:pPr>
            <a:r>
              <a:rPr lang="de-DE" sz="3600" b="1" dirty="0" err="1">
                <a:solidFill>
                  <a:schemeClr val="bg1"/>
                </a:solidFill>
              </a:rPr>
              <a:t>Numerical</a:t>
            </a:r>
            <a:r>
              <a:rPr lang="de-DE" sz="3600" b="1" dirty="0">
                <a:solidFill>
                  <a:schemeClr val="bg1"/>
                </a:solidFill>
              </a:rPr>
              <a:t> </a:t>
            </a:r>
            <a:r>
              <a:rPr lang="de-DE" sz="3600" b="1" dirty="0" err="1">
                <a:solidFill>
                  <a:schemeClr val="bg1"/>
                </a:solidFill>
              </a:rPr>
              <a:t>data</a:t>
            </a:r>
            <a:endParaRPr lang="de-DE" sz="3600" b="1" dirty="0">
              <a:solidFill>
                <a:schemeClr val="bg1"/>
              </a:solidFill>
            </a:endParaRPr>
          </a:p>
        </p:txBody>
      </p:sp>
      <p:sp>
        <p:nvSpPr>
          <p:cNvPr id="17" name="Rechteck 16">
            <a:extLst>
              <a:ext uri="{FF2B5EF4-FFF2-40B4-BE49-F238E27FC236}">
                <a16:creationId xmlns:a16="http://schemas.microsoft.com/office/drawing/2014/main" id="{307AA591-8A45-4856-8A13-1C2A05A87513}"/>
              </a:ext>
            </a:extLst>
          </p:cNvPr>
          <p:cNvSpPr/>
          <p:nvPr/>
        </p:nvSpPr>
        <p:spPr>
          <a:xfrm>
            <a:off x="521106" y="5456026"/>
            <a:ext cx="3001325" cy="646331"/>
          </a:xfrm>
          <a:prstGeom prst="rect">
            <a:avLst/>
          </a:prstGeom>
          <a:solidFill>
            <a:schemeClr val="bg1">
              <a:lumMod val="65000"/>
            </a:schemeClr>
          </a:solidFill>
          <a:ln>
            <a:noFill/>
          </a:ln>
        </p:spPr>
        <p:txBody>
          <a:bodyPr wrap="square">
            <a:spAutoFit/>
          </a:bodyPr>
          <a:lstStyle/>
          <a:p>
            <a:pPr marL="342900" indent="-342900">
              <a:buFont typeface="Arial" panose="020B0604020202020204" pitchFamily="34" charset="0"/>
              <a:buChar char="•"/>
            </a:pPr>
            <a:r>
              <a:rPr lang="de-DE" sz="3600" b="1" dirty="0">
                <a:solidFill>
                  <a:schemeClr val="bg1"/>
                </a:solidFill>
              </a:rPr>
              <a:t>Databases</a:t>
            </a:r>
          </a:p>
        </p:txBody>
      </p:sp>
    </p:spTree>
    <p:extLst>
      <p:ext uri="{BB962C8B-B14F-4D97-AF65-F5344CB8AC3E}">
        <p14:creationId xmlns:p14="http://schemas.microsoft.com/office/powerpoint/2010/main" val="9714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2FFEF44-E32F-4BDA-B3BF-4E2F762B07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3825" y="2118071"/>
            <a:ext cx="656213" cy="2218623"/>
          </a:xfrm>
          <a:prstGeom prst="rect">
            <a:avLst/>
          </a:prstGeom>
        </p:spPr>
      </p:pic>
      <p:sp>
        <p:nvSpPr>
          <p:cNvPr id="4" name="Textfeld 3">
            <a:extLst>
              <a:ext uri="{FF2B5EF4-FFF2-40B4-BE49-F238E27FC236}">
                <a16:creationId xmlns:a16="http://schemas.microsoft.com/office/drawing/2014/main" id="{C990A876-97EE-4639-8F85-9DCF3EE2A001}"/>
              </a:ext>
            </a:extLst>
          </p:cNvPr>
          <p:cNvSpPr txBox="1"/>
          <p:nvPr/>
        </p:nvSpPr>
        <p:spPr>
          <a:xfrm>
            <a:off x="1706080" y="5146379"/>
            <a:ext cx="2231701" cy="830997"/>
          </a:xfrm>
          <a:prstGeom prst="rect">
            <a:avLst/>
          </a:prstGeom>
          <a:noFill/>
        </p:spPr>
        <p:txBody>
          <a:bodyPr wrap="none" rtlCol="0">
            <a:spAutoFit/>
          </a:bodyPr>
          <a:lstStyle/>
          <a:p>
            <a:r>
              <a:rPr lang="de-DE" sz="4800" dirty="0"/>
              <a:t>T = 12°C</a:t>
            </a:r>
          </a:p>
        </p:txBody>
      </p:sp>
      <p:sp>
        <p:nvSpPr>
          <p:cNvPr id="8" name="Textfeld 7">
            <a:extLst>
              <a:ext uri="{FF2B5EF4-FFF2-40B4-BE49-F238E27FC236}">
                <a16:creationId xmlns:a16="http://schemas.microsoft.com/office/drawing/2014/main" id="{464CC49F-AA10-4383-9F5D-8A3CC44A488B}"/>
              </a:ext>
            </a:extLst>
          </p:cNvPr>
          <p:cNvSpPr txBox="1"/>
          <p:nvPr/>
        </p:nvSpPr>
        <p:spPr>
          <a:xfrm>
            <a:off x="109887" y="6531362"/>
            <a:ext cx="8495097" cy="215444"/>
          </a:xfrm>
          <a:prstGeom prst="rect">
            <a:avLst/>
          </a:prstGeom>
          <a:noFill/>
        </p:spPr>
        <p:txBody>
          <a:bodyPr wrap="square">
            <a:spAutoFit/>
          </a:bodyPr>
          <a:lstStyle/>
          <a:p>
            <a:r>
              <a:rPr lang="de-DE" sz="800" dirty="0"/>
              <a:t>Thermometer </a:t>
            </a:r>
            <a:r>
              <a:rPr lang="de-DE" sz="800" dirty="0" err="1"/>
              <a:t>icon</a:t>
            </a:r>
            <a:r>
              <a:rPr lang="de-DE" sz="800" dirty="0"/>
              <a:t>: </a:t>
            </a:r>
            <a:r>
              <a:rPr lang="de-DE" sz="800" dirty="0" err="1">
                <a:hlinkClick r:id="rId5"/>
              </a:rPr>
              <a:t>OpenClipart</a:t>
            </a:r>
            <a:r>
              <a:rPr lang="de-DE" sz="800" dirty="0"/>
              <a:t>, </a:t>
            </a:r>
            <a:r>
              <a:rPr lang="de-DE" sz="800" dirty="0" err="1"/>
              <a:t>public</a:t>
            </a:r>
            <a:r>
              <a:rPr lang="de-DE" sz="800" dirty="0"/>
              <a:t> </a:t>
            </a:r>
            <a:r>
              <a:rPr lang="de-DE" sz="800" dirty="0" err="1"/>
              <a:t>domain</a:t>
            </a:r>
            <a:r>
              <a:rPr lang="de-DE" sz="800" dirty="0"/>
              <a:t>;  </a:t>
            </a:r>
            <a:r>
              <a:rPr lang="de-DE" sz="800" dirty="0" err="1"/>
              <a:t>Photo</a:t>
            </a:r>
            <a:r>
              <a:rPr lang="de-DE" sz="800" dirty="0"/>
              <a:t>: https://www.geo.fu-berlin.de/en/geol/fachrichtungen/geochemhydromin/geochemie/_news/Neoma.html </a:t>
            </a:r>
          </a:p>
        </p:txBody>
      </p:sp>
      <p:pic>
        <p:nvPicPr>
          <p:cNvPr id="10" name="Grafik 9">
            <a:extLst>
              <a:ext uri="{FF2B5EF4-FFF2-40B4-BE49-F238E27FC236}">
                <a16:creationId xmlns:a16="http://schemas.microsoft.com/office/drawing/2014/main" id="{32DB6118-8BB6-494F-8615-A3C55AE398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2703" y="2129129"/>
            <a:ext cx="3924561" cy="2207565"/>
          </a:xfrm>
          <a:prstGeom prst="rect">
            <a:avLst/>
          </a:prstGeom>
          <a:ln>
            <a:solidFill>
              <a:schemeClr val="bg1">
                <a:lumMod val="75000"/>
              </a:schemeClr>
            </a:solidFill>
          </a:ln>
        </p:spPr>
      </p:pic>
      <p:sp>
        <p:nvSpPr>
          <p:cNvPr id="12" name="Textfeld 11">
            <a:extLst>
              <a:ext uri="{FF2B5EF4-FFF2-40B4-BE49-F238E27FC236}">
                <a16:creationId xmlns:a16="http://schemas.microsoft.com/office/drawing/2014/main" id="{6477F071-57F1-44F3-A7C3-22D2113B9990}"/>
              </a:ext>
            </a:extLst>
          </p:cNvPr>
          <p:cNvSpPr txBox="1"/>
          <p:nvPr/>
        </p:nvSpPr>
        <p:spPr>
          <a:xfrm>
            <a:off x="7311425" y="4578963"/>
            <a:ext cx="2861110" cy="369332"/>
          </a:xfrm>
          <a:prstGeom prst="rect">
            <a:avLst/>
          </a:prstGeom>
          <a:noFill/>
        </p:spPr>
        <p:txBody>
          <a:bodyPr wrap="square">
            <a:spAutoFit/>
          </a:bodyPr>
          <a:lstStyle/>
          <a:p>
            <a:r>
              <a:rPr lang="de-DE" dirty="0"/>
              <a:t>MC-ICP-MS: 1.000.000 €</a:t>
            </a:r>
          </a:p>
        </p:txBody>
      </p:sp>
      <p:sp>
        <p:nvSpPr>
          <p:cNvPr id="13" name="Textfeld 12">
            <a:extLst>
              <a:ext uri="{FF2B5EF4-FFF2-40B4-BE49-F238E27FC236}">
                <a16:creationId xmlns:a16="http://schemas.microsoft.com/office/drawing/2014/main" id="{D8CD4C37-CB06-432E-8732-5C563C3EE615}"/>
              </a:ext>
            </a:extLst>
          </p:cNvPr>
          <p:cNvSpPr txBox="1"/>
          <p:nvPr/>
        </p:nvSpPr>
        <p:spPr>
          <a:xfrm>
            <a:off x="1846417" y="4578963"/>
            <a:ext cx="1951032" cy="369332"/>
          </a:xfrm>
          <a:prstGeom prst="rect">
            <a:avLst/>
          </a:prstGeom>
          <a:noFill/>
        </p:spPr>
        <p:txBody>
          <a:bodyPr wrap="square">
            <a:spAutoFit/>
          </a:bodyPr>
          <a:lstStyle/>
          <a:p>
            <a:r>
              <a:rPr lang="de-DE" dirty="0"/>
              <a:t>Thermometer: 5 €</a:t>
            </a:r>
          </a:p>
        </p:txBody>
      </p:sp>
      <p:sp>
        <p:nvSpPr>
          <p:cNvPr id="15" name="Textfeld 14">
            <a:extLst>
              <a:ext uri="{FF2B5EF4-FFF2-40B4-BE49-F238E27FC236}">
                <a16:creationId xmlns:a16="http://schemas.microsoft.com/office/drawing/2014/main" id="{7EC4DB09-9C8A-4A3F-93C5-F659469BBE8C}"/>
              </a:ext>
            </a:extLst>
          </p:cNvPr>
          <p:cNvSpPr txBox="1"/>
          <p:nvPr/>
        </p:nvSpPr>
        <p:spPr>
          <a:xfrm>
            <a:off x="5685754" y="5140248"/>
            <a:ext cx="5838458" cy="830997"/>
          </a:xfrm>
          <a:prstGeom prst="rect">
            <a:avLst/>
          </a:prstGeom>
          <a:noFill/>
        </p:spPr>
        <p:txBody>
          <a:bodyPr wrap="none" rtlCol="0">
            <a:spAutoFit/>
          </a:bodyPr>
          <a:lstStyle>
            <a:defPPr>
              <a:defRPr lang="en-US"/>
            </a:defPPr>
            <a:lvl1pPr>
              <a:defRPr sz="4800"/>
            </a:lvl1pPr>
          </a:lstStyle>
          <a:p>
            <a:r>
              <a:rPr lang="el-GR" dirty="0"/>
              <a:t>δ</a:t>
            </a:r>
            <a:r>
              <a:rPr lang="el-GR" baseline="30000" dirty="0"/>
              <a:t>66</a:t>
            </a:r>
            <a:r>
              <a:rPr lang="de-DE" dirty="0" err="1"/>
              <a:t>Zn</a:t>
            </a:r>
            <a:r>
              <a:rPr lang="de-DE" dirty="0"/>
              <a:t> = +0.32 ± 0.08‰</a:t>
            </a:r>
          </a:p>
        </p:txBody>
      </p:sp>
      <p:sp>
        <p:nvSpPr>
          <p:cNvPr id="20" name="Textfeld 19">
            <a:extLst>
              <a:ext uri="{FF2B5EF4-FFF2-40B4-BE49-F238E27FC236}">
                <a16:creationId xmlns:a16="http://schemas.microsoft.com/office/drawing/2014/main" id="{A52D7B1D-C0B3-4573-AC1E-34827B59FEB8}"/>
              </a:ext>
            </a:extLst>
          </p:cNvPr>
          <p:cNvSpPr txBox="1"/>
          <p:nvPr/>
        </p:nvSpPr>
        <p:spPr>
          <a:xfrm>
            <a:off x="1789024" y="602575"/>
            <a:ext cx="8778240" cy="830997"/>
          </a:xfrm>
          <a:prstGeom prst="rect">
            <a:avLst/>
          </a:prstGeom>
          <a:solidFill>
            <a:schemeClr val="bg1">
              <a:lumMod val="85000"/>
            </a:schemeClr>
          </a:solidFill>
        </p:spPr>
        <p:txBody>
          <a:bodyPr wrap="square">
            <a:spAutoFit/>
          </a:bodyPr>
          <a:lstStyle/>
          <a:p>
            <a:r>
              <a:rPr lang="de-DE" sz="4800" b="1" dirty="0" err="1"/>
              <a:t>Numerical</a:t>
            </a:r>
            <a:r>
              <a:rPr lang="de-DE" sz="4800" b="1" dirty="0"/>
              <a:t> </a:t>
            </a:r>
            <a:r>
              <a:rPr lang="de-DE" sz="4800" b="1" dirty="0" err="1"/>
              <a:t>data</a:t>
            </a:r>
            <a:r>
              <a:rPr lang="de-DE" sz="4800" b="1" dirty="0"/>
              <a:t>: </a:t>
            </a:r>
            <a:r>
              <a:rPr lang="de-DE" sz="4800" b="1" dirty="0" err="1"/>
              <a:t>no</a:t>
            </a:r>
            <a:r>
              <a:rPr lang="de-DE" sz="4800" b="1" dirty="0"/>
              <a:t> </a:t>
            </a:r>
            <a:r>
              <a:rPr lang="de-DE" sz="4800" b="1" dirty="0" err="1"/>
              <a:t>copyright</a:t>
            </a:r>
            <a:r>
              <a:rPr lang="de-DE" sz="4800" b="1" dirty="0"/>
              <a:t>!</a:t>
            </a:r>
          </a:p>
        </p:txBody>
      </p:sp>
    </p:spTree>
    <p:extLst>
      <p:ext uri="{BB962C8B-B14F-4D97-AF65-F5344CB8AC3E}">
        <p14:creationId xmlns:p14="http://schemas.microsoft.com/office/powerpoint/2010/main" val="17628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51531" y="6453856"/>
            <a:ext cx="2511075" cy="261610"/>
          </a:xfrm>
          <a:prstGeom prst="rect">
            <a:avLst/>
          </a:prstGeom>
        </p:spPr>
        <p:txBody>
          <a:bodyPr wrap="square">
            <a:spAutoFit/>
          </a:bodyPr>
          <a:lstStyle/>
          <a:p>
            <a:r>
              <a:rPr lang="de-DE" sz="1100" dirty="0">
                <a:hlinkClick r:id="rId2"/>
              </a:rPr>
              <a:t>https://creativecommons.org</a:t>
            </a:r>
            <a:r>
              <a:rPr lang="de-DE" sz="1100" dirty="0"/>
              <a:t> </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606" y="2526172"/>
            <a:ext cx="7025900" cy="1805656"/>
          </a:xfrm>
          <a:prstGeom prst="rect">
            <a:avLst/>
          </a:prstGeom>
        </p:spPr>
      </p:pic>
    </p:spTree>
    <p:extLst>
      <p:ext uri="{BB962C8B-B14F-4D97-AF65-F5344CB8AC3E}">
        <p14:creationId xmlns:p14="http://schemas.microsoft.com/office/powerpoint/2010/main" val="30622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237314" y="6555478"/>
            <a:ext cx="1685077" cy="276999"/>
          </a:xfrm>
          <a:prstGeom prst="rect">
            <a:avLst/>
          </a:prstGeom>
        </p:spPr>
        <p:txBody>
          <a:bodyPr wrap="none">
            <a:spAutoFit/>
          </a:bodyPr>
          <a:lstStyle/>
          <a:p>
            <a:r>
              <a:rPr lang="en-US" sz="600" dirty="0" err="1"/>
              <a:t>Quelle</a:t>
            </a:r>
            <a:r>
              <a:rPr lang="en-US" sz="600" dirty="0"/>
              <a:t>: </a:t>
            </a:r>
            <a:r>
              <a:rPr lang="de-DE" sz="600" dirty="0">
                <a:hlinkClick r:id="rId3"/>
              </a:rPr>
              <a:t>Creative </a:t>
            </a:r>
            <a:r>
              <a:rPr lang="de-DE" sz="600" dirty="0" err="1">
                <a:hlinkClick r:id="rId3"/>
              </a:rPr>
              <a:t>commons</a:t>
            </a:r>
            <a:r>
              <a:rPr lang="de-DE" sz="600" dirty="0">
                <a:hlinkClick r:id="rId3"/>
              </a:rPr>
              <a:t> </a:t>
            </a:r>
            <a:r>
              <a:rPr lang="de-DE" sz="600" dirty="0" err="1">
                <a:hlinkClick r:id="rId3"/>
              </a:rPr>
              <a:t>license</a:t>
            </a:r>
            <a:r>
              <a:rPr lang="de-DE" sz="600" dirty="0">
                <a:hlinkClick r:id="rId3"/>
              </a:rPr>
              <a:t> </a:t>
            </a:r>
            <a:r>
              <a:rPr lang="de-DE" sz="600" dirty="0" err="1">
                <a:hlinkClick r:id="rId3"/>
              </a:rPr>
              <a:t>spectrum</a:t>
            </a:r>
            <a:endParaRPr lang="de-DE" sz="800" dirty="0"/>
          </a:p>
          <a:p>
            <a:r>
              <a:rPr lang="en-US" sz="600" dirty="0" err="1"/>
              <a:t>Shaddim</a:t>
            </a:r>
            <a:r>
              <a:rPr lang="en-US" sz="600" dirty="0"/>
              <a:t>,</a:t>
            </a:r>
            <a:r>
              <a:rPr lang="de-DE" sz="600" dirty="0"/>
              <a:t> </a:t>
            </a:r>
            <a:r>
              <a:rPr lang="de-DE" sz="600" dirty="0">
                <a:hlinkClick r:id="rId4"/>
              </a:rPr>
              <a:t>CC-Namensnennung 4.0 international</a:t>
            </a:r>
            <a:r>
              <a:rPr lang="en-US" sz="600" dirty="0">
                <a:hlinkClick r:id="rId4"/>
              </a:rPr>
              <a:t> </a:t>
            </a:r>
            <a:endParaRPr lang="de-DE" sz="600" dirty="0"/>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2737" y="326572"/>
            <a:ext cx="3849757" cy="6228906"/>
          </a:xfrm>
          <a:prstGeom prst="rect">
            <a:avLst/>
          </a:prstGeom>
        </p:spPr>
      </p:pic>
      <p:sp>
        <p:nvSpPr>
          <p:cNvPr id="9" name="Textfeld 8">
            <a:extLst>
              <a:ext uri="{FF2B5EF4-FFF2-40B4-BE49-F238E27FC236}">
                <a16:creationId xmlns:a16="http://schemas.microsoft.com/office/drawing/2014/main" id="{275C8FA5-BA87-435D-A67B-1151BA09FAAB}"/>
              </a:ext>
            </a:extLst>
          </p:cNvPr>
          <p:cNvSpPr txBox="1"/>
          <p:nvPr/>
        </p:nvSpPr>
        <p:spPr>
          <a:xfrm>
            <a:off x="420625" y="326572"/>
            <a:ext cx="2803558" cy="1938992"/>
          </a:xfrm>
          <a:prstGeom prst="rect">
            <a:avLst/>
          </a:prstGeom>
          <a:solidFill>
            <a:schemeClr val="bg1">
              <a:lumMod val="85000"/>
            </a:schemeClr>
          </a:solidFill>
        </p:spPr>
        <p:txBody>
          <a:bodyPr wrap="square">
            <a:spAutoFit/>
          </a:bodyPr>
          <a:lstStyle/>
          <a:p>
            <a:r>
              <a:rPr lang="de-DE" sz="2400" b="1" dirty="0"/>
              <a:t>CC0 </a:t>
            </a:r>
            <a:r>
              <a:rPr lang="de-DE" sz="2400" b="1" dirty="0" err="1"/>
              <a:t>for</a:t>
            </a:r>
            <a:r>
              <a:rPr lang="de-DE" sz="2400" b="1" dirty="0"/>
              <a:t> open</a:t>
            </a:r>
            <a:br>
              <a:rPr lang="de-DE" sz="2400" b="1" dirty="0"/>
            </a:br>
            <a:r>
              <a:rPr lang="de-DE" sz="2400" b="1" dirty="0" err="1"/>
              <a:t>science</a:t>
            </a:r>
            <a:r>
              <a:rPr lang="de-DE" sz="2400" b="1" dirty="0"/>
              <a:t> </a:t>
            </a:r>
            <a:r>
              <a:rPr lang="de-DE" sz="2400" b="1" dirty="0" err="1"/>
              <a:t>datasets</a:t>
            </a:r>
            <a:endParaRPr lang="de-DE" sz="2400" b="1" dirty="0"/>
          </a:p>
          <a:p>
            <a:endParaRPr lang="de-DE" dirty="0"/>
          </a:p>
          <a:p>
            <a:r>
              <a:rPr lang="en-US" sz="1800" dirty="0"/>
              <a:t>Fact Sheet on Creative Commons &amp; Open Science. </a:t>
            </a:r>
            <a:r>
              <a:rPr lang="de-DE" altLang="de-DE" sz="1800" dirty="0">
                <a:hlinkClick r:id="rId6"/>
              </a:rPr>
              <a:t>10.5281/zenodo.840651</a:t>
            </a:r>
            <a:r>
              <a:rPr lang="de-DE" altLang="de-DE" sz="1800" dirty="0"/>
              <a:t> </a:t>
            </a:r>
          </a:p>
        </p:txBody>
      </p:sp>
    </p:spTree>
    <p:extLst>
      <p:ext uri="{BB962C8B-B14F-4D97-AF65-F5344CB8AC3E}">
        <p14:creationId xmlns:p14="http://schemas.microsoft.com/office/powerpoint/2010/main" val="126794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237314" y="6555478"/>
            <a:ext cx="1685077" cy="276999"/>
          </a:xfrm>
          <a:prstGeom prst="rect">
            <a:avLst/>
          </a:prstGeom>
        </p:spPr>
        <p:txBody>
          <a:bodyPr wrap="none">
            <a:spAutoFit/>
          </a:bodyPr>
          <a:lstStyle/>
          <a:p>
            <a:r>
              <a:rPr lang="en-US" sz="600" dirty="0" err="1"/>
              <a:t>Quelle</a:t>
            </a:r>
            <a:r>
              <a:rPr lang="en-US" sz="600" dirty="0"/>
              <a:t>: </a:t>
            </a:r>
            <a:r>
              <a:rPr lang="de-DE" sz="600" dirty="0">
                <a:hlinkClick r:id="rId3"/>
              </a:rPr>
              <a:t>Creative </a:t>
            </a:r>
            <a:r>
              <a:rPr lang="de-DE" sz="600" dirty="0" err="1">
                <a:hlinkClick r:id="rId3"/>
              </a:rPr>
              <a:t>commons</a:t>
            </a:r>
            <a:r>
              <a:rPr lang="de-DE" sz="600" dirty="0">
                <a:hlinkClick r:id="rId3"/>
              </a:rPr>
              <a:t> </a:t>
            </a:r>
            <a:r>
              <a:rPr lang="de-DE" sz="600" dirty="0" err="1">
                <a:hlinkClick r:id="rId3"/>
              </a:rPr>
              <a:t>license</a:t>
            </a:r>
            <a:r>
              <a:rPr lang="de-DE" sz="600" dirty="0">
                <a:hlinkClick r:id="rId3"/>
              </a:rPr>
              <a:t> </a:t>
            </a:r>
            <a:r>
              <a:rPr lang="de-DE" sz="600" dirty="0" err="1">
                <a:hlinkClick r:id="rId3"/>
              </a:rPr>
              <a:t>spectrum</a:t>
            </a:r>
            <a:endParaRPr lang="de-DE" sz="800" dirty="0"/>
          </a:p>
          <a:p>
            <a:r>
              <a:rPr lang="en-US" sz="600" dirty="0" err="1"/>
              <a:t>Shaddim</a:t>
            </a:r>
            <a:r>
              <a:rPr lang="en-US" sz="600" dirty="0"/>
              <a:t>,</a:t>
            </a:r>
            <a:r>
              <a:rPr lang="de-DE" sz="600" dirty="0"/>
              <a:t> </a:t>
            </a:r>
            <a:r>
              <a:rPr lang="de-DE" sz="600" dirty="0">
                <a:hlinkClick r:id="rId4"/>
              </a:rPr>
              <a:t>CC-Namensnennung 4.0 international</a:t>
            </a:r>
            <a:r>
              <a:rPr lang="en-US" sz="600" dirty="0">
                <a:hlinkClick r:id="rId4"/>
              </a:rPr>
              <a:t> </a:t>
            </a:r>
            <a:endParaRPr lang="de-DE" sz="600" dirty="0"/>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2737" y="326572"/>
            <a:ext cx="3849757" cy="6228906"/>
          </a:xfrm>
          <a:prstGeom prst="rect">
            <a:avLst/>
          </a:prstGeom>
        </p:spPr>
      </p:pic>
      <p:sp>
        <p:nvSpPr>
          <p:cNvPr id="21" name="Rechteck 20">
            <a:extLst>
              <a:ext uri="{FF2B5EF4-FFF2-40B4-BE49-F238E27FC236}">
                <a16:creationId xmlns:a16="http://schemas.microsoft.com/office/drawing/2014/main" id="{0CC6258E-F4AA-42F5-90CD-3770C8AE96A8}"/>
              </a:ext>
            </a:extLst>
          </p:cNvPr>
          <p:cNvSpPr/>
          <p:nvPr/>
        </p:nvSpPr>
        <p:spPr>
          <a:xfrm>
            <a:off x="4237314" y="2744508"/>
            <a:ext cx="4174299" cy="411349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A659B48B-10ED-4C04-8CDF-EC885BD129EF}"/>
              </a:ext>
            </a:extLst>
          </p:cNvPr>
          <p:cNvSpPr/>
          <p:nvPr/>
        </p:nvSpPr>
        <p:spPr>
          <a:xfrm>
            <a:off x="5857897" y="2078863"/>
            <a:ext cx="2485727" cy="68822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75C8FA5-BA87-435D-A67B-1151BA09FAAB}"/>
              </a:ext>
            </a:extLst>
          </p:cNvPr>
          <p:cNvSpPr txBox="1"/>
          <p:nvPr/>
        </p:nvSpPr>
        <p:spPr>
          <a:xfrm>
            <a:off x="420625" y="326572"/>
            <a:ext cx="2803558" cy="1938992"/>
          </a:xfrm>
          <a:prstGeom prst="rect">
            <a:avLst/>
          </a:prstGeom>
          <a:solidFill>
            <a:schemeClr val="bg1">
              <a:lumMod val="85000"/>
            </a:schemeClr>
          </a:solidFill>
        </p:spPr>
        <p:txBody>
          <a:bodyPr wrap="square">
            <a:spAutoFit/>
          </a:bodyPr>
          <a:lstStyle/>
          <a:p>
            <a:r>
              <a:rPr lang="de-DE" sz="2400" b="1" dirty="0"/>
              <a:t>CC0 </a:t>
            </a:r>
            <a:r>
              <a:rPr lang="de-DE" sz="2400" b="1" dirty="0" err="1"/>
              <a:t>for</a:t>
            </a:r>
            <a:r>
              <a:rPr lang="de-DE" sz="2400" b="1" dirty="0"/>
              <a:t> open</a:t>
            </a:r>
            <a:br>
              <a:rPr lang="de-DE" sz="2400" b="1" dirty="0"/>
            </a:br>
            <a:r>
              <a:rPr lang="de-DE" sz="2400" b="1" dirty="0" err="1"/>
              <a:t>science</a:t>
            </a:r>
            <a:r>
              <a:rPr lang="de-DE" sz="2400" b="1" dirty="0"/>
              <a:t> </a:t>
            </a:r>
            <a:r>
              <a:rPr lang="de-DE" sz="2400" b="1" dirty="0" err="1"/>
              <a:t>datasets</a:t>
            </a:r>
            <a:endParaRPr lang="de-DE" sz="2400" b="1" dirty="0"/>
          </a:p>
          <a:p>
            <a:endParaRPr lang="de-DE" dirty="0"/>
          </a:p>
          <a:p>
            <a:r>
              <a:rPr lang="en-US" sz="1800" dirty="0"/>
              <a:t>Fact Sheet on Creative Commons &amp; Open Science. </a:t>
            </a:r>
            <a:r>
              <a:rPr lang="de-DE" altLang="de-DE" sz="1800" dirty="0">
                <a:hlinkClick r:id="rId6"/>
              </a:rPr>
              <a:t>10.5281/zenodo.840651</a:t>
            </a:r>
            <a:r>
              <a:rPr lang="de-DE" altLang="de-DE" sz="1800" dirty="0"/>
              <a:t> </a:t>
            </a:r>
          </a:p>
        </p:txBody>
      </p:sp>
    </p:spTree>
    <p:extLst>
      <p:ext uri="{BB962C8B-B14F-4D97-AF65-F5344CB8AC3E}">
        <p14:creationId xmlns:p14="http://schemas.microsoft.com/office/powerpoint/2010/main" val="78870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A659B48B-10ED-4C04-8CDF-EC885BD129EF}"/>
              </a:ext>
            </a:extLst>
          </p:cNvPr>
          <p:cNvSpPr/>
          <p:nvPr/>
        </p:nvSpPr>
        <p:spPr>
          <a:xfrm>
            <a:off x="5857897" y="2078863"/>
            <a:ext cx="2485727" cy="68822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D4A65347-7940-44FD-BA79-BF1A131AD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270" y="1888709"/>
            <a:ext cx="2457666" cy="866156"/>
          </a:xfrm>
          <a:prstGeom prst="rect">
            <a:avLst/>
          </a:prstGeom>
        </p:spPr>
      </p:pic>
      <p:pic>
        <p:nvPicPr>
          <p:cNvPr id="10" name="Grafik 9">
            <a:extLst>
              <a:ext uri="{FF2B5EF4-FFF2-40B4-BE49-F238E27FC236}">
                <a16:creationId xmlns:a16="http://schemas.microsoft.com/office/drawing/2014/main" id="{1993C99D-4581-4C7A-BE1F-80BA225F0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9004" y="1881359"/>
            <a:ext cx="2485727" cy="876658"/>
          </a:xfrm>
          <a:prstGeom prst="rect">
            <a:avLst/>
          </a:prstGeom>
        </p:spPr>
      </p:pic>
      <p:pic>
        <p:nvPicPr>
          <p:cNvPr id="11" name="Grafik 10">
            <a:extLst>
              <a:ext uri="{FF2B5EF4-FFF2-40B4-BE49-F238E27FC236}">
                <a16:creationId xmlns:a16="http://schemas.microsoft.com/office/drawing/2014/main" id="{696104A5-2AA8-405E-A9D2-2DBA32BE16FA}"/>
              </a:ext>
            </a:extLst>
          </p:cNvPr>
          <p:cNvPicPr>
            <a:picLocks noChangeAspect="1"/>
          </p:cNvPicPr>
          <p:nvPr/>
        </p:nvPicPr>
        <p:blipFill rotWithShape="1">
          <a:blip r:embed="rId5"/>
          <a:srcRect l="643" t="3001" r="1099" b="3948"/>
          <a:stretch/>
        </p:blipFill>
        <p:spPr>
          <a:xfrm>
            <a:off x="8970745" y="1888709"/>
            <a:ext cx="2485727" cy="861958"/>
          </a:xfrm>
          <a:prstGeom prst="rect">
            <a:avLst/>
          </a:prstGeom>
        </p:spPr>
      </p:pic>
      <p:graphicFrame>
        <p:nvGraphicFramePr>
          <p:cNvPr id="2" name="Tabelle 2">
            <a:extLst>
              <a:ext uri="{FF2B5EF4-FFF2-40B4-BE49-F238E27FC236}">
                <a16:creationId xmlns:a16="http://schemas.microsoft.com/office/drawing/2014/main" id="{5A863378-4338-4840-A1CC-BFD739681E66}"/>
              </a:ext>
            </a:extLst>
          </p:cNvPr>
          <p:cNvGraphicFramePr>
            <a:graphicFrameLocks noGrp="1"/>
          </p:cNvGraphicFramePr>
          <p:nvPr>
            <p:extLst>
              <p:ext uri="{D42A27DB-BD31-4B8C-83A1-F6EECF244321}">
                <p14:modId xmlns:p14="http://schemas.microsoft.com/office/powerpoint/2010/main" val="272338912"/>
              </p:ext>
            </p:extLst>
          </p:nvPr>
        </p:nvGraphicFramePr>
        <p:xfrm>
          <a:off x="539015" y="2943302"/>
          <a:ext cx="11032960" cy="1889760"/>
        </p:xfrm>
        <a:graphic>
          <a:graphicData uri="http://schemas.openxmlformats.org/drawingml/2006/table">
            <a:tbl>
              <a:tblPr firstRow="1" bandRow="1">
                <a:tableStyleId>{5C22544A-7EE6-4342-B048-85BDC9FD1C3A}</a:tableStyleId>
              </a:tblPr>
              <a:tblGrid>
                <a:gridCol w="2758240">
                  <a:extLst>
                    <a:ext uri="{9D8B030D-6E8A-4147-A177-3AD203B41FA5}">
                      <a16:colId xmlns:a16="http://schemas.microsoft.com/office/drawing/2014/main" val="2796277056"/>
                    </a:ext>
                  </a:extLst>
                </a:gridCol>
                <a:gridCol w="2758240">
                  <a:extLst>
                    <a:ext uri="{9D8B030D-6E8A-4147-A177-3AD203B41FA5}">
                      <a16:colId xmlns:a16="http://schemas.microsoft.com/office/drawing/2014/main" val="699399685"/>
                    </a:ext>
                  </a:extLst>
                </a:gridCol>
                <a:gridCol w="2758240">
                  <a:extLst>
                    <a:ext uri="{9D8B030D-6E8A-4147-A177-3AD203B41FA5}">
                      <a16:colId xmlns:a16="http://schemas.microsoft.com/office/drawing/2014/main" val="1047544704"/>
                    </a:ext>
                  </a:extLst>
                </a:gridCol>
                <a:gridCol w="2758240">
                  <a:extLst>
                    <a:ext uri="{9D8B030D-6E8A-4147-A177-3AD203B41FA5}">
                      <a16:colId xmlns:a16="http://schemas.microsoft.com/office/drawing/2014/main" val="2773746497"/>
                    </a:ext>
                  </a:extLst>
                </a:gridCol>
              </a:tblGrid>
              <a:tr h="370840">
                <a:tc>
                  <a:txBody>
                    <a:bodyPr/>
                    <a:lstStyle/>
                    <a:p>
                      <a:r>
                        <a:rPr lang="de-DE" sz="2800" dirty="0">
                          <a:solidFill>
                            <a:schemeClr val="tx1"/>
                          </a:solidFill>
                        </a:rPr>
                        <a:t>Legal </a:t>
                      </a:r>
                      <a:r>
                        <a:rPr lang="de-DE" sz="2800" dirty="0" err="1">
                          <a:solidFill>
                            <a:schemeClr val="tx1"/>
                          </a:solidFill>
                        </a:rPr>
                        <a:t>requirement</a:t>
                      </a:r>
                      <a:endParaRPr lang="de-DE" sz="2800" dirty="0">
                        <a:solidFill>
                          <a:schemeClr val="tx1"/>
                        </a:solidFill>
                      </a:endParaRPr>
                    </a:p>
                  </a:txBody>
                  <a:tcPr anchor="ctr">
                    <a:solidFill>
                      <a:schemeClr val="accent6">
                        <a:lumMod val="40000"/>
                        <a:lumOff val="60000"/>
                      </a:schemeClr>
                    </a:solidFill>
                  </a:tcPr>
                </a:tc>
                <a:tc>
                  <a:txBody>
                    <a:bodyPr/>
                    <a:lstStyle/>
                    <a:p>
                      <a:pPr algn="ctr"/>
                      <a:r>
                        <a:rPr lang="de-DE" sz="2800" dirty="0">
                          <a:solidFill>
                            <a:schemeClr val="tx1"/>
                          </a:solidFill>
                        </a:rPr>
                        <a:t>---</a:t>
                      </a:r>
                    </a:p>
                  </a:txBody>
                  <a:tcPr anchor="ctr">
                    <a:solidFill>
                      <a:schemeClr val="accent6">
                        <a:lumMod val="40000"/>
                        <a:lumOff val="60000"/>
                      </a:schemeClr>
                    </a:solidFill>
                  </a:tcPr>
                </a:tc>
                <a:tc>
                  <a:txBody>
                    <a:bodyPr/>
                    <a:lstStyle/>
                    <a:p>
                      <a:pPr algn="ctr"/>
                      <a:r>
                        <a:rPr lang="de-DE" sz="2800" dirty="0">
                          <a:solidFill>
                            <a:schemeClr val="tx1"/>
                          </a:solidFill>
                        </a:rPr>
                        <a:t>---</a:t>
                      </a:r>
                    </a:p>
                  </a:txBody>
                  <a:tcPr anchor="ctr">
                    <a:solidFill>
                      <a:schemeClr val="accent6">
                        <a:lumMod val="40000"/>
                        <a:lumOff val="60000"/>
                      </a:schemeClr>
                    </a:solidFill>
                  </a:tcPr>
                </a:tc>
                <a:tc>
                  <a:txBody>
                    <a:bodyPr/>
                    <a:lstStyle/>
                    <a:p>
                      <a:pPr algn="ctr"/>
                      <a:r>
                        <a:rPr lang="de-DE" sz="2800" dirty="0" err="1">
                          <a:solidFill>
                            <a:schemeClr val="tx1"/>
                          </a:solidFill>
                        </a:rPr>
                        <a:t>attribution</a:t>
                      </a:r>
                      <a:endParaRPr lang="de-DE" sz="2800" dirty="0">
                        <a:solidFill>
                          <a:schemeClr val="tx1"/>
                        </a:solidFill>
                      </a:endParaRPr>
                    </a:p>
                  </a:txBody>
                  <a:tcPr anchor="ctr">
                    <a:solidFill>
                      <a:schemeClr val="accent6">
                        <a:lumMod val="40000"/>
                        <a:lumOff val="60000"/>
                      </a:schemeClr>
                    </a:solidFill>
                  </a:tcPr>
                </a:tc>
                <a:extLst>
                  <a:ext uri="{0D108BD9-81ED-4DB2-BD59-A6C34878D82A}">
                    <a16:rowId xmlns:a16="http://schemas.microsoft.com/office/drawing/2014/main" val="3345906086"/>
                  </a:ext>
                </a:extLst>
              </a:tr>
              <a:tr h="370840">
                <a:tc>
                  <a:txBody>
                    <a:bodyPr/>
                    <a:lstStyle/>
                    <a:p>
                      <a:r>
                        <a:rPr lang="de-DE" sz="2800" b="1" dirty="0"/>
                        <a:t>Scientific </a:t>
                      </a:r>
                      <a:r>
                        <a:rPr lang="de-DE" sz="2800" b="1" dirty="0" err="1"/>
                        <a:t>community</a:t>
                      </a:r>
                      <a:r>
                        <a:rPr lang="de-DE" sz="2800" b="1" dirty="0"/>
                        <a:t> norm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1" kern="1200" dirty="0" err="1">
                          <a:solidFill>
                            <a:schemeClr val="tx1"/>
                          </a:solidFill>
                          <a:latin typeface="+mn-lt"/>
                          <a:ea typeface="+mn-ea"/>
                          <a:cs typeface="+mn-cs"/>
                        </a:rPr>
                        <a:t>attribution</a:t>
                      </a:r>
                      <a:endParaRPr lang="de-DE" sz="2800" b="1" kern="1200" dirty="0">
                        <a:solidFill>
                          <a:schemeClr val="tx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1" kern="1200" dirty="0" err="1">
                          <a:solidFill>
                            <a:schemeClr val="tx1"/>
                          </a:solidFill>
                          <a:latin typeface="+mn-lt"/>
                          <a:ea typeface="+mn-ea"/>
                          <a:cs typeface="+mn-cs"/>
                        </a:rPr>
                        <a:t>attribution</a:t>
                      </a:r>
                      <a:endParaRPr lang="de-DE" sz="2800" b="1" kern="1200" dirty="0">
                        <a:solidFill>
                          <a:schemeClr val="tx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1" kern="1200" dirty="0" err="1">
                          <a:solidFill>
                            <a:schemeClr val="tx1"/>
                          </a:solidFill>
                          <a:latin typeface="+mn-lt"/>
                          <a:ea typeface="+mn-ea"/>
                          <a:cs typeface="+mn-cs"/>
                        </a:rPr>
                        <a:t>attribution</a:t>
                      </a:r>
                      <a:endParaRPr lang="de-DE" sz="2800" b="1" kern="1200" dirty="0">
                        <a:solidFill>
                          <a:schemeClr val="tx1"/>
                        </a:solidFill>
                        <a:latin typeface="+mn-lt"/>
                        <a:ea typeface="+mn-ea"/>
                        <a:cs typeface="+mn-cs"/>
                      </a:endParaRPr>
                    </a:p>
                  </a:txBody>
                  <a:tcPr anchor="ctr"/>
                </a:tc>
                <a:extLst>
                  <a:ext uri="{0D108BD9-81ED-4DB2-BD59-A6C34878D82A}">
                    <a16:rowId xmlns:a16="http://schemas.microsoft.com/office/drawing/2014/main" val="838129964"/>
                  </a:ext>
                </a:extLst>
              </a:tr>
            </a:tbl>
          </a:graphicData>
        </a:graphic>
      </p:graphicFrame>
      <p:sp>
        <p:nvSpPr>
          <p:cNvPr id="13" name="Rechteck 12">
            <a:extLst>
              <a:ext uri="{FF2B5EF4-FFF2-40B4-BE49-F238E27FC236}">
                <a16:creationId xmlns:a16="http://schemas.microsoft.com/office/drawing/2014/main" id="{AC50DEEB-B09B-48E3-B8DD-CEEA79F16929}"/>
              </a:ext>
            </a:extLst>
          </p:cNvPr>
          <p:cNvSpPr/>
          <p:nvPr/>
        </p:nvSpPr>
        <p:spPr>
          <a:xfrm>
            <a:off x="539016" y="5155139"/>
            <a:ext cx="11032960" cy="949171"/>
          </a:xfrm>
          <a:prstGeom prst="rect">
            <a:avLst/>
          </a:prstGeom>
          <a:solidFill>
            <a:schemeClr val="accent4">
              <a:lumMod val="40000"/>
              <a:lumOff val="60000"/>
            </a:schemeClr>
          </a:solidFill>
          <a:effectLst>
            <a:outerShdw blurRad="165100" dist="355600" dir="2700000" algn="tl" rotWithShape="0">
              <a:prstClr val="black">
                <a:alpha val="40000"/>
              </a:prstClr>
            </a:outerShdw>
          </a:effectLst>
        </p:spPr>
        <p:txBody>
          <a:bodyPr wrap="square">
            <a:spAutoFit/>
          </a:bodyPr>
          <a:lstStyle/>
          <a:p>
            <a:pPr>
              <a:lnSpc>
                <a:spcPct val="120000"/>
              </a:lnSpc>
            </a:pPr>
            <a:r>
              <a:rPr lang="en-US" sz="2400" dirty="0">
                <a:solidFill>
                  <a:srgbClr val="212529"/>
                </a:solidFill>
              </a:rPr>
              <a:t>Use CC0 and simply ask for credit (rather than require attribution), </a:t>
            </a:r>
          </a:p>
          <a:p>
            <a:pPr>
              <a:lnSpc>
                <a:spcPct val="120000"/>
              </a:lnSpc>
            </a:pPr>
            <a:r>
              <a:rPr lang="en-US" sz="2400" dirty="0">
                <a:solidFill>
                  <a:srgbClr val="212529"/>
                </a:solidFill>
              </a:rPr>
              <a:t>and provide a citation for the dataset that others can copy and paste with ease. </a:t>
            </a:r>
          </a:p>
        </p:txBody>
      </p:sp>
    </p:spTree>
    <p:extLst>
      <p:ext uri="{BB962C8B-B14F-4D97-AF65-F5344CB8AC3E}">
        <p14:creationId xmlns:p14="http://schemas.microsoft.com/office/powerpoint/2010/main" val="13266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1301</Words>
  <Application>Microsoft Office PowerPoint</Application>
  <PresentationFormat>Breitbild</PresentationFormat>
  <Paragraphs>153</Paragraphs>
  <Slides>13</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Calibri</vt:lpstr>
      <vt:lpstr>Calibri Light</vt:lpstr>
      <vt:lpstr>Myriad Pro</vt:lpstr>
      <vt:lpstr>Open Sans</vt:lpstr>
      <vt:lpstr>Raleway</vt:lpstr>
      <vt:lpstr>Raleway Medium</vt:lpstr>
      <vt:lpstr>Wingdings</vt:lpstr>
      <vt:lpstr>Office Theme</vt:lpstr>
      <vt:lpstr>Open licences for research data publications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ahuebner</dc:creator>
  <cp:lastModifiedBy>Andreas Hübner</cp:lastModifiedBy>
  <cp:revision>783</cp:revision>
  <cp:lastPrinted>2021-03-01T16:48:58Z</cp:lastPrinted>
  <dcterms:created xsi:type="dcterms:W3CDTF">2018-07-04T12:15:13Z</dcterms:created>
  <dcterms:modified xsi:type="dcterms:W3CDTF">2022-12-08T10:37:38Z</dcterms:modified>
</cp:coreProperties>
</file>