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5" r:id="rId3"/>
    <p:sldId id="1001" r:id="rId4"/>
    <p:sldId id="1026" r:id="rId5"/>
    <p:sldId id="1030" r:id="rId6"/>
    <p:sldId id="1031" r:id="rId7"/>
    <p:sldId id="298" r:id="rId8"/>
    <p:sldId id="1003" r:id="rId9"/>
    <p:sldId id="1004" r:id="rId10"/>
    <p:sldId id="296" r:id="rId11"/>
    <p:sldId id="295" r:id="rId12"/>
    <p:sldId id="1032" r:id="rId13"/>
    <p:sldId id="294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899" autoAdjust="0"/>
  </p:normalViewPr>
  <p:slideViewPr>
    <p:cSldViewPr snapToGrid="0" showGuides="1">
      <p:cViewPr varScale="1">
        <p:scale>
          <a:sx n="70" d="100"/>
          <a:sy n="70" d="100"/>
        </p:scale>
        <p:origin x="1868" y="36"/>
      </p:cViewPr>
      <p:guideLst/>
    </p:cSldViewPr>
  </p:slideViewPr>
  <p:outlineViewPr>
    <p:cViewPr>
      <p:scale>
        <a:sx n="33" d="100"/>
        <a:sy n="33" d="100"/>
      </p:scale>
      <p:origin x="0" y="-428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D12AED-3033-4657-B7DC-D4E6DDB6F51C}" type="datetimeFigureOut">
              <a:rPr lang="en-US" smtClean="0"/>
              <a:pPr/>
              <a:t>11/6/2025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39C7C79-F225-43DA-A66A-FE385518FA4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2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2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2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2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6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5182-5551-4F9C-99C6-5079AC83E7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818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5182-5551-4F9C-99C6-5079AC83E7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92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C7C79-F225-43DA-A66A-FE385518FA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9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75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23F138-6E5B-40B1-8F1D-F4372133B5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6297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C58130-D793-4585-0F62-E225AFE34C08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Michael Fahrig</a:t>
            </a:r>
          </a:p>
        </p:txBody>
      </p:sp>
    </p:spTree>
    <p:extLst>
      <p:ext uri="{BB962C8B-B14F-4D97-AF65-F5344CB8AC3E}">
        <p14:creationId xmlns:p14="http://schemas.microsoft.com/office/powerpoint/2010/main" val="409699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9A371-D2C0-C5C7-599F-F5ADA1B1E1A0}"/>
              </a:ext>
            </a:extLst>
          </p:cNvPr>
          <p:cNvSpPr/>
          <p:nvPr userDrawn="1"/>
        </p:nvSpPr>
        <p:spPr>
          <a:xfrm>
            <a:off x="3454400" y="1440070"/>
            <a:ext cx="7262191" cy="5417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391775-4AD1-8748-F53B-B70F564F1E28}"/>
              </a:ext>
            </a:extLst>
          </p:cNvPr>
          <p:cNvSpPr/>
          <p:nvPr userDrawn="1"/>
        </p:nvSpPr>
        <p:spPr>
          <a:xfrm>
            <a:off x="-1" y="0"/>
            <a:ext cx="34544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F319D-54B8-AFBD-BA65-4B5CD82AAB9C}"/>
              </a:ext>
            </a:extLst>
          </p:cNvPr>
          <p:cNvSpPr/>
          <p:nvPr userDrawn="1"/>
        </p:nvSpPr>
        <p:spPr>
          <a:xfrm>
            <a:off x="10716591" y="1440070"/>
            <a:ext cx="1473208" cy="324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1A0D3-0AC2-CE22-6080-14AD1ABDD9C9}"/>
              </a:ext>
            </a:extLst>
          </p:cNvPr>
          <p:cNvSpPr/>
          <p:nvPr userDrawn="1"/>
        </p:nvSpPr>
        <p:spPr>
          <a:xfrm>
            <a:off x="-1" y="1873249"/>
            <a:ext cx="10716591" cy="2610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1873249"/>
            <a:ext cx="9847263" cy="2610403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102175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6" y="1796400"/>
            <a:ext cx="9847262" cy="4291200"/>
          </a:xfrm>
        </p:spPr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2CA85-C8A9-AE51-BACA-F669C81BC3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0001" y="1796400"/>
            <a:ext cx="5485274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169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vier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9D84D-EE1B-559A-763F-27CCEDAF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727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142009-8219-8BC1-AE3A-F9995A3671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8538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DCE4CB-2A8A-E999-BC5B-0546FC61E3B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41190" y="1796400"/>
            <a:ext cx="2522669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D3354A-A889-874A-227B-545FF09A783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49264" y="1796400"/>
            <a:ext cx="2673811" cy="429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724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B009781-AC80-2F25-3029-6F12E58808D1}"/>
              </a:ext>
            </a:extLst>
          </p:cNvPr>
          <p:cNvSpPr/>
          <p:nvPr userDrawn="1"/>
        </p:nvSpPr>
        <p:spPr>
          <a:xfrm>
            <a:off x="0" y="1299614"/>
            <a:ext cx="12192000" cy="4790036"/>
          </a:xfrm>
          <a:prstGeom prst="rect">
            <a:avLst/>
          </a:prstGeom>
          <a:solidFill>
            <a:srgbClr val="CCD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992C2-FFB1-4708-E8B4-A83FEB8F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5389"/>
            <a:ext cx="11256962" cy="703885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4AAA-16BD-3626-AEA5-8A73E455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BAD4-14D0-5047-44BC-502E9A6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D8F9C2E-5E35-BA39-43DD-137B5B363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964625C-7228-3CD7-0228-EB8F4DA6A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1724067"/>
            <a:ext cx="11256963" cy="4106890"/>
          </a:xfrm>
        </p:spPr>
        <p:txBody>
          <a:bodyPr numCol="4" spcCol="144000">
            <a:normAutofit/>
          </a:bodyPr>
          <a:lstStyle>
            <a:lvl1pPr defTabSz="540000">
              <a:buFontTx/>
              <a:buNone/>
              <a:defRPr sz="1200"/>
            </a:lvl1pPr>
            <a:lvl2pPr marL="0" indent="0" defTabSz="540000">
              <a:buFontTx/>
              <a:buNone/>
              <a:defRPr sz="1200"/>
            </a:lvl2pPr>
            <a:lvl3pPr marL="230400" indent="0" defTabSz="540000">
              <a:buFontTx/>
              <a:buNone/>
              <a:defRPr sz="1200"/>
            </a:lvl3pPr>
            <a:lvl4pPr marL="462600" indent="0" defTabSz="540000">
              <a:buFontTx/>
              <a:buNone/>
              <a:defRPr sz="1200"/>
            </a:lvl4pPr>
            <a:lvl5pPr marL="693000" indent="0" defTabSz="540000">
              <a:buFontTx/>
              <a:buNone/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007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0A19-C31D-D17E-333F-5FFC84C55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7F09D-CA65-1FAC-B1F6-091848CD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1AEE-F368-8957-E533-F548576E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DE676504-1990-FA12-2EC7-C96AF5346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06372-D161-EFA2-E8ED-37A82590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5224E-3006-D545-7E15-81DF2E93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2" name="Graphic 23">
            <a:extLst>
              <a:ext uri="{FF2B5EF4-FFF2-40B4-BE49-F238E27FC236}">
                <a16:creationId xmlns:a16="http://schemas.microsoft.com/office/drawing/2014/main" id="{CA34AAE7-7AA4-1685-C297-75524C24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31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und 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0888661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7" y="1819622"/>
            <a:ext cx="4918074" cy="427002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9843" y="1873250"/>
            <a:ext cx="5705544" cy="4216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8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B529B-D8ED-2881-64B4-857114F50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02524" y="0"/>
            <a:ext cx="4689475" cy="608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34800"/>
            <a:ext cx="703579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  <p:pic>
        <p:nvPicPr>
          <p:cNvPr id="5" name="Graphic 23">
            <a:extLst>
              <a:ext uri="{FF2B5EF4-FFF2-40B4-BE49-F238E27FC236}">
                <a16:creationId xmlns:a16="http://schemas.microsoft.com/office/drawing/2014/main" id="{53A88B90-E80D-2E66-A0ED-E8FAF1147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35755B-4407-A686-A945-80E4D01E48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6726" y="1819622"/>
            <a:ext cx="6716201" cy="4270028"/>
          </a:xfrm>
        </p:spPr>
        <p:txBody>
          <a:bodyPr/>
          <a:lstStyle>
            <a:lvl1pPr marL="0" indent="0">
              <a:buNone/>
              <a:defRPr sz="2000"/>
            </a:lvl1pPr>
            <a:lvl2pPr marL="230400" indent="-230400">
              <a:buFont typeface="Arial" panose="020B0604020202020204" pitchFamily="34" charset="0"/>
              <a:buChar char="•"/>
              <a:defRPr sz="2000"/>
            </a:lvl2pPr>
            <a:lvl3pPr marL="460800" indent="-230400">
              <a:buFont typeface="Arial" panose="020B0604020202020204" pitchFamily="34" charset="0"/>
              <a:buChar char="•"/>
              <a:defRPr sz="2000"/>
            </a:lvl3pPr>
            <a:lvl4pPr marL="691200" indent="-230400">
              <a:buFont typeface="Arial" panose="020B0604020202020204" pitchFamily="34" charset="0"/>
              <a:buChar char="•"/>
              <a:defRPr sz="2000"/>
            </a:lvl4pPr>
            <a:lvl5pPr marL="921600" indent="-2304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9732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57F847-0F40-805F-E109-55937F16EE05}"/>
              </a:ext>
            </a:extLst>
          </p:cNvPr>
          <p:cNvSpPr/>
          <p:nvPr userDrawn="1"/>
        </p:nvSpPr>
        <p:spPr>
          <a:xfrm>
            <a:off x="0" y="1873249"/>
            <a:ext cx="12192000" cy="4984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Heike Thomas | Zentralbibliothek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52761"/>
            <a:ext cx="4235513" cy="87845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1C0625-D322-4C40-8A04-4F73A774CD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0820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F905-3C25-3CFA-E054-260957D33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34800"/>
            <a:ext cx="11256349" cy="1075635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8D83-2BE1-ADF9-43B3-91BEF445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80BE63C6-2C68-11A6-634F-A223CACE5DE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6725" y="1873250"/>
            <a:ext cx="7035800" cy="421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dirty="0"/>
              <a:t>Diagramm</a:t>
            </a:r>
          </a:p>
        </p:txBody>
      </p:sp>
      <p:pic>
        <p:nvPicPr>
          <p:cNvPr id="3" name="Graphic 23">
            <a:extLst>
              <a:ext uri="{FF2B5EF4-FFF2-40B4-BE49-F238E27FC236}">
                <a16:creationId xmlns:a16="http://schemas.microsoft.com/office/drawing/2014/main" id="{0E3E6E4C-D915-71EB-4E50-21C71815E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" y="6389077"/>
            <a:ext cx="288000" cy="28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C1336-2991-8D7B-3424-2F8D21F7B98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8122" y="1824383"/>
            <a:ext cx="2345565" cy="42652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noProof="0" dirty="0"/>
              <a:t>Fließtext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AAB52-172F-B4B3-A3FA-15AC8C11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22B2-DCC2-4363-AA1C-8797E3A5E5C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7752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85C9-5B14-4109-AD56-2C7599AA46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084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85C9-5B14-4109-AD56-2C7599AA46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8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9B13E2-E807-8002-428D-29A29C515990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48"/>
            <a:ext cx="12191999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Heike Thomas | Zentralbibliothek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29" r="1"/>
          <a:stretch/>
        </p:blipFill>
        <p:spPr>
          <a:xfrm>
            <a:off x="1" y="348344"/>
            <a:ext cx="4235512" cy="87845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A753D02-4AA0-4EA7-A9A8-B75971C7E2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05959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28B5E9D-132E-EA0A-A3EC-0E0FAAD894E1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52"/>
            <a:ext cx="12192000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Heike Thomas | Zentralbibliothek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30"/>
          <a:stretch/>
        </p:blipFill>
        <p:spPr>
          <a:xfrm>
            <a:off x="-1" y="348344"/>
            <a:ext cx="4235513" cy="87845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240BF61-D00B-4A1A-8D45-9E1588C1C6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312639" y="46831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2806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368830-63A9-52FE-7F28-A47ED42D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3250"/>
            <a:ext cx="12192000" cy="49847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0993C30-67B9-75F4-1A06-1568B796DA9A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David </a:t>
            </a:r>
            <a:r>
              <a:rPr lang="de-DE" sz="800" dirty="0" err="1">
                <a:solidFill>
                  <a:schemeClr val="bg1"/>
                </a:solidFill>
              </a:rPr>
              <a:t>Ausserhofer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6C35A9-D326-D3E4-268D-71AE74532770}"/>
              </a:ext>
            </a:extLst>
          </p:cNvPr>
          <p:cNvSpPr>
            <a:spLocks/>
          </p:cNvSpPr>
          <p:nvPr userDrawn="1"/>
        </p:nvSpPr>
        <p:spPr>
          <a:xfrm>
            <a:off x="0" y="1873248"/>
            <a:ext cx="12192000" cy="498474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873249"/>
            <a:ext cx="11256349" cy="213774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0"/>
            <a:ext cx="11256963" cy="145138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Heike Thomas | Zentralbibliothek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AA8C86-ED12-4341-7307-2F3B27D4B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6434" y="348344"/>
            <a:ext cx="3621290" cy="87845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486D85-EC82-4767-9124-E17ED56335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658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CBB458-ABC1-FD6D-2103-D83AE6BE96B4}"/>
              </a:ext>
            </a:extLst>
          </p:cNvPr>
          <p:cNvSpPr/>
          <p:nvPr userDrawn="1"/>
        </p:nvSpPr>
        <p:spPr>
          <a:xfrm>
            <a:off x="3454400" y="1440070"/>
            <a:ext cx="7262191" cy="5417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AD4EC-48B9-56F2-00A4-34E299FAC8A5}"/>
              </a:ext>
            </a:extLst>
          </p:cNvPr>
          <p:cNvSpPr/>
          <p:nvPr userDrawn="1"/>
        </p:nvSpPr>
        <p:spPr>
          <a:xfrm>
            <a:off x="-1" y="0"/>
            <a:ext cx="34544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C23AD-FA70-8345-F13A-A479031FCD44}"/>
              </a:ext>
            </a:extLst>
          </p:cNvPr>
          <p:cNvSpPr/>
          <p:nvPr userDrawn="1"/>
        </p:nvSpPr>
        <p:spPr>
          <a:xfrm>
            <a:off x="0" y="1873249"/>
            <a:ext cx="10313988" cy="421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048A-F856-8FC0-D1B1-394DDF8B7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6" y="2292626"/>
            <a:ext cx="9136684" cy="1718366"/>
          </a:xfrm>
        </p:spPr>
        <p:txBody>
          <a:bodyPr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8EF49-D283-1706-05B8-788EF92123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725" y="4638261"/>
            <a:ext cx="9136685" cy="102041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5280-0B4B-ACEE-CE83-F3068856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EF8A7-1A2C-C52B-BA04-5685EB8AAEEF}"/>
              </a:ext>
            </a:extLst>
          </p:cNvPr>
          <p:cNvSpPr/>
          <p:nvPr userDrawn="1"/>
        </p:nvSpPr>
        <p:spPr>
          <a:xfrm>
            <a:off x="10716591" y="1440070"/>
            <a:ext cx="1473208" cy="324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D6E0D4D6-B4EE-6FBA-E4C3-9FAC2811F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0"/>
          <a:stretch/>
        </p:blipFill>
        <p:spPr>
          <a:xfrm>
            <a:off x="-1" y="348344"/>
            <a:ext cx="4235513" cy="87845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EF4A702-4D42-4FFC-A43E-10D5DC55F9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312639" y="473223"/>
            <a:ext cx="2410435" cy="7070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2274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278189"/>
            <a:ext cx="11256963" cy="1404936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364046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8A8BB9-01D0-3654-AAE2-4DE1BEC4A40B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</p:spTree>
    <p:extLst>
      <p:ext uri="{BB962C8B-B14F-4D97-AF65-F5344CB8AC3E}">
        <p14:creationId xmlns:p14="http://schemas.microsoft.com/office/powerpoint/2010/main" val="159150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F4C5BC-6D20-FED4-8532-7AF443336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FDFFF-E562-B802-280D-F82B196C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6" y="3278188"/>
            <a:ext cx="9114596" cy="1404937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 noProof="0" dirty="0"/>
              <a:t>Zwischenüberschrift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D48632-650C-942F-7A62-CF9B0E319205}"/>
              </a:ext>
            </a:extLst>
          </p:cNvPr>
          <p:cNvSpPr txBox="1"/>
          <p:nvPr userDrawn="1"/>
        </p:nvSpPr>
        <p:spPr>
          <a:xfrm rot="16200000">
            <a:off x="10981533" y="5322091"/>
            <a:ext cx="1406524" cy="1285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Bernd Wannenmacher</a:t>
            </a:r>
          </a:p>
        </p:txBody>
      </p:sp>
    </p:spTree>
    <p:extLst>
      <p:ext uri="{BB962C8B-B14F-4D97-AF65-F5344CB8AC3E}">
        <p14:creationId xmlns:p14="http://schemas.microsoft.com/office/powerpoint/2010/main" val="284884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37C05-0B52-73A3-9373-AAE32FCD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335389"/>
            <a:ext cx="11256962" cy="1404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AD72-55F4-7462-F73C-F21DAB61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6" y="1797878"/>
            <a:ext cx="11256962" cy="42917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Fließtext 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5DDF-77CE-867B-91D2-364B6E5D9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726" y="6389688"/>
            <a:ext cx="9847262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Heike Thomas | Zentralbibliothek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BE3B-E0CA-7AC3-9201-404918DF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6306" y="6389078"/>
            <a:ext cx="1406769" cy="2873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F622B2-DCC2-4363-AA1C-8797E3A5E5C2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091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74" r:id="rId4"/>
    <p:sldLayoutId id="2147483675" r:id="rId5"/>
    <p:sldLayoutId id="2147483670" r:id="rId6"/>
    <p:sldLayoutId id="2147483651" r:id="rId7"/>
    <p:sldLayoutId id="2147483676" r:id="rId8"/>
    <p:sldLayoutId id="2147483677" r:id="rId9"/>
    <p:sldLayoutId id="2147483678" r:id="rId10"/>
    <p:sldLayoutId id="2147483672" r:id="rId11"/>
    <p:sldLayoutId id="2147483650" r:id="rId12"/>
    <p:sldLayoutId id="2147483679" r:id="rId13"/>
    <p:sldLayoutId id="2147483680" r:id="rId14"/>
    <p:sldLayoutId id="2147483681" r:id="rId15"/>
    <p:sldLayoutId id="2147483654" r:id="rId16"/>
    <p:sldLayoutId id="2147483655" r:id="rId17"/>
    <p:sldLayoutId id="2147483657" r:id="rId18"/>
    <p:sldLayoutId id="2147483682" r:id="rId19"/>
    <p:sldLayoutId id="2147483673" r:id="rId20"/>
    <p:sldLayoutId id="2147483683" r:id="rId21"/>
    <p:sldLayoutId id="2147483684" r:id="rId2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21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95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10" pos="1182" userDrawn="1">
          <p15:clr>
            <a:srgbClr val="F26B43"/>
          </p15:clr>
        </p15:guide>
        <p15:guide id="14" pos="2069" userDrawn="1">
          <p15:clr>
            <a:srgbClr val="F26B43"/>
          </p15:clr>
        </p15:guide>
        <p15:guide id="16" pos="2953" userDrawn="1">
          <p15:clr>
            <a:srgbClr val="F26B43"/>
          </p15:clr>
        </p15:guide>
        <p15:guide id="20" pos="3839" userDrawn="1">
          <p15:clr>
            <a:srgbClr val="F26B43"/>
          </p15:clr>
        </p15:guide>
        <p15:guide id="22" pos="4726" userDrawn="1">
          <p15:clr>
            <a:srgbClr val="F26B43"/>
          </p15:clr>
        </p15:guide>
        <p15:guide id="26" pos="5611" userDrawn="1">
          <p15:clr>
            <a:srgbClr val="F26B43"/>
          </p15:clr>
        </p15:guide>
        <p15:guide id="28" pos="6497" userDrawn="1">
          <p15:clr>
            <a:srgbClr val="F26B43"/>
          </p15:clr>
        </p15:guide>
        <p15:guide id="30" pos="7385" userDrawn="1">
          <p15:clr>
            <a:srgbClr val="F26B43"/>
          </p15:clr>
        </p15:guide>
        <p15:guide id="31" orient="horz" pos="1180" userDrawn="1">
          <p15:clr>
            <a:srgbClr val="F26B43"/>
          </p15:clr>
        </p15:guide>
        <p15:guide id="33" orient="horz" pos="2065" userDrawn="1">
          <p15:clr>
            <a:srgbClr val="F26B43"/>
          </p15:clr>
        </p15:guide>
        <p15:guide id="34" orient="horz" pos="2950" userDrawn="1">
          <p15:clr>
            <a:srgbClr val="F26B43"/>
          </p15:clr>
        </p15:guide>
        <p15:guide id="36" orient="horz" pos="3836" userDrawn="1">
          <p15:clr>
            <a:srgbClr val="F26B43"/>
          </p15:clr>
        </p15:guide>
        <p15:guide id="37" orient="horz" pos="4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3" Type="http://schemas.openxmlformats.org/officeDocument/2006/relationships/hyperlink" Target="https://arcticjournal.org/index.html" TargetMode="External"/><Relationship Id="rId7" Type="http://schemas.openxmlformats.org/officeDocument/2006/relationships/image" Target="../media/image33.tmp"/><Relationship Id="rId2" Type="http://schemas.openxmlformats.org/officeDocument/2006/relationships/hyperlink" Target="https://arctic.ucalgary.ca/arctic-journal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Relationship Id="rId9" Type="http://schemas.openxmlformats.org/officeDocument/2006/relationships/image" Target="../media/image3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u-berlin.de/sites/open_access/finanzierung-oa/predatory_publishing/index.html" TargetMode="External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-berlin.primo.exlibrisgroup.com/discovery/search?query=any,contains,An%20Analysis%20of%20the%20Driving%20Factors%20of%20the%20Desertification%20in%20the%20Desert-Oasis%20Transition%20Zone&amp;tab=CentralIndex&amp;search_scope=CentralIndex&amp;vid=49KOBV_FUB:FUB&amp;offset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webofscience.com/wos/woscc/summary/0f25b27c-52b6-455f-8455-8520f8fdb6bb-011fd7b210/relevance/1" TargetMode="External"/><Relationship Id="rId5" Type="http://schemas.openxmlformats.org/officeDocument/2006/relationships/hyperlink" Target="https://fu-berlin.primo.exlibrisgroup.com/discovery/search?query=any,contains,Analysis%20of%20areas%20undergoing%20desertification,%20using%20EVI2%20multi-temporal%20data%20based%20on%20MODIS%20imagery%20as%20indicator&amp;tab=CentralIndex&amp;search_scope=CentralIndex&amp;vid=49KOBV_FUB:FUB&amp;offset=0" TargetMode="External"/><Relationship Id="rId4" Type="http://schemas.openxmlformats.org/officeDocument/2006/relationships/hyperlink" Target="https://www.webofscience.com/wos/woscc/full-record/WOS:0008313177000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-cms.springernature.com/springer-cms/rest/v1/content/18440/data/v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ublicationethics.org/guidance/guideline/retraction-guidelines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crossref.org/services/crossmar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egel.de/wissenschaft/natur/penis-schuld-am-klimawandel-forscher-narren-fachmagazin-a-1148845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u-berlin.primo.exlibrisgroup.com/discovery/search?query=any,contains,Integrating%20theory%20and%20experiments%20to%20link%20local%20mechanisms%20and%20ecosystem-level%20consequences%20of%20vegetation%20patterns%20in%20drylands&amp;tab=CentralIndex&amp;search_scope=CentralIndex&amp;vid=49KOBV_FUB:FUB&amp;offset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tatic-content.springer.com/esm/art%3A10.1038%2Fs43247-025-02802-3/MediaObjects/43247_2025_2802_MOESM1_ESM.pdf" TargetMode="External"/><Relationship Id="rId5" Type="http://schemas.openxmlformats.org/officeDocument/2006/relationships/hyperlink" Target="https://www.nature.com/articles/s43247-025-02802-3" TargetMode="External"/><Relationship Id="rId4" Type="http://schemas.openxmlformats.org/officeDocument/2006/relationships/hyperlink" Target="https://www.nature.com/commsen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D4E0-1C1B-31B3-E0A7-950661B33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466725" y="1873249"/>
            <a:ext cx="11256349" cy="2137743"/>
          </a:xfrm>
        </p:spPr>
        <p:txBody>
          <a:bodyPr/>
          <a:lstStyle/>
          <a:p>
            <a:r>
              <a:rPr lang="en-US" sz="4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Qualitätskriterien</a:t>
            </a: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bei</a:t>
            </a: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der </a:t>
            </a:r>
            <a:b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Literaturauswahl</a:t>
            </a:r>
            <a:endParaRPr lang="de-DE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E6AEFD8-0803-538D-C0CD-7E26439A01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466725" y="4638260"/>
            <a:ext cx="11256963" cy="1451389"/>
          </a:xfrm>
        </p:spPr>
        <p:txBody>
          <a:bodyPr/>
          <a:lstStyle/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Coffee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Lecture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, 06.11.2025</a:t>
            </a:r>
          </a:p>
          <a:p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Heike Thomas</a:t>
            </a:r>
          </a:p>
          <a:p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485A1-F29B-591B-29D7-DDC2F1BD13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Heike Thomas | Zentralbibliothek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48F22F-8345-4459-8A40-BB9111A4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2317088"/>
            <a:ext cx="2524125" cy="189309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7EDF4C1-A9C1-47F7-A35D-F7C5A672B6D2}"/>
              </a:ext>
            </a:extLst>
          </p:cNvPr>
          <p:cNvSpPr txBox="1"/>
          <p:nvPr/>
        </p:nvSpPr>
        <p:spPr>
          <a:xfrm>
            <a:off x="8039100" y="4124257"/>
            <a:ext cx="819150" cy="15729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r>
              <a:rPr lang="de-DE" sz="1000" dirty="0"/>
              <a:t>Bild: </a:t>
            </a:r>
            <a:r>
              <a:rPr lang="de-DE" sz="1000" dirty="0" err="1"/>
              <a:t>pixabay</a:t>
            </a:r>
            <a:endParaRPr lang="de-DE" sz="1000" dirty="0"/>
          </a:p>
        </p:txBody>
      </p:sp>
      <p:pic>
        <p:nvPicPr>
          <p:cNvPr id="10" name="Grafik 9" descr="Ein Bild, das Grafiken, Schrift, Grafikdesign, Kreis enthält.&#10;&#10;KI-generierte Inhalte können fehlerhaft sein.">
            <a:extLst>
              <a:ext uri="{FF2B5EF4-FFF2-40B4-BE49-F238E27FC236}">
                <a16:creationId xmlns:a16="http://schemas.microsoft.com/office/drawing/2014/main" id="{AEB4422C-82FE-32F3-5FD9-7C66AFB97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45" y="426321"/>
            <a:ext cx="1828020" cy="8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3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CF3F9-8717-3328-73D9-B507C594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Predatory</a:t>
            </a:r>
            <a:r>
              <a:rPr lang="de-DE" dirty="0"/>
              <a:t> &amp; </a:t>
            </a:r>
            <a:r>
              <a:rPr lang="de-DE" dirty="0" err="1"/>
              <a:t>Hijacked</a:t>
            </a:r>
            <a:r>
              <a:rPr lang="de-DE" dirty="0"/>
              <a:t> Journals</a:t>
            </a:r>
          </a:p>
        </p:txBody>
      </p:sp>
    </p:spTree>
    <p:extLst>
      <p:ext uri="{BB962C8B-B14F-4D97-AF65-F5344CB8AC3E}">
        <p14:creationId xmlns:p14="http://schemas.microsoft.com/office/powerpoint/2010/main" val="188234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8378E28-D29D-4630-B05E-C053D2E3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16" y="236380"/>
            <a:ext cx="7629967" cy="428625"/>
          </a:xfrm>
        </p:spPr>
        <p:txBody>
          <a:bodyPr/>
          <a:lstStyle/>
          <a:p>
            <a:r>
              <a:rPr lang="de-DE" dirty="0" err="1"/>
              <a:t>Predatory</a:t>
            </a:r>
            <a:r>
              <a:rPr lang="de-DE" dirty="0"/>
              <a:t> und </a:t>
            </a:r>
            <a:r>
              <a:rPr lang="de-DE" dirty="0" err="1"/>
              <a:t>Hijacked</a:t>
            </a:r>
            <a:r>
              <a:rPr lang="de-DE" dirty="0"/>
              <a:t> Journals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84E93B-723C-48F4-A1CD-5F84B12A5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23" y="1250081"/>
            <a:ext cx="5557578" cy="3825471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de-DE" sz="2400" b="1" dirty="0" err="1"/>
              <a:t>Predatory</a:t>
            </a:r>
            <a:r>
              <a:rPr lang="de-DE" sz="2400" b="1" dirty="0"/>
              <a:t> Journals</a:t>
            </a:r>
          </a:p>
          <a:p>
            <a:endParaRPr lang="de-DE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Erheben Publikationsgebühren, APCs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Keine / mangelhafte redaktionelle Bearbeitung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Keine / mangelhafte Qualitätssicherung wie Peer Review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Keine  / mangelhafte Indexierung in (Fach-)Datenbanken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Keine oder unzureichende langfristige Archivierung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Werben jedoch mit diesen Leistungen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7A89972-5938-4128-88D7-DEA272AA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0081"/>
            <a:ext cx="5557575" cy="382547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sz="2400" b="1" dirty="0" err="1"/>
              <a:t>Hijacked</a:t>
            </a:r>
            <a:r>
              <a:rPr lang="de-DE" sz="2400" b="1" dirty="0"/>
              <a:t> Journals</a:t>
            </a:r>
          </a:p>
          <a:p>
            <a:endParaRPr lang="de-DE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Fälschen Webseiten kleiner hochspezialisierter oder eingestellter Fachzeitschriften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Fälschen ISSN-Nummern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Keine redaktionelle Bearbeitung oder Qualitätssicherung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Werden durch nicht aufgedeckte Täuschung in Datenbanken wie </a:t>
            </a:r>
            <a:r>
              <a:rPr lang="de-DE" sz="1800" dirty="0" err="1"/>
              <a:t>Scopus</a:t>
            </a:r>
            <a:r>
              <a:rPr lang="de-DE" sz="1800" dirty="0"/>
              <a:t> indexiert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Kassieren Publikationsgebühren, APCs</a:t>
            </a:r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DBBE5E-B3D4-440D-A83E-4D90A17463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9F38C2-5859-4507-9DBB-1357B13F0137}"/>
              </a:ext>
            </a:extLst>
          </p:cNvPr>
          <p:cNvSpPr txBox="1"/>
          <p:nvPr/>
        </p:nvSpPr>
        <p:spPr>
          <a:xfrm>
            <a:off x="462225" y="5373445"/>
            <a:ext cx="112675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Betrügerische Geschäftspraktiken, die Publikationsdruck bei </a:t>
            </a:r>
            <a:r>
              <a:rPr lang="de-DE" dirty="0" err="1"/>
              <a:t>Wissenschaftler:innen</a:t>
            </a:r>
            <a:endParaRPr lang="de-DE" dirty="0"/>
          </a:p>
          <a:p>
            <a:r>
              <a:rPr lang="de-DE" dirty="0"/>
              <a:t>ausnutzen und zum seriösen Publizieren ungeeignete Zeitschriften gegen Zahlen von (hohen) Gebühren bieten.</a:t>
            </a:r>
          </a:p>
        </p:txBody>
      </p:sp>
      <p:sp>
        <p:nvSpPr>
          <p:cNvPr id="2" name="Fußzeilenplatzhalter 3">
            <a:extLst>
              <a:ext uri="{FF2B5EF4-FFF2-40B4-BE49-F238E27FC236}">
                <a16:creationId xmlns:a16="http://schemas.microsoft.com/office/drawing/2014/main" id="{03739F02-CE3A-1190-4FE0-4ADF7FE6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Heike Thomas | Zentralbibliothek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732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61F837-BB41-4896-9710-F32644912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27967"/>
            <a:ext cx="10848722" cy="4525963"/>
          </a:xfrm>
        </p:spPr>
        <p:txBody>
          <a:bodyPr>
            <a:normAutofit/>
          </a:bodyPr>
          <a:lstStyle/>
          <a:p>
            <a:r>
              <a:rPr lang="de-DE" sz="1800" dirty="0">
                <a:hlinkClick r:id="rId2"/>
              </a:rPr>
              <a:t>Arctic: </a:t>
            </a:r>
            <a:r>
              <a:rPr lang="en-US" sz="1800" dirty="0">
                <a:hlinkClick r:id="rId2"/>
              </a:rPr>
              <a:t>Journal of the Arctic Institute of North America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hlinkClick r:id="rId3"/>
              </a:rPr>
              <a:t>Arctic Journal</a:t>
            </a:r>
            <a:endParaRPr lang="en-US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E54570-3D0B-45C4-BC09-1258DADF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146D3983-0C29-483A-B934-5FFB4B5D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97" y="334964"/>
            <a:ext cx="7528206" cy="717002"/>
          </a:xfrm>
        </p:spPr>
        <p:txBody>
          <a:bodyPr/>
          <a:lstStyle/>
          <a:p>
            <a:r>
              <a:rPr lang="de-DE" dirty="0" err="1"/>
              <a:t>Predatory</a:t>
            </a:r>
            <a:r>
              <a:rPr lang="de-DE" dirty="0"/>
              <a:t> und </a:t>
            </a:r>
            <a:r>
              <a:rPr lang="de-DE" dirty="0" err="1"/>
              <a:t>Hijacked</a:t>
            </a:r>
            <a:r>
              <a:rPr lang="de-DE" dirty="0"/>
              <a:t> Journals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9B0FC2-E7AD-43B8-8E52-FC800CF7C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6" y="1723831"/>
            <a:ext cx="7187034" cy="1855531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8A1AE55-E30E-475D-88C5-257F8611B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8" y="1723831"/>
            <a:ext cx="1474635" cy="19911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E4CA233-CBC5-4CF3-A9DF-91AC3EB79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2" y="2339263"/>
            <a:ext cx="1895740" cy="838317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D3C7777-214C-4EF1-A429-F4A8072B2875}"/>
              </a:ext>
            </a:extLst>
          </p:cNvPr>
          <p:cNvSpPr txBox="1"/>
          <p:nvPr/>
        </p:nvSpPr>
        <p:spPr>
          <a:xfrm>
            <a:off x="9764882" y="1893536"/>
            <a:ext cx="1990961" cy="44669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r>
              <a:rPr lang="de-DE" sz="1400" dirty="0"/>
              <a:t>Journal </a:t>
            </a:r>
            <a:r>
              <a:rPr lang="de-DE" sz="1400" dirty="0" err="1"/>
              <a:t>Citation</a:t>
            </a:r>
            <a:r>
              <a:rPr lang="de-DE" sz="1400" dirty="0"/>
              <a:t> Reports: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2D8532-9029-49A3-94AA-99D974A42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17791"/>
            <a:ext cx="1333686" cy="17718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A53EB79-BEC0-4541-8675-E381D73D11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7" y="4373916"/>
            <a:ext cx="2338296" cy="20157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51B5DBD-24FF-476F-86FD-BDC7F082B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97" y="4929214"/>
            <a:ext cx="6144482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5A035-FFB6-4DE5-8ACF-7065AE25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14" y="332691"/>
            <a:ext cx="7727573" cy="428625"/>
          </a:xfrm>
        </p:spPr>
        <p:txBody>
          <a:bodyPr/>
          <a:lstStyle/>
          <a:p>
            <a:r>
              <a:rPr lang="de-DE" dirty="0" err="1"/>
              <a:t>Predatory</a:t>
            </a:r>
            <a:r>
              <a:rPr lang="de-DE" dirty="0"/>
              <a:t> und </a:t>
            </a:r>
            <a:r>
              <a:rPr lang="de-DE" dirty="0" err="1"/>
              <a:t>Hijacked</a:t>
            </a:r>
            <a:r>
              <a:rPr lang="de-DE" dirty="0"/>
              <a:t> Journals</a:t>
            </a:r>
          </a:p>
        </p:txBody>
      </p:sp>
      <p:pic>
        <p:nvPicPr>
          <p:cNvPr id="11" name="Inhaltsplatzhalter 10" descr="Auge mit einfarbiger Füllung">
            <a:extLst>
              <a:ext uri="{FF2B5EF4-FFF2-40B4-BE49-F238E27FC236}">
                <a16:creationId xmlns:a16="http://schemas.microsoft.com/office/drawing/2014/main" id="{B7B879A2-5490-491A-AD7A-67DF651E1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6561" y="1338692"/>
            <a:ext cx="641780" cy="641780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9E7A79E-C775-4444-9D4D-A97509F7989B}"/>
              </a:ext>
            </a:extLst>
          </p:cNvPr>
          <p:cNvSpPr txBox="1"/>
          <p:nvPr/>
        </p:nvSpPr>
        <p:spPr>
          <a:xfrm>
            <a:off x="509116" y="1181693"/>
            <a:ext cx="11173767" cy="4678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sz="2400" b="1" dirty="0"/>
              <a:t>Erkennungszeichen:</a:t>
            </a:r>
          </a:p>
          <a:p>
            <a:endParaRPr lang="de-DE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Teils aggressive Werbung per Email etc.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Schnelle Veröffentlichung (wenige Wochen oder gar Tage)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Peer Review wird trotzdem zugesichert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Werben mit hohen teils gefälschten oder kreativen Impactfaktoren </a:t>
            </a:r>
            <a:r>
              <a:rPr lang="de-DE" dirty="0">
                <a:solidFill>
                  <a:srgbClr val="C00000"/>
                </a:solidFill>
              </a:rPr>
              <a:t>(Das Original heißt </a:t>
            </a:r>
            <a:r>
              <a:rPr lang="de-DE" b="1" dirty="0">
                <a:solidFill>
                  <a:srgbClr val="C00000"/>
                </a:solidFill>
              </a:rPr>
              <a:t>J</a:t>
            </a:r>
            <a:r>
              <a:rPr lang="de-DE" dirty="0">
                <a:solidFill>
                  <a:srgbClr val="C00000"/>
                </a:solidFill>
              </a:rPr>
              <a:t>ournal </a:t>
            </a:r>
            <a:r>
              <a:rPr lang="de-DE" b="1" dirty="0">
                <a:solidFill>
                  <a:srgbClr val="C00000"/>
                </a:solidFill>
              </a:rPr>
              <a:t>I</a:t>
            </a:r>
            <a:r>
              <a:rPr lang="de-DE" dirty="0">
                <a:solidFill>
                  <a:srgbClr val="C00000"/>
                </a:solidFill>
              </a:rPr>
              <a:t>mpact </a:t>
            </a:r>
            <a:r>
              <a:rPr lang="de-DE" b="1" dirty="0" err="1">
                <a:solidFill>
                  <a:srgbClr val="C00000"/>
                </a:solidFill>
              </a:rPr>
              <a:t>F</a:t>
            </a:r>
            <a:r>
              <a:rPr lang="de-DE" dirty="0" err="1">
                <a:solidFill>
                  <a:srgbClr val="C00000"/>
                </a:solidFill>
              </a:rPr>
              <a:t>actor</a:t>
            </a:r>
            <a:r>
              <a:rPr lang="de-DE" dirty="0">
                <a:solidFill>
                  <a:srgbClr val="C00000"/>
                </a:solidFill>
              </a:rPr>
              <a:t> und kann in den Journal </a:t>
            </a:r>
            <a:r>
              <a:rPr lang="de-DE" dirty="0" err="1">
                <a:solidFill>
                  <a:srgbClr val="C00000"/>
                </a:solidFill>
              </a:rPr>
              <a:t>Citation</a:t>
            </a:r>
            <a:r>
              <a:rPr lang="de-DE" dirty="0">
                <a:solidFill>
                  <a:srgbClr val="C00000"/>
                </a:solidFill>
              </a:rPr>
              <a:t> Reports überprüft werden)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Titel der Zeitschrift weist starke Ähnlichkeit zu einem bereits renommierten Titel auf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Missbrauch der Identität von </a:t>
            </a:r>
            <a:r>
              <a:rPr lang="de-DE" dirty="0" err="1"/>
              <a:t>Wissenschaftler:innen</a:t>
            </a:r>
            <a:r>
              <a:rPr lang="de-DE" dirty="0"/>
              <a:t>, indem sie deren Namen für ihr Komitee bzw. Redaktionsteam </a:t>
            </a:r>
            <a:r>
              <a:rPr lang="de-DE" i="1" dirty="0"/>
              <a:t>(</a:t>
            </a:r>
            <a:r>
              <a:rPr lang="de-DE" i="1" dirty="0" err="1"/>
              <a:t>editorial</a:t>
            </a:r>
            <a:r>
              <a:rPr lang="de-DE" i="1" dirty="0"/>
              <a:t> </a:t>
            </a:r>
            <a:r>
              <a:rPr lang="de-DE" i="1" dirty="0" err="1"/>
              <a:t>board</a:t>
            </a:r>
            <a:r>
              <a:rPr lang="de-DE" i="1" dirty="0"/>
              <a:t>) </a:t>
            </a:r>
            <a:r>
              <a:rPr lang="de-DE" dirty="0"/>
              <a:t>nutzen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Kontaktinformationen, wie Telefonnummer und Adresse, erweisen sich als nicht existent. Für den E-Mail-Kontakt werden Dienste genutzt, die kostenfrei sind (bspw. </a:t>
            </a:r>
            <a:r>
              <a:rPr lang="de-DE" dirty="0" err="1"/>
              <a:t>gmail</a:t>
            </a:r>
            <a:r>
              <a:rPr lang="de-DE" dirty="0"/>
              <a:t>, </a:t>
            </a:r>
            <a:r>
              <a:rPr lang="de-DE" dirty="0" err="1"/>
              <a:t>yahoo</a:t>
            </a:r>
            <a:r>
              <a:rPr lang="de-DE" dirty="0"/>
              <a:t>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/>
              <a:t>Manuskript soll via Email eingereicht werden und nicht über ein professionelles Submission-System.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F815AF-D41C-47C2-839D-4CEA5470E000}"/>
              </a:ext>
            </a:extLst>
          </p:cNvPr>
          <p:cNvSpPr txBox="1"/>
          <p:nvPr/>
        </p:nvSpPr>
        <p:spPr>
          <a:xfrm>
            <a:off x="466726" y="5556952"/>
            <a:ext cx="11216157" cy="889888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normAutofit/>
          </a:bodyPr>
          <a:lstStyle/>
          <a:p>
            <a:r>
              <a:rPr lang="de-DE" sz="2000" dirty="0"/>
              <a:t>  </a:t>
            </a:r>
          </a:p>
          <a:p>
            <a:r>
              <a:rPr lang="de-DE" sz="2000" dirty="0"/>
              <a:t>Open Access an der Freien Universität: </a:t>
            </a:r>
            <a:r>
              <a:rPr lang="de-DE" sz="20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Informationen zum Thema "</a:t>
            </a:r>
            <a:r>
              <a:rPr lang="de-DE" sz="2000" b="1" dirty="0" err="1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Predatory</a:t>
            </a:r>
            <a:r>
              <a:rPr lang="de-DE" sz="20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Publishing"</a:t>
            </a:r>
            <a:endParaRPr lang="de-DE" sz="2000" b="1" dirty="0">
              <a:solidFill>
                <a:srgbClr val="0070C0"/>
              </a:solidFill>
            </a:endParaRPr>
          </a:p>
          <a:p>
            <a:endParaRPr lang="de-DE" sz="2000" b="1" dirty="0"/>
          </a:p>
          <a:p>
            <a:pPr algn="l"/>
            <a:endParaRPr lang="de-DE" sz="2000" dirty="0" err="1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8ABCC800-FC90-8B9B-7C2F-569E61DF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6" y="6389688"/>
            <a:ext cx="9847262" cy="287389"/>
          </a:xfrm>
        </p:spPr>
        <p:txBody>
          <a:bodyPr/>
          <a:lstStyle/>
          <a:p>
            <a:r>
              <a:rPr lang="de-DE" dirty="0"/>
              <a:t>Heike Thomas | Zentralbibliothek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9964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A1FFD-AD4D-46C2-B4BE-A5065DBC58BB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869991-3CCA-4AD4-889F-CA6A538044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Kaffeetasse und Bücher">
            <a:extLst>
              <a:ext uri="{FF2B5EF4-FFF2-40B4-BE49-F238E27FC236}">
                <a16:creationId xmlns:a16="http://schemas.microsoft.com/office/drawing/2014/main" id="{D1E46434-511D-4BEE-BE7B-DA389FA3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42B4A35-D56A-4F0F-B0B3-910BB0A5F305}"/>
              </a:ext>
            </a:extLst>
          </p:cNvPr>
          <p:cNvSpPr txBox="1"/>
          <p:nvPr/>
        </p:nvSpPr>
        <p:spPr>
          <a:xfrm>
            <a:off x="-10502812" y="173041"/>
            <a:ext cx="6012873" cy="6858000"/>
          </a:xfrm>
          <a:custGeom>
            <a:avLst/>
            <a:gdLst/>
            <a:ahLst/>
            <a:cxnLst/>
            <a:rect l="l" t="t" r="r" b="b"/>
            <a:pathLst>
              <a:path w="6012873" h="6858000">
                <a:moveTo>
                  <a:pt x="4980402" y="3687452"/>
                </a:moveTo>
                <a:lnTo>
                  <a:pt x="4990156" y="3687452"/>
                </a:lnTo>
                <a:cubicBezTo>
                  <a:pt x="5043800" y="3687452"/>
                  <a:pt x="5082815" y="3696800"/>
                  <a:pt x="5107199" y="3715494"/>
                </a:cubicBezTo>
                <a:cubicBezTo>
                  <a:pt x="5131583" y="3734188"/>
                  <a:pt x="5143775" y="3761011"/>
                  <a:pt x="5143775" y="3795961"/>
                </a:cubicBezTo>
                <a:cubicBezTo>
                  <a:pt x="5143775" y="3815468"/>
                  <a:pt x="5141336" y="3832944"/>
                  <a:pt x="5136460" y="3848387"/>
                </a:cubicBezTo>
                <a:cubicBezTo>
                  <a:pt x="5131583" y="3863830"/>
                  <a:pt x="5123048" y="3876835"/>
                  <a:pt x="5110856" y="3887401"/>
                </a:cubicBezTo>
                <a:cubicBezTo>
                  <a:pt x="5098664" y="3897968"/>
                  <a:pt x="5082205" y="3906096"/>
                  <a:pt x="5061479" y="3911785"/>
                </a:cubicBezTo>
                <a:cubicBezTo>
                  <a:pt x="5040752" y="3917475"/>
                  <a:pt x="5014540" y="3920320"/>
                  <a:pt x="4982840" y="3920320"/>
                </a:cubicBezTo>
                <a:lnTo>
                  <a:pt x="4908469" y="3920320"/>
                </a:lnTo>
                <a:lnTo>
                  <a:pt x="4908469" y="3688672"/>
                </a:lnTo>
                <a:close/>
                <a:moveTo>
                  <a:pt x="5458709" y="3565532"/>
                </a:moveTo>
                <a:lnTo>
                  <a:pt x="5458709" y="4368985"/>
                </a:lnTo>
                <a:lnTo>
                  <a:pt x="5964677" y="4368985"/>
                </a:lnTo>
                <a:lnTo>
                  <a:pt x="5964677" y="4243407"/>
                </a:lnTo>
                <a:lnTo>
                  <a:pt x="5606233" y="4243407"/>
                </a:lnTo>
                <a:lnTo>
                  <a:pt x="5606233" y="4023952"/>
                </a:lnTo>
                <a:lnTo>
                  <a:pt x="5893964" y="4023952"/>
                </a:lnTo>
                <a:lnTo>
                  <a:pt x="5893964" y="3898374"/>
                </a:lnTo>
                <a:lnTo>
                  <a:pt x="5606233" y="3898374"/>
                </a:lnTo>
                <a:lnTo>
                  <a:pt x="5606233" y="3692329"/>
                </a:lnTo>
                <a:lnTo>
                  <a:pt x="5939074" y="3692329"/>
                </a:lnTo>
                <a:lnTo>
                  <a:pt x="5939074" y="3565532"/>
                </a:lnTo>
                <a:close/>
                <a:moveTo>
                  <a:pt x="3913983" y="3565532"/>
                </a:moveTo>
                <a:lnTo>
                  <a:pt x="3913983" y="4112953"/>
                </a:lnTo>
                <a:cubicBezTo>
                  <a:pt x="3913983" y="4156844"/>
                  <a:pt x="3922924" y="4195452"/>
                  <a:pt x="3940805" y="4228777"/>
                </a:cubicBezTo>
                <a:cubicBezTo>
                  <a:pt x="3958687" y="4262102"/>
                  <a:pt x="3982665" y="4290347"/>
                  <a:pt x="4012738" y="4313512"/>
                </a:cubicBezTo>
                <a:cubicBezTo>
                  <a:pt x="4042812" y="4336676"/>
                  <a:pt x="4076949" y="4354152"/>
                  <a:pt x="4115151" y="4365937"/>
                </a:cubicBezTo>
                <a:cubicBezTo>
                  <a:pt x="4153352" y="4377723"/>
                  <a:pt x="4193180" y="4383616"/>
                  <a:pt x="4234633" y="4383616"/>
                </a:cubicBezTo>
                <a:cubicBezTo>
                  <a:pt x="4284214" y="4383616"/>
                  <a:pt x="4329730" y="4377723"/>
                  <a:pt x="4371183" y="4365937"/>
                </a:cubicBezTo>
                <a:cubicBezTo>
                  <a:pt x="4412636" y="4354152"/>
                  <a:pt x="4448602" y="4336067"/>
                  <a:pt x="4479082" y="4311683"/>
                </a:cubicBezTo>
                <a:cubicBezTo>
                  <a:pt x="4509562" y="4287299"/>
                  <a:pt x="4533336" y="4256209"/>
                  <a:pt x="4550405" y="4218414"/>
                </a:cubicBezTo>
                <a:cubicBezTo>
                  <a:pt x="4567474" y="4180619"/>
                  <a:pt x="4576009" y="4135305"/>
                  <a:pt x="4576009" y="4082473"/>
                </a:cubicBezTo>
                <a:lnTo>
                  <a:pt x="4576009" y="3565532"/>
                </a:lnTo>
                <a:lnTo>
                  <a:pt x="4428485" y="3565532"/>
                </a:lnTo>
                <a:lnTo>
                  <a:pt x="4428485" y="4077596"/>
                </a:lnTo>
                <a:cubicBezTo>
                  <a:pt x="4428485" y="4113359"/>
                  <a:pt x="4422999" y="4142824"/>
                  <a:pt x="4412026" y="4165988"/>
                </a:cubicBezTo>
                <a:cubicBezTo>
                  <a:pt x="4401053" y="4189153"/>
                  <a:pt x="4386626" y="4207441"/>
                  <a:pt x="4368744" y="4220852"/>
                </a:cubicBezTo>
                <a:cubicBezTo>
                  <a:pt x="4350863" y="4234264"/>
                  <a:pt x="4330543" y="4243611"/>
                  <a:pt x="4307785" y="4248894"/>
                </a:cubicBezTo>
                <a:cubicBezTo>
                  <a:pt x="4285026" y="4254177"/>
                  <a:pt x="4262268" y="4256819"/>
                  <a:pt x="4239509" y="4256819"/>
                </a:cubicBezTo>
                <a:cubicBezTo>
                  <a:pt x="4220002" y="4256819"/>
                  <a:pt x="4199885" y="4254177"/>
                  <a:pt x="4179159" y="4248894"/>
                </a:cubicBezTo>
                <a:cubicBezTo>
                  <a:pt x="4158433" y="4243611"/>
                  <a:pt x="4139332" y="4234264"/>
                  <a:pt x="4121857" y="4220852"/>
                </a:cubicBezTo>
                <a:cubicBezTo>
                  <a:pt x="4104382" y="4207441"/>
                  <a:pt x="4089954" y="4189356"/>
                  <a:pt x="4078575" y="4166598"/>
                </a:cubicBezTo>
                <a:cubicBezTo>
                  <a:pt x="4067196" y="4143839"/>
                  <a:pt x="4061506" y="4114579"/>
                  <a:pt x="4061506" y="4078816"/>
                </a:cubicBezTo>
                <a:lnTo>
                  <a:pt x="4061506" y="3565532"/>
                </a:lnTo>
                <a:close/>
                <a:moveTo>
                  <a:pt x="1867784" y="3565532"/>
                </a:moveTo>
                <a:lnTo>
                  <a:pt x="1867784" y="4368985"/>
                </a:lnTo>
                <a:lnTo>
                  <a:pt x="2373753" y="4368985"/>
                </a:lnTo>
                <a:lnTo>
                  <a:pt x="2373753" y="4243407"/>
                </a:lnTo>
                <a:lnTo>
                  <a:pt x="2015308" y="4243407"/>
                </a:lnTo>
                <a:lnTo>
                  <a:pt x="2015308" y="4023952"/>
                </a:lnTo>
                <a:lnTo>
                  <a:pt x="2303039" y="4023952"/>
                </a:lnTo>
                <a:lnTo>
                  <a:pt x="2303039" y="3898374"/>
                </a:lnTo>
                <a:lnTo>
                  <a:pt x="2015308" y="3898374"/>
                </a:lnTo>
                <a:lnTo>
                  <a:pt x="2015308" y="3692329"/>
                </a:lnTo>
                <a:lnTo>
                  <a:pt x="2348149" y="3692329"/>
                </a:lnTo>
                <a:lnTo>
                  <a:pt x="2348149" y="3565532"/>
                </a:lnTo>
                <a:close/>
                <a:moveTo>
                  <a:pt x="1265271" y="3565532"/>
                </a:moveTo>
                <a:lnTo>
                  <a:pt x="1265271" y="4368985"/>
                </a:lnTo>
                <a:lnTo>
                  <a:pt x="1757828" y="4368985"/>
                </a:lnTo>
                <a:lnTo>
                  <a:pt x="1757828" y="4243407"/>
                </a:lnTo>
                <a:lnTo>
                  <a:pt x="1412794" y="4243407"/>
                </a:lnTo>
                <a:lnTo>
                  <a:pt x="1412794" y="3565532"/>
                </a:lnTo>
                <a:close/>
                <a:moveTo>
                  <a:pt x="3198998" y="3564313"/>
                </a:moveTo>
                <a:lnTo>
                  <a:pt x="3198998" y="3689891"/>
                </a:lnTo>
                <a:lnTo>
                  <a:pt x="3435523" y="3689891"/>
                </a:lnTo>
                <a:lnTo>
                  <a:pt x="3435523" y="4368985"/>
                </a:lnTo>
                <a:lnTo>
                  <a:pt x="3583046" y="4368985"/>
                </a:lnTo>
                <a:lnTo>
                  <a:pt x="3583046" y="3689891"/>
                </a:lnTo>
                <a:lnTo>
                  <a:pt x="3820790" y="3689891"/>
                </a:lnTo>
                <a:lnTo>
                  <a:pt x="3820790" y="3564313"/>
                </a:lnTo>
                <a:close/>
                <a:moveTo>
                  <a:pt x="5001128" y="3558217"/>
                </a:moveTo>
                <a:cubicBezTo>
                  <a:pt x="4960489" y="3558217"/>
                  <a:pt x="4920255" y="3559436"/>
                  <a:pt x="4880427" y="3561875"/>
                </a:cubicBezTo>
                <a:cubicBezTo>
                  <a:pt x="4840600" y="3564313"/>
                  <a:pt x="4800773" y="3567158"/>
                  <a:pt x="4760946" y="3570409"/>
                </a:cubicBezTo>
                <a:lnTo>
                  <a:pt x="4760946" y="4368985"/>
                </a:lnTo>
                <a:lnTo>
                  <a:pt x="4908469" y="4368985"/>
                </a:lnTo>
                <a:lnTo>
                  <a:pt x="4908469" y="4043459"/>
                </a:lnTo>
                <a:lnTo>
                  <a:pt x="4968210" y="4043459"/>
                </a:lnTo>
                <a:cubicBezTo>
                  <a:pt x="4986904" y="4075971"/>
                  <a:pt x="5004176" y="4105638"/>
                  <a:pt x="5020026" y="4132460"/>
                </a:cubicBezTo>
                <a:cubicBezTo>
                  <a:pt x="5035876" y="4159283"/>
                  <a:pt x="5051928" y="4185292"/>
                  <a:pt x="5068184" y="4210489"/>
                </a:cubicBezTo>
                <a:cubicBezTo>
                  <a:pt x="5084440" y="4235686"/>
                  <a:pt x="5101103" y="4260883"/>
                  <a:pt x="5118172" y="4286080"/>
                </a:cubicBezTo>
                <a:cubicBezTo>
                  <a:pt x="5135240" y="4311276"/>
                  <a:pt x="5154341" y="4338912"/>
                  <a:pt x="5175474" y="4368985"/>
                </a:cubicBezTo>
                <a:lnTo>
                  <a:pt x="5366889" y="4368985"/>
                </a:lnTo>
                <a:cubicBezTo>
                  <a:pt x="5340879" y="4335660"/>
                  <a:pt x="5317511" y="4304571"/>
                  <a:pt x="5296784" y="4275716"/>
                </a:cubicBezTo>
                <a:cubicBezTo>
                  <a:pt x="5276058" y="4246862"/>
                  <a:pt x="5256551" y="4218820"/>
                  <a:pt x="5238263" y="4191591"/>
                </a:cubicBezTo>
                <a:cubicBezTo>
                  <a:pt x="5219975" y="4164363"/>
                  <a:pt x="5202500" y="4137337"/>
                  <a:pt x="5185837" y="4110515"/>
                </a:cubicBezTo>
                <a:cubicBezTo>
                  <a:pt x="5169175" y="4083692"/>
                  <a:pt x="5151903" y="4054838"/>
                  <a:pt x="5134021" y="4023952"/>
                </a:cubicBezTo>
                <a:cubicBezTo>
                  <a:pt x="5158405" y="4016636"/>
                  <a:pt x="5180960" y="4005867"/>
                  <a:pt x="5201687" y="3991643"/>
                </a:cubicBezTo>
                <a:cubicBezTo>
                  <a:pt x="5222413" y="3977419"/>
                  <a:pt x="5240295" y="3960553"/>
                  <a:pt x="5255332" y="3941046"/>
                </a:cubicBezTo>
                <a:cubicBezTo>
                  <a:pt x="5270368" y="3921539"/>
                  <a:pt x="5282154" y="3899796"/>
                  <a:pt x="5290689" y="3875819"/>
                </a:cubicBezTo>
                <a:cubicBezTo>
                  <a:pt x="5299223" y="3851841"/>
                  <a:pt x="5303490" y="3826441"/>
                  <a:pt x="5303490" y="3799619"/>
                </a:cubicBezTo>
                <a:cubicBezTo>
                  <a:pt x="5303490" y="3756540"/>
                  <a:pt x="5295565" y="3719761"/>
                  <a:pt x="5279716" y="3689281"/>
                </a:cubicBezTo>
                <a:cubicBezTo>
                  <a:pt x="5263866" y="3658801"/>
                  <a:pt x="5242327" y="3633808"/>
                  <a:pt x="5215098" y="3614300"/>
                </a:cubicBezTo>
                <a:cubicBezTo>
                  <a:pt x="5187869" y="3594793"/>
                  <a:pt x="5155967" y="3580569"/>
                  <a:pt x="5119391" y="3571628"/>
                </a:cubicBezTo>
                <a:cubicBezTo>
                  <a:pt x="5082815" y="3562688"/>
                  <a:pt x="5043394" y="3558217"/>
                  <a:pt x="5001128" y="3558217"/>
                </a:cubicBezTo>
                <a:close/>
                <a:moveTo>
                  <a:pt x="2899075" y="3552121"/>
                </a:moveTo>
                <a:cubicBezTo>
                  <a:pt x="2837303" y="3552121"/>
                  <a:pt x="2780203" y="3563094"/>
                  <a:pt x="2727778" y="3585040"/>
                </a:cubicBezTo>
                <a:cubicBezTo>
                  <a:pt x="2675352" y="3606985"/>
                  <a:pt x="2629835" y="3636856"/>
                  <a:pt x="2591227" y="3674651"/>
                </a:cubicBezTo>
                <a:cubicBezTo>
                  <a:pt x="2552619" y="3712446"/>
                  <a:pt x="2522342" y="3756744"/>
                  <a:pt x="2500397" y="3807544"/>
                </a:cubicBezTo>
                <a:cubicBezTo>
                  <a:pt x="2478451" y="3858344"/>
                  <a:pt x="2467478" y="3912598"/>
                  <a:pt x="2467478" y="3970307"/>
                </a:cubicBezTo>
                <a:cubicBezTo>
                  <a:pt x="2467478" y="4036956"/>
                  <a:pt x="2480077" y="4095884"/>
                  <a:pt x="2505274" y="4147091"/>
                </a:cubicBezTo>
                <a:cubicBezTo>
                  <a:pt x="2530470" y="4198297"/>
                  <a:pt x="2563389" y="4241376"/>
                  <a:pt x="2604029" y="4276326"/>
                </a:cubicBezTo>
                <a:cubicBezTo>
                  <a:pt x="2644669" y="4311276"/>
                  <a:pt x="2690592" y="4337896"/>
                  <a:pt x="2741799" y="4356183"/>
                </a:cubicBezTo>
                <a:cubicBezTo>
                  <a:pt x="2793005" y="4374472"/>
                  <a:pt x="2844618" y="4383616"/>
                  <a:pt x="2896637" y="4383616"/>
                </a:cubicBezTo>
                <a:cubicBezTo>
                  <a:pt x="2945405" y="4383616"/>
                  <a:pt x="2989499" y="4380364"/>
                  <a:pt x="3028920" y="4373862"/>
                </a:cubicBezTo>
                <a:cubicBezTo>
                  <a:pt x="3068341" y="4367360"/>
                  <a:pt x="3107965" y="4355574"/>
                  <a:pt x="3147792" y="4338505"/>
                </a:cubicBezTo>
                <a:lnTo>
                  <a:pt x="3136819" y="4197078"/>
                </a:lnTo>
                <a:cubicBezTo>
                  <a:pt x="3109997" y="4210083"/>
                  <a:pt x="3086426" y="4220446"/>
                  <a:pt x="3066106" y="4228167"/>
                </a:cubicBezTo>
                <a:cubicBezTo>
                  <a:pt x="3045786" y="4235889"/>
                  <a:pt x="3026685" y="4241985"/>
                  <a:pt x="3008803" y="4246456"/>
                </a:cubicBezTo>
                <a:cubicBezTo>
                  <a:pt x="2990922" y="4250926"/>
                  <a:pt x="2973650" y="4253771"/>
                  <a:pt x="2956987" y="4254990"/>
                </a:cubicBezTo>
                <a:cubicBezTo>
                  <a:pt x="2940325" y="4256209"/>
                  <a:pt x="2923053" y="4256819"/>
                  <a:pt x="2905171" y="4256819"/>
                </a:cubicBezTo>
                <a:cubicBezTo>
                  <a:pt x="2866970" y="4256819"/>
                  <a:pt x="2831207" y="4249504"/>
                  <a:pt x="2797882" y="4234873"/>
                </a:cubicBezTo>
                <a:cubicBezTo>
                  <a:pt x="2764557" y="4220243"/>
                  <a:pt x="2735296" y="4199923"/>
                  <a:pt x="2710099" y="4173913"/>
                </a:cubicBezTo>
                <a:cubicBezTo>
                  <a:pt x="2684903" y="4147904"/>
                  <a:pt x="2664989" y="4117017"/>
                  <a:pt x="2650358" y="4081254"/>
                </a:cubicBezTo>
                <a:cubicBezTo>
                  <a:pt x="2635728" y="4045491"/>
                  <a:pt x="2628413" y="4006070"/>
                  <a:pt x="2628413" y="3962991"/>
                </a:cubicBezTo>
                <a:cubicBezTo>
                  <a:pt x="2628413" y="3917475"/>
                  <a:pt x="2635525" y="3877038"/>
                  <a:pt x="2649749" y="3841681"/>
                </a:cubicBezTo>
                <a:cubicBezTo>
                  <a:pt x="2663973" y="3806324"/>
                  <a:pt x="2683074" y="3776454"/>
                  <a:pt x="2707051" y="3752070"/>
                </a:cubicBezTo>
                <a:cubicBezTo>
                  <a:pt x="2731029" y="3727686"/>
                  <a:pt x="2758867" y="3709195"/>
                  <a:pt x="2790567" y="3696596"/>
                </a:cubicBezTo>
                <a:cubicBezTo>
                  <a:pt x="2822266" y="3683998"/>
                  <a:pt x="2855184" y="3677699"/>
                  <a:pt x="2889322" y="3677699"/>
                </a:cubicBezTo>
                <a:cubicBezTo>
                  <a:pt x="2912893" y="3677699"/>
                  <a:pt x="2934229" y="3678512"/>
                  <a:pt x="2953330" y="3680137"/>
                </a:cubicBezTo>
                <a:cubicBezTo>
                  <a:pt x="2972430" y="3681763"/>
                  <a:pt x="2991328" y="3684811"/>
                  <a:pt x="3010022" y="3689281"/>
                </a:cubicBezTo>
                <a:cubicBezTo>
                  <a:pt x="3028717" y="3693752"/>
                  <a:pt x="3048224" y="3699848"/>
                  <a:pt x="3068544" y="3707569"/>
                </a:cubicBezTo>
                <a:cubicBezTo>
                  <a:pt x="3088864" y="3715291"/>
                  <a:pt x="3111622" y="3725654"/>
                  <a:pt x="3136819" y="3738659"/>
                </a:cubicBezTo>
                <a:lnTo>
                  <a:pt x="3147792" y="3596012"/>
                </a:lnTo>
                <a:cubicBezTo>
                  <a:pt x="3127472" y="3587884"/>
                  <a:pt x="3108981" y="3581179"/>
                  <a:pt x="3092319" y="3575896"/>
                </a:cubicBezTo>
                <a:cubicBezTo>
                  <a:pt x="3075656" y="3570612"/>
                  <a:pt x="3058181" y="3566142"/>
                  <a:pt x="3039893" y="3562484"/>
                </a:cubicBezTo>
                <a:cubicBezTo>
                  <a:pt x="3021605" y="3558827"/>
                  <a:pt x="3001488" y="3556185"/>
                  <a:pt x="2979543" y="3554560"/>
                </a:cubicBezTo>
                <a:cubicBezTo>
                  <a:pt x="2957597" y="3552934"/>
                  <a:pt x="2930774" y="3552121"/>
                  <a:pt x="2899075" y="3552121"/>
                </a:cubicBezTo>
                <a:close/>
                <a:moveTo>
                  <a:pt x="2379620" y="2217936"/>
                </a:moveTo>
                <a:cubicBezTo>
                  <a:pt x="2416196" y="2217936"/>
                  <a:pt x="2449724" y="2225657"/>
                  <a:pt x="2480204" y="2241100"/>
                </a:cubicBezTo>
                <a:cubicBezTo>
                  <a:pt x="2510684" y="2256544"/>
                  <a:pt x="2536897" y="2277270"/>
                  <a:pt x="2558842" y="2303279"/>
                </a:cubicBezTo>
                <a:cubicBezTo>
                  <a:pt x="2580788" y="2329289"/>
                  <a:pt x="2597857" y="2360175"/>
                  <a:pt x="2610049" y="2395939"/>
                </a:cubicBezTo>
                <a:cubicBezTo>
                  <a:pt x="2622241" y="2431702"/>
                  <a:pt x="2628337" y="2469497"/>
                  <a:pt x="2628337" y="2509324"/>
                </a:cubicBezTo>
                <a:cubicBezTo>
                  <a:pt x="2628337" y="2550777"/>
                  <a:pt x="2622241" y="2589182"/>
                  <a:pt x="2610049" y="2624539"/>
                </a:cubicBezTo>
                <a:cubicBezTo>
                  <a:pt x="2597857" y="2659895"/>
                  <a:pt x="2580788" y="2690782"/>
                  <a:pt x="2558842" y="2717198"/>
                </a:cubicBezTo>
                <a:cubicBezTo>
                  <a:pt x="2536897" y="2743614"/>
                  <a:pt x="2510684" y="2764340"/>
                  <a:pt x="2480204" y="2779377"/>
                </a:cubicBezTo>
                <a:cubicBezTo>
                  <a:pt x="2449724" y="2794414"/>
                  <a:pt x="2416196" y="2801932"/>
                  <a:pt x="2379620" y="2801932"/>
                </a:cubicBezTo>
                <a:cubicBezTo>
                  <a:pt x="2343044" y="2801932"/>
                  <a:pt x="2309110" y="2794617"/>
                  <a:pt x="2277817" y="2779987"/>
                </a:cubicBezTo>
                <a:cubicBezTo>
                  <a:pt x="2246524" y="2765356"/>
                  <a:pt x="2219498" y="2745036"/>
                  <a:pt x="2196740" y="2719027"/>
                </a:cubicBezTo>
                <a:cubicBezTo>
                  <a:pt x="2173981" y="2693017"/>
                  <a:pt x="2156303" y="2662131"/>
                  <a:pt x="2143705" y="2626367"/>
                </a:cubicBezTo>
                <a:cubicBezTo>
                  <a:pt x="2131106" y="2590604"/>
                  <a:pt x="2124807" y="2551590"/>
                  <a:pt x="2124807" y="2509324"/>
                </a:cubicBezTo>
                <a:cubicBezTo>
                  <a:pt x="2124807" y="2467059"/>
                  <a:pt x="2131106" y="2428247"/>
                  <a:pt x="2143705" y="2392891"/>
                </a:cubicBezTo>
                <a:cubicBezTo>
                  <a:pt x="2156303" y="2357534"/>
                  <a:pt x="2173981" y="2326851"/>
                  <a:pt x="2196740" y="2300841"/>
                </a:cubicBezTo>
                <a:cubicBezTo>
                  <a:pt x="2219498" y="2274832"/>
                  <a:pt x="2246524" y="2254512"/>
                  <a:pt x="2277817" y="2239881"/>
                </a:cubicBezTo>
                <a:cubicBezTo>
                  <a:pt x="2309110" y="2225251"/>
                  <a:pt x="2343044" y="2217936"/>
                  <a:pt x="2379620" y="2217936"/>
                </a:cubicBezTo>
                <a:close/>
                <a:moveTo>
                  <a:pt x="4858634" y="2108207"/>
                </a:moveTo>
                <a:lnTo>
                  <a:pt x="4858634" y="2911660"/>
                </a:lnTo>
                <a:lnTo>
                  <a:pt x="5364602" y="2911660"/>
                </a:lnTo>
                <a:lnTo>
                  <a:pt x="5364602" y="2786083"/>
                </a:lnTo>
                <a:lnTo>
                  <a:pt x="5006158" y="2786083"/>
                </a:lnTo>
                <a:lnTo>
                  <a:pt x="5006158" y="2566627"/>
                </a:lnTo>
                <a:lnTo>
                  <a:pt x="5293889" y="2566627"/>
                </a:lnTo>
                <a:lnTo>
                  <a:pt x="5293889" y="2441049"/>
                </a:lnTo>
                <a:lnTo>
                  <a:pt x="5006158" y="2441049"/>
                </a:lnTo>
                <a:lnTo>
                  <a:pt x="5006158" y="2235004"/>
                </a:lnTo>
                <a:lnTo>
                  <a:pt x="5338999" y="2235004"/>
                </a:lnTo>
                <a:lnTo>
                  <a:pt x="5338999" y="2108207"/>
                </a:lnTo>
                <a:close/>
                <a:moveTo>
                  <a:pt x="4191884" y="2108207"/>
                </a:moveTo>
                <a:lnTo>
                  <a:pt x="4191884" y="2911660"/>
                </a:lnTo>
                <a:lnTo>
                  <a:pt x="4697852" y="2911660"/>
                </a:lnTo>
                <a:lnTo>
                  <a:pt x="4697852" y="2786083"/>
                </a:lnTo>
                <a:lnTo>
                  <a:pt x="4339408" y="2786083"/>
                </a:lnTo>
                <a:lnTo>
                  <a:pt x="4339408" y="2566627"/>
                </a:lnTo>
                <a:lnTo>
                  <a:pt x="4627139" y="2566627"/>
                </a:lnTo>
                <a:lnTo>
                  <a:pt x="4627139" y="2441049"/>
                </a:lnTo>
                <a:lnTo>
                  <a:pt x="4339408" y="2441049"/>
                </a:lnTo>
                <a:lnTo>
                  <a:pt x="4339408" y="2235004"/>
                </a:lnTo>
                <a:lnTo>
                  <a:pt x="4672249" y="2235004"/>
                </a:lnTo>
                <a:lnTo>
                  <a:pt x="4672249" y="2108207"/>
                </a:lnTo>
                <a:close/>
                <a:moveTo>
                  <a:pt x="3563234" y="2108207"/>
                </a:moveTo>
                <a:lnTo>
                  <a:pt x="3563234" y="2911660"/>
                </a:lnTo>
                <a:lnTo>
                  <a:pt x="3710758" y="2911660"/>
                </a:lnTo>
                <a:lnTo>
                  <a:pt x="3710758" y="2578819"/>
                </a:lnTo>
                <a:lnTo>
                  <a:pt x="3997269" y="2578819"/>
                </a:lnTo>
                <a:lnTo>
                  <a:pt x="3997269" y="2453241"/>
                </a:lnTo>
                <a:lnTo>
                  <a:pt x="3710758" y="2453241"/>
                </a:lnTo>
                <a:lnTo>
                  <a:pt x="3710758" y="2235004"/>
                </a:lnTo>
                <a:lnTo>
                  <a:pt x="4041161" y="2235004"/>
                </a:lnTo>
                <a:lnTo>
                  <a:pt x="4041161" y="2108207"/>
                </a:lnTo>
                <a:close/>
                <a:moveTo>
                  <a:pt x="2934584" y="2108207"/>
                </a:moveTo>
                <a:lnTo>
                  <a:pt x="2934584" y="2911660"/>
                </a:lnTo>
                <a:lnTo>
                  <a:pt x="3082108" y="2911660"/>
                </a:lnTo>
                <a:lnTo>
                  <a:pt x="3082108" y="2578819"/>
                </a:lnTo>
                <a:lnTo>
                  <a:pt x="3368620" y="2578819"/>
                </a:lnTo>
                <a:lnTo>
                  <a:pt x="3368620" y="2453241"/>
                </a:lnTo>
                <a:lnTo>
                  <a:pt x="3082108" y="2453241"/>
                </a:lnTo>
                <a:lnTo>
                  <a:pt x="3082108" y="2235004"/>
                </a:lnTo>
                <a:lnTo>
                  <a:pt x="3412511" y="2235004"/>
                </a:lnTo>
                <a:lnTo>
                  <a:pt x="3412511" y="2108207"/>
                </a:lnTo>
                <a:close/>
                <a:moveTo>
                  <a:pt x="1632250" y="2094796"/>
                </a:moveTo>
                <a:cubicBezTo>
                  <a:pt x="1570478" y="2094796"/>
                  <a:pt x="1513378" y="2105769"/>
                  <a:pt x="1460953" y="2127715"/>
                </a:cubicBezTo>
                <a:cubicBezTo>
                  <a:pt x="1408527" y="2149660"/>
                  <a:pt x="1363010" y="2179531"/>
                  <a:pt x="1324402" y="2217326"/>
                </a:cubicBezTo>
                <a:cubicBezTo>
                  <a:pt x="1285794" y="2255121"/>
                  <a:pt x="1255518" y="2299419"/>
                  <a:pt x="1233572" y="2350219"/>
                </a:cubicBezTo>
                <a:cubicBezTo>
                  <a:pt x="1211626" y="2401019"/>
                  <a:pt x="1200654" y="2455273"/>
                  <a:pt x="1200654" y="2512982"/>
                </a:cubicBezTo>
                <a:cubicBezTo>
                  <a:pt x="1200654" y="2579631"/>
                  <a:pt x="1213252" y="2638559"/>
                  <a:pt x="1238449" y="2689766"/>
                </a:cubicBezTo>
                <a:cubicBezTo>
                  <a:pt x="1263645" y="2740972"/>
                  <a:pt x="1296564" y="2784051"/>
                  <a:pt x="1337204" y="2819001"/>
                </a:cubicBezTo>
                <a:cubicBezTo>
                  <a:pt x="1377844" y="2853951"/>
                  <a:pt x="1423767" y="2880571"/>
                  <a:pt x="1474974" y="2898859"/>
                </a:cubicBezTo>
                <a:cubicBezTo>
                  <a:pt x="1526180" y="2917147"/>
                  <a:pt x="1577793" y="2926291"/>
                  <a:pt x="1629812" y="2926291"/>
                </a:cubicBezTo>
                <a:cubicBezTo>
                  <a:pt x="1678580" y="2926291"/>
                  <a:pt x="1722674" y="2923039"/>
                  <a:pt x="1762095" y="2916537"/>
                </a:cubicBezTo>
                <a:cubicBezTo>
                  <a:pt x="1801516" y="2910035"/>
                  <a:pt x="1841140" y="2898249"/>
                  <a:pt x="1880967" y="2881180"/>
                </a:cubicBezTo>
                <a:lnTo>
                  <a:pt x="1869994" y="2739753"/>
                </a:lnTo>
                <a:cubicBezTo>
                  <a:pt x="1843172" y="2752758"/>
                  <a:pt x="1819601" y="2763121"/>
                  <a:pt x="1799281" y="2770843"/>
                </a:cubicBezTo>
                <a:cubicBezTo>
                  <a:pt x="1778961" y="2778564"/>
                  <a:pt x="1759860" y="2784660"/>
                  <a:pt x="1741978" y="2789131"/>
                </a:cubicBezTo>
                <a:cubicBezTo>
                  <a:pt x="1724097" y="2793601"/>
                  <a:pt x="1706825" y="2796446"/>
                  <a:pt x="1690162" y="2797665"/>
                </a:cubicBezTo>
                <a:cubicBezTo>
                  <a:pt x="1673500" y="2798884"/>
                  <a:pt x="1656228" y="2799494"/>
                  <a:pt x="1638346" y="2799494"/>
                </a:cubicBezTo>
                <a:cubicBezTo>
                  <a:pt x="1600145" y="2799494"/>
                  <a:pt x="1564381" y="2792179"/>
                  <a:pt x="1531057" y="2777548"/>
                </a:cubicBezTo>
                <a:cubicBezTo>
                  <a:pt x="1497732" y="2762918"/>
                  <a:pt x="1468471" y="2742598"/>
                  <a:pt x="1443274" y="2716588"/>
                </a:cubicBezTo>
                <a:cubicBezTo>
                  <a:pt x="1418077" y="2690579"/>
                  <a:pt x="1398164" y="2659692"/>
                  <a:pt x="1383534" y="2623929"/>
                </a:cubicBezTo>
                <a:cubicBezTo>
                  <a:pt x="1368903" y="2588166"/>
                  <a:pt x="1361588" y="2548745"/>
                  <a:pt x="1361588" y="2505667"/>
                </a:cubicBezTo>
                <a:cubicBezTo>
                  <a:pt x="1361588" y="2460150"/>
                  <a:pt x="1368700" y="2419713"/>
                  <a:pt x="1382924" y="2384356"/>
                </a:cubicBezTo>
                <a:cubicBezTo>
                  <a:pt x="1397148" y="2349000"/>
                  <a:pt x="1416249" y="2319129"/>
                  <a:pt x="1440226" y="2294745"/>
                </a:cubicBezTo>
                <a:cubicBezTo>
                  <a:pt x="1464204" y="2270361"/>
                  <a:pt x="1492042" y="2251870"/>
                  <a:pt x="1523742" y="2239271"/>
                </a:cubicBezTo>
                <a:cubicBezTo>
                  <a:pt x="1555441" y="2226673"/>
                  <a:pt x="1588359" y="2220374"/>
                  <a:pt x="1622497" y="2220374"/>
                </a:cubicBezTo>
                <a:cubicBezTo>
                  <a:pt x="1646068" y="2220374"/>
                  <a:pt x="1667404" y="2221187"/>
                  <a:pt x="1686505" y="2222812"/>
                </a:cubicBezTo>
                <a:cubicBezTo>
                  <a:pt x="1705605" y="2224438"/>
                  <a:pt x="1724503" y="2227486"/>
                  <a:pt x="1743197" y="2231956"/>
                </a:cubicBezTo>
                <a:cubicBezTo>
                  <a:pt x="1761892" y="2236427"/>
                  <a:pt x="1781399" y="2242523"/>
                  <a:pt x="1801719" y="2250244"/>
                </a:cubicBezTo>
                <a:cubicBezTo>
                  <a:pt x="1822039" y="2257966"/>
                  <a:pt x="1844797" y="2268329"/>
                  <a:pt x="1869994" y="2281334"/>
                </a:cubicBezTo>
                <a:lnTo>
                  <a:pt x="1880967" y="2138687"/>
                </a:lnTo>
                <a:cubicBezTo>
                  <a:pt x="1860647" y="2130559"/>
                  <a:pt x="1842156" y="2123854"/>
                  <a:pt x="1825494" y="2118571"/>
                </a:cubicBezTo>
                <a:cubicBezTo>
                  <a:pt x="1808831" y="2113287"/>
                  <a:pt x="1791356" y="2108817"/>
                  <a:pt x="1773068" y="2105160"/>
                </a:cubicBezTo>
                <a:cubicBezTo>
                  <a:pt x="1754780" y="2101502"/>
                  <a:pt x="1734663" y="2098860"/>
                  <a:pt x="1712717" y="2097235"/>
                </a:cubicBezTo>
                <a:cubicBezTo>
                  <a:pt x="1690772" y="2095609"/>
                  <a:pt x="1663949" y="2094796"/>
                  <a:pt x="1632250" y="2094796"/>
                </a:cubicBezTo>
                <a:close/>
                <a:moveTo>
                  <a:pt x="2379010" y="2091139"/>
                </a:moveTo>
                <a:cubicBezTo>
                  <a:pt x="2317327" y="2091139"/>
                  <a:pt x="2260919" y="2102721"/>
                  <a:pt x="2209789" y="2125886"/>
                </a:cubicBezTo>
                <a:cubicBezTo>
                  <a:pt x="2158659" y="2149051"/>
                  <a:pt x="2114831" y="2179937"/>
                  <a:pt x="2078306" y="2218545"/>
                </a:cubicBezTo>
                <a:cubicBezTo>
                  <a:pt x="2041781" y="2257153"/>
                  <a:pt x="2013577" y="2301857"/>
                  <a:pt x="1993696" y="2352657"/>
                </a:cubicBezTo>
                <a:cubicBezTo>
                  <a:pt x="1973814" y="2403457"/>
                  <a:pt x="1963873" y="2456086"/>
                  <a:pt x="1963873" y="2510543"/>
                </a:cubicBezTo>
                <a:cubicBezTo>
                  <a:pt x="1963873" y="2565814"/>
                  <a:pt x="1973814" y="2618646"/>
                  <a:pt x="1993696" y="2669040"/>
                </a:cubicBezTo>
                <a:cubicBezTo>
                  <a:pt x="2013577" y="2719433"/>
                  <a:pt x="2041781" y="2763934"/>
                  <a:pt x="2078306" y="2802542"/>
                </a:cubicBezTo>
                <a:cubicBezTo>
                  <a:pt x="2114831" y="2841150"/>
                  <a:pt x="2158659" y="2871833"/>
                  <a:pt x="2209789" y="2894592"/>
                </a:cubicBezTo>
                <a:cubicBezTo>
                  <a:pt x="2260919" y="2917350"/>
                  <a:pt x="2317327" y="2928729"/>
                  <a:pt x="2379010" y="2928729"/>
                </a:cubicBezTo>
                <a:cubicBezTo>
                  <a:pt x="2440694" y="2928729"/>
                  <a:pt x="2496695" y="2916944"/>
                  <a:pt x="2547012" y="2893372"/>
                </a:cubicBezTo>
                <a:cubicBezTo>
                  <a:pt x="2597330" y="2869801"/>
                  <a:pt x="2640344" y="2838508"/>
                  <a:pt x="2676057" y="2799494"/>
                </a:cubicBezTo>
                <a:cubicBezTo>
                  <a:pt x="2711769" y="2760479"/>
                  <a:pt x="2739567" y="2715775"/>
                  <a:pt x="2759448" y="2665382"/>
                </a:cubicBezTo>
                <a:cubicBezTo>
                  <a:pt x="2779330" y="2614988"/>
                  <a:pt x="2789271" y="2562969"/>
                  <a:pt x="2789271" y="2509324"/>
                </a:cubicBezTo>
                <a:cubicBezTo>
                  <a:pt x="2789271" y="2454054"/>
                  <a:pt x="2779330" y="2401222"/>
                  <a:pt x="2759448" y="2350828"/>
                </a:cubicBezTo>
                <a:cubicBezTo>
                  <a:pt x="2739567" y="2300435"/>
                  <a:pt x="2711769" y="2255934"/>
                  <a:pt x="2676057" y="2217326"/>
                </a:cubicBezTo>
                <a:cubicBezTo>
                  <a:pt x="2640344" y="2178718"/>
                  <a:pt x="2597127" y="2148035"/>
                  <a:pt x="2546403" y="2125276"/>
                </a:cubicBezTo>
                <a:cubicBezTo>
                  <a:pt x="2495679" y="2102518"/>
                  <a:pt x="2439881" y="2091139"/>
                  <a:pt x="2379010" y="2091139"/>
                </a:cubicBezTo>
                <a:close/>
                <a:moveTo>
                  <a:pt x="0" y="0"/>
                </a:moveTo>
                <a:lnTo>
                  <a:pt x="6012873" y="0"/>
                </a:lnTo>
                <a:lnTo>
                  <a:pt x="60128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 sz="9600" dirty="0">
              <a:latin typeface="NexusSans-Bold" panose="02000503060000020004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1A641E-5C6E-4F5B-A42B-E9B292835C09}"/>
              </a:ext>
            </a:extLst>
          </p:cNvPr>
          <p:cNvSpPr txBox="1"/>
          <p:nvPr/>
        </p:nvSpPr>
        <p:spPr>
          <a:xfrm>
            <a:off x="7227277" y="8669216"/>
            <a:ext cx="40991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latin typeface="NexusSans-Bold" panose="02000503060000020004" pitchFamily="2" charset="0"/>
              </a:rPr>
              <a:t>Lean Library</a:t>
            </a:r>
            <a:endParaRPr lang="de-DE" dirty="0">
              <a:latin typeface="NexusSans-Bold" panose="02000503060000020004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F3223B-E991-449F-8236-A5653AEDEB16}"/>
              </a:ext>
            </a:extLst>
          </p:cNvPr>
          <p:cNvSpPr txBox="1"/>
          <p:nvPr/>
        </p:nvSpPr>
        <p:spPr>
          <a:xfrm>
            <a:off x="551384" y="1324411"/>
            <a:ext cx="588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Vielen Dank für Ihre Aufmerksamkeit!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6B12FC-7D6F-4AE7-A013-9AEEB79E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9B552D4-7933-E662-B5F4-5240F2F4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1E4A876-F3E6-0B31-7C56-E63F9155948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B2C7CD"/>
          </a:solidFill>
        </p:spPr>
        <p:txBody>
          <a:bodyPr>
            <a:normAutofit/>
          </a:bodyPr>
          <a:lstStyle/>
          <a:p>
            <a:pPr marL="228600" indent="-228600">
              <a:buAutoNum type="arabicPlain" startAt="3"/>
            </a:pPr>
            <a:endParaRPr lang="de-DE" sz="1600" dirty="0"/>
          </a:p>
          <a:p>
            <a:r>
              <a:rPr lang="de-DE" dirty="0"/>
              <a:t>    </a:t>
            </a:r>
            <a:r>
              <a:rPr lang="de-DE" dirty="0">
                <a:cs typeface="Calibri Light" panose="020F0302020204030204" pitchFamily="34" charset="0"/>
              </a:rPr>
              <a:t> Allgemeine Hinweise zur Bewertung wissenschaftlicher Quellen</a:t>
            </a:r>
          </a:p>
          <a:p>
            <a:pPr marL="1079500" indent="-342900">
              <a:buFont typeface="Wingdings" panose="05000000000000000000" pitchFamily="2" charset="2"/>
              <a:buChar char="Ø"/>
            </a:pPr>
            <a:r>
              <a:rPr lang="de-DE" dirty="0" err="1">
                <a:cs typeface="Calibri Light" panose="020F0302020204030204" pitchFamily="34" charset="0"/>
              </a:rPr>
              <a:t>Retraction</a:t>
            </a:r>
            <a:r>
              <a:rPr lang="de-DE" dirty="0">
                <a:cs typeface="Calibri Light" panose="020F0302020204030204" pitchFamily="34" charset="0"/>
              </a:rPr>
              <a:t> / </a:t>
            </a:r>
            <a:r>
              <a:rPr lang="de-DE" dirty="0" err="1">
                <a:cs typeface="Calibri Light" panose="020F0302020204030204" pitchFamily="34" charset="0"/>
              </a:rPr>
              <a:t>Correction</a:t>
            </a:r>
            <a:endParaRPr lang="de-DE" dirty="0">
              <a:cs typeface="Calibri Light" panose="020F0302020204030204" pitchFamily="34" charset="0"/>
            </a:endParaRPr>
          </a:p>
          <a:p>
            <a:pPr marL="1079500" indent="-342900">
              <a:buFont typeface="Wingdings" panose="05000000000000000000" pitchFamily="2" charset="2"/>
              <a:buChar char="Ø"/>
            </a:pPr>
            <a:r>
              <a:rPr lang="de-DE" dirty="0" err="1">
                <a:cs typeface="Calibri Light" panose="020F0302020204030204" pitchFamily="34" charset="0"/>
              </a:rPr>
              <a:t>Crossmark</a:t>
            </a:r>
            <a:endParaRPr lang="de-DE" dirty="0">
              <a:cs typeface="Calibri Light" panose="020F0302020204030204" pitchFamily="34" charset="0"/>
            </a:endParaRPr>
          </a:p>
          <a:p>
            <a:endParaRPr lang="de-DE" dirty="0">
              <a:cs typeface="Calibri Light" panose="020F0302020204030204" pitchFamily="34" charset="0"/>
            </a:endParaRPr>
          </a:p>
          <a:p>
            <a:r>
              <a:rPr lang="de-DE" dirty="0">
                <a:cs typeface="Calibri Light" panose="020F0302020204030204" pitchFamily="34" charset="0"/>
              </a:rPr>
              <a:t>    Qualitätssicherung im Publikationsprozess / Peer Review</a:t>
            </a:r>
          </a:p>
          <a:p>
            <a:endParaRPr lang="de-DE" dirty="0">
              <a:cs typeface="Calibri Light" panose="020F0302020204030204" pitchFamily="34" charset="0"/>
            </a:endParaRPr>
          </a:p>
          <a:p>
            <a:r>
              <a:rPr lang="de-DE" dirty="0"/>
              <a:t>    </a:t>
            </a:r>
            <a:r>
              <a:rPr lang="de-DE" dirty="0" err="1"/>
              <a:t>Predatory</a:t>
            </a:r>
            <a:r>
              <a:rPr lang="de-DE" dirty="0"/>
              <a:t> Publishing</a:t>
            </a:r>
          </a:p>
          <a:p>
            <a:pPr lvl="1" indent="0">
              <a:buNone/>
            </a:pPr>
            <a:endParaRPr lang="de-D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indent="0">
              <a:buNone/>
            </a:pPr>
            <a:endParaRPr lang="de-DE" sz="1600" dirty="0">
              <a:cs typeface="Calibri Light" panose="020F0302020204030204" pitchFamily="34" charset="0"/>
            </a:endParaRPr>
          </a:p>
          <a:p>
            <a:pPr lvl="1" indent="0">
              <a:buNone/>
            </a:pPr>
            <a:endParaRPr lang="de-DE" sz="1600" dirty="0"/>
          </a:p>
          <a:p>
            <a:pPr marL="228600" indent="-228600">
              <a:buAutoNum type="arabicPlain" startAt="3"/>
            </a:pPr>
            <a:endParaRPr lang="de-DE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49E2F6-6450-AD1E-DB92-625BD7F5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Heike Thomas | Zentralbibliothek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5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CD518A-CEC9-4247-949E-76F2E270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Heike Thomas | Zentralbibliothek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490838-66C0-476E-9C83-3FBA18F6DE1B}"/>
              </a:ext>
            </a:extLst>
          </p:cNvPr>
          <p:cNvSpPr txBox="1"/>
          <p:nvPr/>
        </p:nvSpPr>
        <p:spPr>
          <a:xfrm>
            <a:off x="742950" y="419100"/>
            <a:ext cx="8658225" cy="70485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r>
              <a:rPr lang="de-DE" sz="4000" dirty="0" err="1">
                <a:cs typeface="Calibri Light" panose="020F0302020204030204" pitchFamily="34" charset="0"/>
              </a:rPr>
              <a:t>Retraction</a:t>
            </a:r>
            <a:r>
              <a:rPr lang="de-DE" sz="4000" dirty="0">
                <a:cs typeface="Calibri Light" panose="020F0302020204030204" pitchFamily="34" charset="0"/>
              </a:rPr>
              <a:t> / </a:t>
            </a:r>
            <a:r>
              <a:rPr lang="de-DE" sz="4000" dirty="0" err="1">
                <a:cs typeface="Calibri Light" panose="020F0302020204030204" pitchFamily="34" charset="0"/>
              </a:rPr>
              <a:t>Correction</a:t>
            </a:r>
            <a:endParaRPr lang="de-DE" sz="4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961BECA-257A-4EF5-B202-C2565811DC29}"/>
              </a:ext>
            </a:extLst>
          </p:cNvPr>
          <p:cNvSpPr txBox="1"/>
          <p:nvPr/>
        </p:nvSpPr>
        <p:spPr>
          <a:xfrm>
            <a:off x="663086" y="1157287"/>
            <a:ext cx="10725149" cy="4543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de-DE" sz="2200" b="1" dirty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2200" b="1" dirty="0" err="1"/>
              <a:t>Retraction</a:t>
            </a:r>
            <a:r>
              <a:rPr lang="de-DE" sz="2200" b="1" dirty="0"/>
              <a:t>: 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Artikel werden nach der Veröffentlichung zurückgezogen, da ernsthafte Mängel festgestellt wurden.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Artikel in Primo: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Analysis of the Driving Factors of the Desertification in the Desert-Oasis</a:t>
            </a:r>
            <a:r>
              <a:rPr lang="en-US" dirty="0">
                <a:solidFill>
                  <a:srgbClr val="0070C0"/>
                </a:solidFill>
              </a:rPr>
              <a:t> …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Artikel im Web </a:t>
            </a:r>
            <a:r>
              <a:rPr lang="de-DE" dirty="0" err="1"/>
              <a:t>of</a:t>
            </a:r>
            <a:r>
              <a:rPr lang="de-DE" dirty="0"/>
              <a:t> Science: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Analysis of the Driving Factors of the Desertification in the Desert-Oasis</a:t>
            </a:r>
            <a:r>
              <a:rPr lang="en-US" dirty="0">
                <a:solidFill>
                  <a:srgbClr val="0070C0"/>
                </a:solidFill>
              </a:rPr>
              <a:t>… 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de-DE" sz="2000" b="1" dirty="0"/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2200" b="1" dirty="0" err="1"/>
              <a:t>Correction</a:t>
            </a:r>
            <a:r>
              <a:rPr lang="de-DE" sz="2200" b="1" dirty="0"/>
              <a:t>: 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 err="1"/>
              <a:t>Autor:innen</a:t>
            </a:r>
            <a:r>
              <a:rPr lang="de-DE" dirty="0"/>
              <a:t> können auch nach der Veröffentlichungen noch Änderungen veröffentlichen, z.B. um Fehler zu korrigieren.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Artikel in Primo: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 of areas undergoing desertification</a:t>
            </a:r>
            <a:r>
              <a:rPr lang="en-US" dirty="0">
                <a:solidFill>
                  <a:srgbClr val="0070C0"/>
                </a:solidFill>
              </a:rPr>
              <a:t>…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Artikel im Web </a:t>
            </a:r>
            <a:r>
              <a:rPr lang="de-DE" dirty="0" err="1"/>
              <a:t>of</a:t>
            </a:r>
            <a:r>
              <a:rPr lang="de-DE" dirty="0"/>
              <a:t> Science: </a:t>
            </a:r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Analysis of areas undergoing desertification</a:t>
            </a:r>
            <a:r>
              <a:rPr lang="en-US" dirty="0">
                <a:solidFill>
                  <a:srgbClr val="0070C0"/>
                </a:solidFill>
              </a:rPr>
              <a:t>…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7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2B4C6-DF29-42CB-B835-CB2EABEF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629" y="251894"/>
            <a:ext cx="5340743" cy="735334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Retraction</a:t>
            </a:r>
            <a:r>
              <a:rPr lang="de-DE" dirty="0"/>
              <a:t> / </a:t>
            </a:r>
            <a:r>
              <a:rPr lang="de-DE" dirty="0" err="1"/>
              <a:t>Correction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FCF0C5-E091-40F2-B94A-E1E56D7B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167F70A3-956A-4DE1-BBAD-430F879F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06" y="4190431"/>
            <a:ext cx="2414039" cy="893650"/>
          </a:xfrm>
        </p:spPr>
        <p:txBody>
          <a:bodyPr>
            <a:normAutofit/>
          </a:bodyPr>
          <a:lstStyle/>
          <a:p>
            <a:r>
              <a:rPr lang="de-DE" dirty="0">
                <a:hlinkClick r:id="rId3"/>
              </a:rPr>
              <a:t>COPE </a:t>
            </a:r>
            <a:r>
              <a:rPr lang="de-DE" dirty="0" err="1">
                <a:hlinkClick r:id="rId3"/>
              </a:rPr>
              <a:t>Retraction</a:t>
            </a:r>
            <a:r>
              <a:rPr lang="de-DE" dirty="0">
                <a:hlinkClick r:id="" action="ppaction://noaction"/>
              </a:rPr>
              <a:t> </a:t>
            </a:r>
          </a:p>
          <a:p>
            <a:r>
              <a:rPr lang="de-DE" dirty="0">
                <a:hlinkClick r:id="" action="ppaction://noaction"/>
              </a:rPr>
              <a:t>Guidelines </a:t>
            </a:r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9929192-6B8A-4579-97E5-E9D301F21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5628" y="970197"/>
            <a:ext cx="7919405" cy="5786622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565822F-7D3C-4F3A-BAAF-9D8364BAB78F}"/>
              </a:ext>
            </a:extLst>
          </p:cNvPr>
          <p:cNvSpPr txBox="1"/>
          <p:nvPr/>
        </p:nvSpPr>
        <p:spPr>
          <a:xfrm>
            <a:off x="466726" y="2884824"/>
            <a:ext cx="2743200" cy="11571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r>
              <a:rPr lang="de-DE" sz="2000" dirty="0">
                <a:hlinkClick r:id="rId5"/>
              </a:rPr>
              <a:t>https://publicationethics.org/guidance/guideline/retraction-guidelines</a:t>
            </a:r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1290BA8-63DF-484A-AB83-85041F46CFE4}"/>
              </a:ext>
            </a:extLst>
          </p:cNvPr>
          <p:cNvSpPr/>
          <p:nvPr/>
        </p:nvSpPr>
        <p:spPr>
          <a:xfrm>
            <a:off x="466726" y="1076241"/>
            <a:ext cx="2743200" cy="1319001"/>
          </a:xfrm>
          <a:prstGeom prst="rect">
            <a:avLst/>
          </a:prstGeom>
          <a:solidFill>
            <a:srgbClr val="CCD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l"/>
            <a:r>
              <a:rPr lang="de-DE" sz="2000" b="1" dirty="0">
                <a:solidFill>
                  <a:schemeClr val="tx1"/>
                </a:solidFill>
              </a:rPr>
              <a:t>COPE </a:t>
            </a:r>
            <a:r>
              <a:rPr lang="de-DE" sz="2000" dirty="0">
                <a:solidFill>
                  <a:schemeClr val="tx1"/>
                </a:solidFill>
              </a:rPr>
              <a:t>= Committee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Publication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Ethics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0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DE69D-63F8-4464-93AC-CDF40BA1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CrossMark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7A6ECF1-C0EB-442D-B339-48FDB9E32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08" y="2769099"/>
            <a:ext cx="2181621" cy="2160644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E17E9E-5ABF-4250-85B6-024C7306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37E3488-8467-4C47-A12A-5A41E50648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164" y="773497"/>
            <a:ext cx="5356928" cy="16103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15E33C-C193-4A21-9E1C-82E77037F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164" y="2595520"/>
            <a:ext cx="5356928" cy="16669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F219A3-A6C7-4A3D-BAE9-3C80F935DF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4164" y="4397556"/>
            <a:ext cx="5356928" cy="17819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3707458-0DF5-420C-A2C1-F2DFB48617A5}"/>
              </a:ext>
            </a:extLst>
          </p:cNvPr>
          <p:cNvSpPr txBox="1"/>
          <p:nvPr/>
        </p:nvSpPr>
        <p:spPr>
          <a:xfrm>
            <a:off x="836219" y="1863498"/>
            <a:ext cx="3997465" cy="90560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r>
              <a:rPr lang="de-DE" sz="2000" b="1" dirty="0"/>
              <a:t>Hinweis zur Aktualität eines </a:t>
            </a:r>
          </a:p>
          <a:p>
            <a:pPr algn="l"/>
            <a:r>
              <a:rPr lang="de-DE" sz="2000" b="1" dirty="0"/>
              <a:t>(PDF-) Dokuments: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E90FAEE-26EA-4A82-9723-6C9D20E602ED}"/>
              </a:ext>
            </a:extLst>
          </p:cNvPr>
          <p:cNvSpPr txBox="1"/>
          <p:nvPr/>
        </p:nvSpPr>
        <p:spPr>
          <a:xfrm>
            <a:off x="466726" y="1024351"/>
            <a:ext cx="4736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7"/>
              </a:rPr>
              <a:t>https://www.crossref.org/services/crossmark/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6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23F1F-7CB4-42C7-A12E-CB87C6BA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Crossmark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40DAFEF-495D-4361-8693-2341CCF76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35" y="1240496"/>
            <a:ext cx="7428489" cy="4774050"/>
          </a:xfrm>
          <a:ln w="28575">
            <a:solidFill>
              <a:srgbClr val="00B050"/>
            </a:solidFill>
          </a:ln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2D52E0-8C4E-4398-BEE3-D8922C83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9ADA8-754B-4F99-8F6B-A2B3F6ED66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554" y="730912"/>
            <a:ext cx="5850541" cy="558896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374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30CB2-94B3-4B9C-CA4E-62ECB986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Qualitätssicherung im Publikationsprozess</a:t>
            </a:r>
          </a:p>
        </p:txBody>
      </p:sp>
    </p:spTree>
    <p:extLst>
      <p:ext uri="{BB962C8B-B14F-4D97-AF65-F5344CB8AC3E}">
        <p14:creationId xmlns:p14="http://schemas.microsoft.com/office/powerpoint/2010/main" val="100199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05AE38-36E3-490F-BE8F-2ED1D6925C96}"/>
              </a:ext>
            </a:extLst>
          </p:cNvPr>
          <p:cNvSpPr txBox="1"/>
          <p:nvPr/>
        </p:nvSpPr>
        <p:spPr>
          <a:xfrm>
            <a:off x="456134" y="385206"/>
            <a:ext cx="1038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Qualitätssicherung im Publikationsprozess </a:t>
            </a:r>
            <a:endParaRPr lang="de-DE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0D05C3-1E55-44D6-86B7-11904A23600C}"/>
              </a:ext>
            </a:extLst>
          </p:cNvPr>
          <p:cNvSpPr txBox="1"/>
          <p:nvPr/>
        </p:nvSpPr>
        <p:spPr>
          <a:xfrm>
            <a:off x="551383" y="1261209"/>
            <a:ext cx="11089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000" dirty="0"/>
              <a:t>Verlagsseitige Prüfung von Manuskripten (Herausgeber, wiss. Beirat, Fachlektorate usw.)</a:t>
            </a:r>
          </a:p>
          <a:p>
            <a:pPr marL="285750" lvl="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de-DE" sz="2400" b="1" dirty="0"/>
              <a:t>Peer-Review:</a:t>
            </a:r>
          </a:p>
          <a:p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753F9967-B459-4FFF-B65A-F724752C1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76872"/>
            <a:ext cx="5384800" cy="331991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de-DE" sz="1800" dirty="0"/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Bewertung wissenschaftlicher Arbeiten durch unabhängige </a:t>
            </a:r>
            <a:r>
              <a:rPr lang="de-DE" sz="1800" dirty="0" err="1"/>
              <a:t>Gutachter:innen</a:t>
            </a:r>
            <a:r>
              <a:rPr lang="de-DE" sz="1800" dirty="0"/>
              <a:t> (ehrenamtlich)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wichtiger Faktor bei der Einschätzung der Qualität einer wissenschaftlichen Zeitschrift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Single-blind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Double-blind</a:t>
            </a:r>
          </a:p>
          <a:p>
            <a:pPr lvl="0"/>
            <a:endParaRPr lang="de-DE" sz="1800" dirty="0">
              <a:solidFill>
                <a:srgbClr val="2F5597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842A0C1-6A1C-4F3F-A505-E63C8D8A2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852" y="2276872"/>
            <a:ext cx="5384800" cy="4405001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Probleme / Kritik:</a:t>
            </a:r>
          </a:p>
          <a:p>
            <a:pPr marL="0" indent="0">
              <a:buNone/>
            </a:pPr>
            <a:endParaRPr lang="de-DE" sz="1800" dirty="0"/>
          </a:p>
          <a:p>
            <a:pPr marL="641351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Sorgfalt, inhaltliche Tiefe des Gutachtens unbekannt</a:t>
            </a:r>
          </a:p>
          <a:p>
            <a:pPr marL="641351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Plagiate, Betrug, Täuschung werden nicht aufgedeckt: </a:t>
            </a:r>
            <a:r>
              <a:rPr lang="de-DE" sz="1400" dirty="0">
                <a:hlinkClick r:id="rId3"/>
              </a:rPr>
              <a:t>http://www.spiegel.de/wissenschaft/natur/penis-schuld-am-klimawandel-forscher-narren-fachmagazin-a-1148845.html</a:t>
            </a:r>
            <a:r>
              <a:rPr lang="de-DE" sz="1400" dirty="0"/>
              <a:t> </a:t>
            </a:r>
          </a:p>
          <a:p>
            <a:pPr marL="641351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Manipulation möglich</a:t>
            </a:r>
          </a:p>
          <a:p>
            <a:pPr marL="641351" lvl="1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dirty="0"/>
              <a:t>Missbrauch durch unseriöse Verlage (im Open Access) 	     </a:t>
            </a:r>
            <a:r>
              <a:rPr lang="de-DE" sz="1800" dirty="0" err="1">
                <a:solidFill>
                  <a:srgbClr val="2F5597"/>
                </a:solidFill>
              </a:rPr>
              <a:t>Predatory</a:t>
            </a:r>
            <a:r>
              <a:rPr lang="de-DE" sz="1800" dirty="0">
                <a:solidFill>
                  <a:srgbClr val="2F5597"/>
                </a:solidFill>
              </a:rPr>
              <a:t> Publishing 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28B710-A419-4B42-A631-58E33ECA2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783" y="5787318"/>
            <a:ext cx="457240" cy="189077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ED1992-63B4-4EAB-8629-1F2F14C6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Heike Thomas | Zentralbibliothek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FAE941-F3EB-C5CD-2198-96DD29BD430E}"/>
              </a:ext>
            </a:extLst>
          </p:cNvPr>
          <p:cNvSpPr txBox="1"/>
          <p:nvPr/>
        </p:nvSpPr>
        <p:spPr>
          <a:xfrm>
            <a:off x="3465576" y="23875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l"/>
            <a:endParaRPr lang="de-DE" sz="2000" dirty="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AD9C0F-1320-1639-ADAD-B8D7670D1167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l"/>
            <a:endParaRPr lang="de-DE" sz="20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C8992B-77D0-1A01-22D5-03CB496E2485}"/>
              </a:ext>
            </a:extLst>
          </p:cNvPr>
          <p:cNvSpPr txBox="1"/>
          <p:nvPr/>
        </p:nvSpPr>
        <p:spPr>
          <a:xfrm>
            <a:off x="3831336" y="601008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rmAutofit/>
          </a:bodyPr>
          <a:lstStyle/>
          <a:p>
            <a:pPr algn="l"/>
            <a:endParaRPr lang="de-DE" sz="2000" dirty="0" err="1"/>
          </a:p>
        </p:txBody>
      </p:sp>
    </p:spTree>
    <p:extLst>
      <p:ext uri="{BB962C8B-B14F-4D97-AF65-F5344CB8AC3E}">
        <p14:creationId xmlns:p14="http://schemas.microsoft.com/office/powerpoint/2010/main" val="2098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05AE38-36E3-490F-BE8F-2ED1D6925C96}"/>
              </a:ext>
            </a:extLst>
          </p:cNvPr>
          <p:cNvSpPr txBox="1"/>
          <p:nvPr/>
        </p:nvSpPr>
        <p:spPr>
          <a:xfrm>
            <a:off x="570433" y="385206"/>
            <a:ext cx="99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Qualitätssicherung im Publikationsprozess </a:t>
            </a:r>
            <a:endParaRPr lang="de-DE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0D05C3-1E55-44D6-86B7-11904A23600C}"/>
              </a:ext>
            </a:extLst>
          </p:cNvPr>
          <p:cNvSpPr txBox="1"/>
          <p:nvPr/>
        </p:nvSpPr>
        <p:spPr>
          <a:xfrm>
            <a:off x="381000" y="1368564"/>
            <a:ext cx="6890052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ct val="100000"/>
            </a:pPr>
            <a:endParaRPr lang="de-DE" sz="2000" b="1" dirty="0"/>
          </a:p>
          <a:p>
            <a:pPr lvl="0">
              <a:buClr>
                <a:srgbClr val="000000"/>
              </a:buClr>
              <a:buSzPct val="100000"/>
            </a:pPr>
            <a:r>
              <a:rPr lang="de-DE" sz="2000" b="1" dirty="0"/>
              <a:t>Peer-Review (modernere Ansätze)</a:t>
            </a:r>
          </a:p>
          <a:p>
            <a:pPr lvl="0">
              <a:buClr>
                <a:srgbClr val="000000"/>
              </a:buClr>
              <a:buSzPct val="100000"/>
            </a:pPr>
            <a:endParaRPr lang="de-DE" sz="2000" b="1" dirty="0"/>
          </a:p>
          <a:p>
            <a:pPr marL="641351" lvl="1" indent="-285750">
              <a:buFont typeface="Wingdings" panose="05000000000000000000" pitchFamily="2" charset="2"/>
              <a:buChar char="Ø"/>
            </a:pPr>
            <a:r>
              <a:rPr lang="de-DE" dirty="0">
                <a:hlinkClick r:id="rId3"/>
              </a:rPr>
              <a:t>Preprint</a:t>
            </a:r>
            <a:r>
              <a:rPr lang="de-DE" dirty="0"/>
              <a:t>: </a:t>
            </a:r>
          </a:p>
          <a:p>
            <a:pPr marL="355601" lvl="1"/>
            <a:endParaRPr lang="de-DE" dirty="0"/>
          </a:p>
          <a:p>
            <a:pPr marL="641351" lvl="1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Open </a:t>
            </a:r>
            <a:r>
              <a:rPr lang="de-DE" dirty="0" err="1"/>
              <a:t>peer</a:t>
            </a:r>
            <a:r>
              <a:rPr lang="de-DE" dirty="0"/>
              <a:t> review:</a:t>
            </a:r>
          </a:p>
          <a:p>
            <a:pPr marL="1009653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  </a:t>
            </a:r>
            <a:r>
              <a:rPr lang="de-DE" dirty="0" err="1"/>
              <a:t>Autor:innen</a:t>
            </a:r>
            <a:r>
              <a:rPr lang="de-DE" dirty="0"/>
              <a:t> sind den Peers bekannt.</a:t>
            </a:r>
          </a:p>
          <a:p>
            <a:pPr marL="1009653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  Begutachtende Peers werden mit dem Beitrag </a:t>
            </a:r>
          </a:p>
          <a:p>
            <a:pPr marL="723903" lvl="2">
              <a:lnSpc>
                <a:spcPct val="110000"/>
              </a:lnSpc>
            </a:pPr>
            <a:r>
              <a:rPr lang="de-DE" dirty="0"/>
              <a:t>	    veröffentlicht.</a:t>
            </a:r>
          </a:p>
          <a:p>
            <a:pPr marL="1009653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  Kommentare der Peers werden mit dem Beitrag</a:t>
            </a:r>
          </a:p>
          <a:p>
            <a:pPr marL="723903" lvl="2">
              <a:lnSpc>
                <a:spcPct val="110000"/>
              </a:lnSpc>
            </a:pPr>
            <a:r>
              <a:rPr lang="de-DE" dirty="0"/>
              <a:t>       veröffentlicht.</a:t>
            </a:r>
          </a:p>
          <a:p>
            <a:pPr marL="1009653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  Begutachtung findet offen einsehbar statt.</a:t>
            </a:r>
          </a:p>
          <a:p>
            <a:pPr marL="1009653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  Kommunikation zwischen </a:t>
            </a:r>
            <a:r>
              <a:rPr lang="de-DE" dirty="0" err="1"/>
              <a:t>Autor:innen</a:t>
            </a:r>
            <a:r>
              <a:rPr lang="de-DE" dirty="0"/>
              <a:t> und Peers</a:t>
            </a:r>
          </a:p>
          <a:p>
            <a:pPr marL="1009653" lvl="2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dirty="0"/>
              <a:t>  Beiträge werden in einem Wiki offen bearbeitet und</a:t>
            </a:r>
          </a:p>
          <a:p>
            <a:pPr marL="723903" lvl="2">
              <a:lnSpc>
                <a:spcPct val="110000"/>
              </a:lnSpc>
            </a:pPr>
            <a:r>
              <a:rPr lang="de-DE" dirty="0"/>
              <a:t>       korrigiert. </a:t>
            </a:r>
          </a:p>
          <a:p>
            <a:pPr marL="723903" lvl="2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34FC6A-5912-4670-B5EC-90083EE9F4BC}"/>
              </a:ext>
            </a:extLst>
          </p:cNvPr>
          <p:cNvSpPr txBox="1"/>
          <p:nvPr/>
        </p:nvSpPr>
        <p:spPr>
          <a:xfrm>
            <a:off x="7504534" y="1743789"/>
            <a:ext cx="4306466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ct val="100000"/>
            </a:pPr>
            <a:endParaRPr lang="de-DE" sz="2000" b="1" dirty="0"/>
          </a:p>
          <a:p>
            <a:pPr lvl="0">
              <a:buClr>
                <a:srgbClr val="000000"/>
              </a:buClr>
              <a:buSzPct val="100000"/>
            </a:pPr>
            <a:r>
              <a:rPr lang="de-DE" sz="2000" b="1" dirty="0"/>
              <a:t>Beispiel für Open Peer Review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Zeitschrift:  </a:t>
            </a:r>
            <a:r>
              <a:rPr lang="de-DE" dirty="0">
                <a:hlinkClick r:id="rId4"/>
              </a:rPr>
              <a:t>Communications </a:t>
            </a:r>
            <a:r>
              <a:rPr lang="de-DE" dirty="0" err="1">
                <a:hlinkClick r:id="rId4"/>
              </a:rPr>
              <a:t>earth</a:t>
            </a:r>
            <a:r>
              <a:rPr lang="de-DE" dirty="0">
                <a:hlinkClick r:id="rId4"/>
              </a:rPr>
              <a:t> &amp; </a:t>
            </a:r>
            <a:r>
              <a:rPr lang="de-DE" dirty="0" err="1">
                <a:hlinkClick r:id="rId4"/>
              </a:rPr>
              <a:t>environment</a:t>
            </a:r>
            <a:r>
              <a:rPr lang="de-DE" dirty="0">
                <a:hlinkClick r:id="rId4"/>
              </a:rPr>
              <a:t>. Springer Nature.</a:t>
            </a:r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Artikel: </a:t>
            </a:r>
            <a:r>
              <a:rPr lang="en-US" dirty="0">
                <a:hlinkClick r:id="rId5"/>
              </a:rPr>
              <a:t>Recent European marine heatwaves are unprecedented but not unexpected</a:t>
            </a:r>
            <a:endParaRPr lang="en-US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 Review File / Gutachten</a:t>
            </a:r>
            <a:endParaRPr lang="de-DE" b="1" dirty="0"/>
          </a:p>
          <a:p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18AD2-EDE7-421B-8BCD-62619F56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Heike Thomas | Zentralbibliothek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91095"/>
      </p:ext>
    </p:extLst>
  </p:cSld>
  <p:clrMapOvr>
    <a:masterClrMapping/>
  </p:clrMapOvr>
</p:sld>
</file>

<file path=ppt/theme/theme1.xml><?xml version="1.0" encoding="utf-8"?>
<a:theme xmlns:a="http://schemas.openxmlformats.org/drawingml/2006/main" name="FU Berlin">
  <a:themeElements>
    <a:clrScheme name="FU Berlin">
      <a:dk1>
        <a:srgbClr val="000000"/>
      </a:dk1>
      <a:lt1>
        <a:srgbClr val="FFFFFF"/>
      </a:lt1>
      <a:dk2>
        <a:srgbClr val="004659"/>
      </a:dk2>
      <a:lt2>
        <a:srgbClr val="CCFF00"/>
      </a:lt2>
      <a:accent1>
        <a:srgbClr val="00A4D1"/>
      </a:accent1>
      <a:accent2>
        <a:srgbClr val="336B7A"/>
      </a:accent2>
      <a:accent3>
        <a:srgbClr val="58756A"/>
      </a:accent3>
      <a:accent4>
        <a:srgbClr val="86B0A0"/>
      </a:accent4>
      <a:accent5>
        <a:srgbClr val="E57050"/>
      </a:accent5>
      <a:accent6>
        <a:srgbClr val="813353"/>
      </a:accent6>
      <a:hlink>
        <a:srgbClr val="000000"/>
      </a:hlink>
      <a:folHlink>
        <a:srgbClr val="7F7F7F"/>
      </a:folHlink>
    </a:clrScheme>
    <a:fontScheme name="FU Ber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ADE"/>
        </a:solidFill>
        <a:ln>
          <a:noFill/>
        </a:ln>
      </a:spPr>
      <a:bodyPr lIns="0" tIns="0" rIns="0" bIns="0" rtlCol="0" anchor="ctr">
        <a:normAutofit/>
      </a:bodyPr>
      <a:lstStyle>
        <a:defPPr algn="l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custClrLst>
    <a:custClr name="Blau 100%">
      <a:srgbClr val="004659"/>
    </a:custClr>
    <a:custClr name="Blau 90%">
      <a:srgbClr val="195869"/>
    </a:custClr>
    <a:custClr name="Blau 80%">
      <a:srgbClr val="336B7A"/>
    </a:custClr>
    <a:custClr name="Blau 70%">
      <a:srgbClr val="4C7D8A"/>
    </a:custClr>
    <a:custClr name="Blau 60%">
      <a:srgbClr val="66909B"/>
    </a:custClr>
    <a:custClr name="Blau 50%">
      <a:srgbClr val="7FA2AC"/>
    </a:custClr>
    <a:custClr name="Blau 40%">
      <a:srgbClr val="99B5BD"/>
    </a:custClr>
    <a:custClr name="Blau 30%">
      <a:srgbClr val="B2C7CD"/>
    </a:custClr>
    <a:custClr name="Blau 20%">
      <a:srgbClr val="CCDADE"/>
    </a:custClr>
    <a:custClr name="Blau 10%">
      <a:srgbClr val="E5ECE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Breitbild</PresentationFormat>
  <Paragraphs>143</Paragraphs>
  <Slides>14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 Light</vt:lpstr>
      <vt:lpstr>NexusSans-Bold</vt:lpstr>
      <vt:lpstr>Verdana</vt:lpstr>
      <vt:lpstr>Wingdings</vt:lpstr>
      <vt:lpstr>FU Berlin</vt:lpstr>
      <vt:lpstr>Qualitätskriterien  bei der  Literaturauswahl</vt:lpstr>
      <vt:lpstr>Gliederung</vt:lpstr>
      <vt:lpstr>PowerPoint-Präsentation</vt:lpstr>
      <vt:lpstr> Retraction / Correction</vt:lpstr>
      <vt:lpstr>CrossMark</vt:lpstr>
      <vt:lpstr>Crossmark</vt:lpstr>
      <vt:lpstr>Qualitätssicherung im Publikationsprozess</vt:lpstr>
      <vt:lpstr>PowerPoint-Präsentation</vt:lpstr>
      <vt:lpstr>PowerPoint-Präsentation</vt:lpstr>
      <vt:lpstr>Predatory &amp; Hijacked Journals</vt:lpstr>
      <vt:lpstr>Predatory und Hijacked Journals</vt:lpstr>
      <vt:lpstr>Predatory und Hijacked Journals</vt:lpstr>
      <vt:lpstr>Predatory und Hijacked Journals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Fahrig</dc:creator>
  <cp:lastModifiedBy>Hübner, Andreas</cp:lastModifiedBy>
  <cp:revision>473</cp:revision>
  <dcterms:created xsi:type="dcterms:W3CDTF">2024-01-25T14:52:06Z</dcterms:created>
  <dcterms:modified xsi:type="dcterms:W3CDTF">2025-11-06T07:04:22Z</dcterms:modified>
</cp:coreProperties>
</file>