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11" r:id="rId3"/>
    <p:sldId id="283" r:id="rId4"/>
    <p:sldId id="257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301" r:id="rId18"/>
    <p:sldId id="296" r:id="rId19"/>
    <p:sldId id="297" r:id="rId20"/>
    <p:sldId id="298" r:id="rId21"/>
    <p:sldId id="299" r:id="rId22"/>
    <p:sldId id="300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0884" autoAdjust="0"/>
  </p:normalViewPr>
  <p:slideViewPr>
    <p:cSldViewPr snapToGrid="0" showGuides="1">
      <p:cViewPr varScale="1">
        <p:scale>
          <a:sx n="101" d="100"/>
          <a:sy n="101" d="100"/>
        </p:scale>
        <p:origin x="366" y="114"/>
      </p:cViewPr>
      <p:guideLst/>
    </p:cSldViewPr>
  </p:slideViewPr>
  <p:outlineViewPr>
    <p:cViewPr>
      <p:scale>
        <a:sx n="33" d="100"/>
        <a:sy n="33" d="100"/>
      </p:scale>
      <p:origin x="0" y="-42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7D12AED-3033-4657-B7DC-D4E6DDB6F51C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39C7C79-F225-43DA-A66A-FE385518FA4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3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1873249"/>
            <a:ext cx="11256349" cy="2137743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0"/>
            <a:ext cx="11256963" cy="145138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AA8C86-ED12-4341-7307-2F3B27D4B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0"/>
          <a:stretch/>
        </p:blipFill>
        <p:spPr>
          <a:xfrm>
            <a:off x="-1" y="348344"/>
            <a:ext cx="4235513" cy="878456"/>
          </a:xfrm>
          <a:prstGeom prst="rect">
            <a:avLst/>
          </a:prstGeom>
        </p:spPr>
      </p:pic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9FABAF8-EA5F-771A-0608-FF7CA5B657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58953" y="468313"/>
            <a:ext cx="1964122" cy="707083"/>
          </a:xfrm>
          <a:solidFill>
            <a:schemeClr val="bg1"/>
          </a:solidFill>
        </p:spPr>
        <p:txBody>
          <a:bodyPr anchor="ctr" anchorCtr="0"/>
          <a:lstStyle>
            <a:lvl1pPr algn="ctr">
              <a:defRPr sz="1000"/>
            </a:lvl1pPr>
          </a:lstStyle>
          <a:p>
            <a:r>
              <a:rPr lang="de-DE" dirty="0"/>
              <a:t>Zweitlogo</a:t>
            </a:r>
          </a:p>
        </p:txBody>
      </p:sp>
    </p:spTree>
    <p:extLst>
      <p:ext uri="{BB962C8B-B14F-4D97-AF65-F5344CB8AC3E}">
        <p14:creationId xmlns:p14="http://schemas.microsoft.com/office/powerpoint/2010/main" val="246297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F905-3C25-3CFA-E054-260957D33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34800"/>
            <a:ext cx="11256349" cy="1075635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78D83-2BE1-ADF9-43B3-91BEF445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Name des Referierenden | Einrichtung, Arial 10pt</a:t>
            </a:r>
            <a:endParaRPr lang="en-US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80BE63C6-2C68-11A6-634F-A223CACE5DE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66725" y="1873250"/>
            <a:ext cx="7035800" cy="421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dirty="0"/>
              <a:t>Diagramm</a:t>
            </a:r>
          </a:p>
        </p:txBody>
      </p:sp>
      <p:pic>
        <p:nvPicPr>
          <p:cNvPr id="3" name="Graphic 23">
            <a:extLst>
              <a:ext uri="{FF2B5EF4-FFF2-40B4-BE49-F238E27FC236}">
                <a16:creationId xmlns:a16="http://schemas.microsoft.com/office/drawing/2014/main" id="{0E3E6E4C-D915-71EB-4E50-21C71815E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C1336-2991-8D7B-3424-2F8D21F7B9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378122" y="1824383"/>
            <a:ext cx="2345565" cy="426526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Fließtext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AB52-172F-B4B3-A3FA-15AC8C11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7752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D84D-EE1B-559A-763F-27CCEDAFB8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726" y="1796400"/>
            <a:ext cx="9847262" cy="4291200"/>
          </a:xfrm>
        </p:spPr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2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D84D-EE1B-559A-763F-27CCEDAFB8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727" y="1796400"/>
            <a:ext cx="5485274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E2CA85-C8A9-AE51-BACA-F669C81BC3A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40001" y="1796400"/>
            <a:ext cx="5485274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2169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vier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D84D-EE1B-559A-763F-27CCEDAFB8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727" y="1796400"/>
            <a:ext cx="2673811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8142009-8219-8BC1-AE3A-F9995A3671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28538" y="1796400"/>
            <a:ext cx="2522669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4DCE4CB-2A8A-E999-BC5B-0546FC61E3B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41190" y="1796400"/>
            <a:ext cx="2522669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D3354A-A889-874A-227B-545FF09A783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49264" y="1796400"/>
            <a:ext cx="2673811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0724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B009781-AC80-2F25-3029-6F12E58808D1}"/>
              </a:ext>
            </a:extLst>
          </p:cNvPr>
          <p:cNvSpPr/>
          <p:nvPr userDrawn="1"/>
        </p:nvSpPr>
        <p:spPr>
          <a:xfrm>
            <a:off x="0" y="1299614"/>
            <a:ext cx="12192000" cy="4790036"/>
          </a:xfrm>
          <a:prstGeom prst="rect">
            <a:avLst/>
          </a:prstGeom>
          <a:solidFill>
            <a:srgbClr val="CCDA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35389"/>
            <a:ext cx="11256962" cy="703885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964625C-7228-3CD7-0228-EB8F4DA6A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725" y="1724067"/>
            <a:ext cx="11256963" cy="4106890"/>
          </a:xfrm>
        </p:spPr>
        <p:txBody>
          <a:bodyPr numCol="4" spcCol="144000">
            <a:normAutofit/>
          </a:bodyPr>
          <a:lstStyle>
            <a:lvl1pPr defTabSz="540000">
              <a:buFontTx/>
              <a:buNone/>
              <a:defRPr sz="1200"/>
            </a:lvl1pPr>
            <a:lvl2pPr marL="0" indent="0" defTabSz="540000">
              <a:buFontTx/>
              <a:buNone/>
              <a:defRPr sz="1200"/>
            </a:lvl2pPr>
            <a:lvl3pPr marL="230400" indent="0" defTabSz="540000">
              <a:buFontTx/>
              <a:buNone/>
              <a:defRPr sz="1200"/>
            </a:lvl3pPr>
            <a:lvl4pPr marL="462600" indent="0" defTabSz="540000">
              <a:buFontTx/>
              <a:buNone/>
              <a:defRPr sz="1200"/>
            </a:lvl4pPr>
            <a:lvl5pPr marL="693000" indent="0" defTabSz="540000">
              <a:buFontTx/>
              <a:buNone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1007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0A19-C31D-D17E-333F-5FFC84C55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7F09D-CA65-1FAC-B1F6-091848CD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61AEE-F368-8957-E533-F548576E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3" name="Graphic 23">
            <a:extLst>
              <a:ext uri="{FF2B5EF4-FFF2-40B4-BE49-F238E27FC236}">
                <a16:creationId xmlns:a16="http://schemas.microsoft.com/office/drawing/2014/main" id="{DE676504-1990-FA12-2EC7-C96AF5346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06372-D161-EFA2-E8ED-37A82590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224E-3006-D545-7E15-81DF2E93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" name="Graphic 23">
            <a:extLst>
              <a:ext uri="{FF2B5EF4-FFF2-40B4-BE49-F238E27FC236}">
                <a16:creationId xmlns:a16="http://schemas.microsoft.com/office/drawing/2014/main" id="{CA34AAE7-7AA4-1685-C297-75524C244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3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und Tex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F905-3C25-3CFA-E054-260957D33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34800"/>
            <a:ext cx="10888661" cy="1075635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C1336-2991-8D7B-3424-2F8D21F7B9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6727" y="1819622"/>
            <a:ext cx="4918074" cy="427002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230400" indent="-230400">
              <a:buFont typeface="Arial" panose="020B0604020202020204" pitchFamily="34" charset="0"/>
              <a:buChar char="•"/>
              <a:defRPr sz="2000"/>
            </a:lvl2pPr>
            <a:lvl3pPr marL="460800" indent="-230400">
              <a:buFont typeface="Arial" panose="020B0604020202020204" pitchFamily="34" charset="0"/>
              <a:buChar char="•"/>
              <a:defRPr sz="2000"/>
            </a:lvl3pPr>
            <a:lvl4pPr marL="691200" indent="-230400">
              <a:buFont typeface="Arial" panose="020B0604020202020204" pitchFamily="34" charset="0"/>
              <a:buChar char="•"/>
              <a:defRPr sz="2000"/>
            </a:lvl4pPr>
            <a:lvl5pPr marL="921600" indent="-230400">
              <a:buFont typeface="Arial" panose="020B0604020202020204" pitchFamily="34" charset="0"/>
              <a:buChar char="•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Fließtext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78D83-2BE1-ADF9-43B3-91BEF445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AB52-172F-B4B3-A3FA-15AC8C11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B529B-D8ED-2881-64B4-857114F50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49843" y="1873250"/>
            <a:ext cx="5705544" cy="4216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noProof="0" dirty="0"/>
          </a:p>
        </p:txBody>
      </p:sp>
      <p:pic>
        <p:nvPicPr>
          <p:cNvPr id="5" name="Graphic 23">
            <a:extLst>
              <a:ext uri="{FF2B5EF4-FFF2-40B4-BE49-F238E27FC236}">
                <a16:creationId xmlns:a16="http://schemas.microsoft.com/office/drawing/2014/main" id="{53A88B90-E80D-2E66-A0ED-E8FAF1147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28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B529B-D8ED-2881-64B4-857114F50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502524" y="0"/>
            <a:ext cx="4689475" cy="608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1F905-3C25-3CFA-E054-260957D33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34800"/>
            <a:ext cx="7035799" cy="1075635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78D83-2BE1-ADF9-43B3-91BEF445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AB52-172F-B4B3-A3FA-15AC8C11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5" name="Graphic 23">
            <a:extLst>
              <a:ext uri="{FF2B5EF4-FFF2-40B4-BE49-F238E27FC236}">
                <a16:creationId xmlns:a16="http://schemas.microsoft.com/office/drawing/2014/main" id="{53A88B90-E80D-2E66-A0ED-E8FAF1147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235755B-4407-A686-A945-80E4D01E480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6726" y="1819622"/>
            <a:ext cx="6716201" cy="4270028"/>
          </a:xfrm>
        </p:spPr>
        <p:txBody>
          <a:bodyPr/>
          <a:lstStyle>
            <a:lvl1pPr marL="0" indent="0">
              <a:buNone/>
              <a:defRPr sz="2000"/>
            </a:lvl1pPr>
            <a:lvl2pPr marL="230400" indent="-230400">
              <a:buFont typeface="Arial" panose="020B0604020202020204" pitchFamily="34" charset="0"/>
              <a:buChar char="•"/>
              <a:defRPr sz="2000"/>
            </a:lvl2pPr>
            <a:lvl3pPr marL="460800" indent="-230400">
              <a:buFont typeface="Arial" panose="020B0604020202020204" pitchFamily="34" charset="0"/>
              <a:buChar char="•"/>
              <a:defRPr sz="2000"/>
            </a:lvl3pPr>
            <a:lvl4pPr marL="691200" indent="-230400">
              <a:buFont typeface="Arial" panose="020B0604020202020204" pitchFamily="34" charset="0"/>
              <a:buChar char="•"/>
              <a:defRPr sz="2000"/>
            </a:lvl4pPr>
            <a:lvl5pPr marL="921600" indent="-230400">
              <a:buFont typeface="Arial" panose="020B0604020202020204" pitchFamily="34" charset="0"/>
              <a:buChar char="•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Fließtext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89732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337C05-0B52-73A3-9373-AAE32FCD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14043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/>
              <a:t>Überschrift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8AD72-55F4-7462-F73C-F21DAB619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6" y="1797878"/>
            <a:ext cx="11256962" cy="42917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05DDF-77CE-867B-91D2-364B6E5D9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726" y="6389688"/>
            <a:ext cx="9847262" cy="2873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Name des Referierenden | Einrichtung, Arial 10pt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ABE3B-E0CA-7AC3-9201-404918DF6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16306" y="6389078"/>
            <a:ext cx="1406769" cy="2873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6F622B2-DCC2-4363-AA1C-8797E3A5E5C2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0911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9" r:id="rId3"/>
    <p:sldLayoutId id="2147483680" r:id="rId4"/>
    <p:sldLayoutId id="2147483681" r:id="rId5"/>
    <p:sldLayoutId id="2147483654" r:id="rId6"/>
    <p:sldLayoutId id="2147483655" r:id="rId7"/>
    <p:sldLayoutId id="2147483657" r:id="rId8"/>
    <p:sldLayoutId id="2147483682" r:id="rId9"/>
    <p:sldLayoutId id="2147483673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08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21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95" userDrawn="1">
          <p15:clr>
            <a:srgbClr val="F26B43"/>
          </p15:clr>
        </p15:guide>
        <p15:guide id="4" pos="294" userDrawn="1">
          <p15:clr>
            <a:srgbClr val="F26B43"/>
          </p15:clr>
        </p15:guide>
        <p15:guide id="10" pos="1182" userDrawn="1">
          <p15:clr>
            <a:srgbClr val="F26B43"/>
          </p15:clr>
        </p15:guide>
        <p15:guide id="14" pos="2069" userDrawn="1">
          <p15:clr>
            <a:srgbClr val="F26B43"/>
          </p15:clr>
        </p15:guide>
        <p15:guide id="16" pos="2953" userDrawn="1">
          <p15:clr>
            <a:srgbClr val="F26B43"/>
          </p15:clr>
        </p15:guide>
        <p15:guide id="20" pos="3839" userDrawn="1">
          <p15:clr>
            <a:srgbClr val="F26B43"/>
          </p15:clr>
        </p15:guide>
        <p15:guide id="22" pos="4726" userDrawn="1">
          <p15:clr>
            <a:srgbClr val="F26B43"/>
          </p15:clr>
        </p15:guide>
        <p15:guide id="26" pos="5611" userDrawn="1">
          <p15:clr>
            <a:srgbClr val="F26B43"/>
          </p15:clr>
        </p15:guide>
        <p15:guide id="28" pos="6497" userDrawn="1">
          <p15:clr>
            <a:srgbClr val="F26B43"/>
          </p15:clr>
        </p15:guide>
        <p15:guide id="30" pos="7385" userDrawn="1">
          <p15:clr>
            <a:srgbClr val="F26B43"/>
          </p15:clr>
        </p15:guide>
        <p15:guide id="31" orient="horz" pos="1180" userDrawn="1">
          <p15:clr>
            <a:srgbClr val="F26B43"/>
          </p15:clr>
        </p15:guide>
        <p15:guide id="33" orient="horz" pos="2065" userDrawn="1">
          <p15:clr>
            <a:srgbClr val="F26B43"/>
          </p15:clr>
        </p15:guide>
        <p15:guide id="34" orient="horz" pos="2950" userDrawn="1">
          <p15:clr>
            <a:srgbClr val="F26B43"/>
          </p15:clr>
        </p15:guide>
        <p15:guide id="36" orient="horz" pos="3836" userDrawn="1">
          <p15:clr>
            <a:srgbClr val="F26B43"/>
          </p15:clr>
        </p15:guide>
        <p15:guide id="37" orient="horz" pos="40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eo.fu-berlin.de/bibliotheken/Aktuelles/Coffee-Lectures-2025-26-WiSe.htm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1E0FAD4-A5A9-E98C-13FD-B10691768BC8}"/>
              </a:ext>
            </a:extLst>
          </p:cNvPr>
          <p:cNvGrpSpPr/>
          <p:nvPr/>
        </p:nvGrpSpPr>
        <p:grpSpPr>
          <a:xfrm>
            <a:off x="6561104" y="1679013"/>
            <a:ext cx="5455197" cy="3429488"/>
            <a:chOff x="4633912" y="4010992"/>
            <a:chExt cx="2924175" cy="183832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FC9BF77-8703-4F40-BD67-080333208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3912" y="4010992"/>
              <a:ext cx="2924175" cy="1838325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D8731E1-2153-4B77-ABC2-BF00631DD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4318" y="4775167"/>
              <a:ext cx="936104" cy="674526"/>
            </a:xfrm>
            <a:prstGeom prst="rect">
              <a:avLst/>
            </a:prstGeom>
          </p:spPr>
        </p:pic>
      </p:grpSp>
      <p:pic>
        <p:nvPicPr>
          <p:cNvPr id="4" name="Grafik 3" descr="Ein Bild, das Grafiken, Schrift, Grafikdesign, Kreis enthält.&#10;&#10;KI-generierte Inhalte können fehlerhaft sein.">
            <a:extLst>
              <a:ext uri="{FF2B5EF4-FFF2-40B4-BE49-F238E27FC236}">
                <a16:creationId xmlns:a16="http://schemas.microsoft.com/office/drawing/2014/main" id="{9284DCE1-38F9-0259-762A-AC4865FBE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60" y="368908"/>
            <a:ext cx="1924843" cy="86307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278BB5C-D156-609B-D2F7-D9504C008B0D}"/>
              </a:ext>
            </a:extLst>
          </p:cNvPr>
          <p:cNvSpPr txBox="1"/>
          <p:nvPr/>
        </p:nvSpPr>
        <p:spPr>
          <a:xfrm>
            <a:off x="466726" y="4058473"/>
            <a:ext cx="6094378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de-DE" dirty="0">
                <a:solidFill>
                  <a:schemeClr val="tx2"/>
                </a:solidFill>
                <a:cs typeface="Calibri Light" panose="020F0302020204030204" pitchFamily="34" charset="0"/>
              </a:rPr>
              <a:t>Coffee </a:t>
            </a:r>
            <a:r>
              <a:rPr lang="de-DE" dirty="0" err="1">
                <a:solidFill>
                  <a:schemeClr val="tx2"/>
                </a:solidFill>
                <a:cs typeface="Calibri Light" panose="020F0302020204030204" pitchFamily="34" charset="0"/>
              </a:rPr>
              <a:t>Lecture</a:t>
            </a:r>
            <a:r>
              <a:rPr lang="de-DE" dirty="0">
                <a:solidFill>
                  <a:schemeClr val="tx2"/>
                </a:solidFill>
                <a:cs typeface="Calibri Light" panose="020F0302020204030204" pitchFamily="34" charset="0"/>
              </a:rPr>
              <a:t> in der Fachbibliothek Geowissenschaften 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C64A34C-0349-81E9-1343-95674F10BE6D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l"/>
            <a:endParaRPr lang="de-DE" sz="2000" dirty="0" err="1"/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883F334C-6FAA-F8DD-1BBD-54B75FD1BBFA}"/>
              </a:ext>
            </a:extLst>
          </p:cNvPr>
          <p:cNvSpPr txBox="1">
            <a:spLocks/>
          </p:cNvSpPr>
          <p:nvPr/>
        </p:nvSpPr>
        <p:spPr>
          <a:xfrm>
            <a:off x="466726" y="1948251"/>
            <a:ext cx="11256349" cy="8347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 altLang="de-DE" sz="4000" dirty="0">
                <a:solidFill>
                  <a:srgbClr val="003366"/>
                </a:solidFill>
              </a:rPr>
            </a:br>
            <a:r>
              <a:rPr lang="de-DE" altLang="de-DE" sz="4000" dirty="0">
                <a:solidFill>
                  <a:srgbClr val="003366"/>
                </a:solidFill>
              </a:rPr>
              <a:t>Mehr als Primo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F7E7BE7-C4CE-28E5-185E-03D84BCE98C9}"/>
              </a:ext>
            </a:extLst>
          </p:cNvPr>
          <p:cNvSpPr txBox="1"/>
          <p:nvPr/>
        </p:nvSpPr>
        <p:spPr>
          <a:xfrm>
            <a:off x="466726" y="2932092"/>
            <a:ext cx="527289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>
                <a:solidFill>
                  <a:srgbClr val="003366"/>
                </a:solidFill>
              </a:rPr>
              <a:t>Weniger bekannte Rechercheinstrumente an der Freien Universität</a:t>
            </a:r>
            <a:endParaRPr lang="de-DE" sz="2000" dirty="0"/>
          </a:p>
          <a:p>
            <a:pPr algn="l"/>
            <a:endParaRPr lang="de-DE" sz="2000" dirty="0" err="1"/>
          </a:p>
        </p:txBody>
      </p:sp>
      <p:sp>
        <p:nvSpPr>
          <p:cNvPr id="2" name="Untertitel 6">
            <a:extLst>
              <a:ext uri="{FF2B5EF4-FFF2-40B4-BE49-F238E27FC236}">
                <a16:creationId xmlns:a16="http://schemas.microsoft.com/office/drawing/2014/main" id="{E9949F69-CD46-E020-2FD5-57EFC9A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726" y="5787372"/>
            <a:ext cx="4905375" cy="830997"/>
          </a:xfrm>
          <a:noFill/>
        </p:spPr>
        <p:txBody>
          <a:bodyPr wrap="square">
            <a:spAutoFit/>
          </a:bodyPr>
          <a:lstStyle/>
          <a:p>
            <a:r>
              <a:rPr lang="de-DE" altLang="de-DE" sz="1800" dirty="0">
                <a:solidFill>
                  <a:schemeClr val="tx2"/>
                </a:solidFill>
                <a:cs typeface="Calibri Light" panose="020F0302020204030204" pitchFamily="34" charset="0"/>
              </a:rPr>
              <a:t>Cornelia </a:t>
            </a:r>
            <a:r>
              <a:rPr lang="de-DE" altLang="de-DE" sz="1800" dirty="0" err="1">
                <a:solidFill>
                  <a:schemeClr val="tx2"/>
                </a:solidFill>
                <a:cs typeface="Calibri Light" panose="020F0302020204030204" pitchFamily="34" charset="0"/>
              </a:rPr>
              <a:t>Kahlfeld</a:t>
            </a:r>
            <a:endParaRPr lang="de-DE" altLang="de-DE" sz="1800" dirty="0">
              <a:solidFill>
                <a:schemeClr val="tx2"/>
              </a:solidFill>
              <a:cs typeface="Calibri Light" panose="020F0302020204030204" pitchFamily="34" charset="0"/>
            </a:endParaRPr>
          </a:p>
          <a:p>
            <a:r>
              <a:rPr lang="de-DE" altLang="de-DE" sz="1800" dirty="0">
                <a:solidFill>
                  <a:schemeClr val="tx2"/>
                </a:solidFill>
                <a:cs typeface="Calibri Light" panose="020F0302020204030204" pitchFamily="34" charset="0"/>
              </a:rPr>
              <a:t>Freie Universität Berlin</a:t>
            </a:r>
          </a:p>
          <a:p>
            <a:r>
              <a:rPr lang="de-DE" altLang="de-DE" sz="1800" dirty="0">
                <a:solidFill>
                  <a:schemeClr val="tx2"/>
                </a:solidFill>
                <a:cs typeface="Calibri Light" panose="020F0302020204030204" pitchFamily="34" charset="0"/>
              </a:rPr>
              <a:t>Fachbibliothek Geowissenschaften</a:t>
            </a: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5DF02E2B-E356-B730-F0B4-4096568DFDFD}"/>
              </a:ext>
            </a:extLst>
          </p:cNvPr>
          <p:cNvSpPr txBox="1">
            <a:spLocks/>
          </p:cNvSpPr>
          <p:nvPr/>
        </p:nvSpPr>
        <p:spPr>
          <a:xfrm>
            <a:off x="10581665" y="6389687"/>
            <a:ext cx="1408112" cy="2873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F622B2-DCC2-4363-AA1C-8797E3A5E5C2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5" name="Picture 2" descr="Creative Commons Lizenzvertrag">
            <a:extLst>
              <a:ext uri="{FF2B5EF4-FFF2-40B4-BE49-F238E27FC236}">
                <a16:creationId xmlns:a16="http://schemas.microsoft.com/office/drawing/2014/main" id="{E2C943E8-8719-08A9-3460-63D4BA9C6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20" y="6302342"/>
            <a:ext cx="755379" cy="26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60BC01C-B8B8-4FAF-41BB-26F6095AB117}"/>
              </a:ext>
            </a:extLst>
          </p:cNvPr>
          <p:cNvSpPr/>
          <p:nvPr/>
        </p:nvSpPr>
        <p:spPr>
          <a:xfrm>
            <a:off x="8375374" y="6233338"/>
            <a:ext cx="3710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900" dirty="0">
                <a:solidFill>
                  <a:srgbClr val="464646"/>
                </a:solidFill>
                <a:cs typeface="Calibri Light" panose="020F0302020204030204" pitchFamily="34" charset="0"/>
              </a:rPr>
              <a:t>Veröffentlicht unter: </a:t>
            </a:r>
            <a:r>
              <a:rPr lang="de-DE" sz="900" dirty="0">
                <a:solidFill>
                  <a:srgbClr val="464646"/>
                </a:solidFill>
                <a:cs typeface="Calibri Light" panose="020F0302020204030204" pitchFamily="34" charset="0"/>
                <a:hlinkClick r:id="rId6"/>
              </a:rPr>
              <a:t>https://www.geo.fu-berlin.de/bibliotheken/Aktuelles/Coffee-Lectures-2025-26-WiSe.html</a:t>
            </a:r>
            <a:r>
              <a:rPr lang="de-DE" sz="900" dirty="0">
                <a:solidFill>
                  <a:srgbClr val="464646"/>
                </a:solidFill>
                <a:cs typeface="Calibri Light" panose="020F0302020204030204" pitchFamily="34" charset="0"/>
              </a:rPr>
              <a:t>  </a:t>
            </a:r>
            <a:endParaRPr lang="de-DE" sz="900" dirty="0">
              <a:solidFill>
                <a:srgbClr val="003366"/>
              </a:solidFill>
              <a:cs typeface="Calibri Light" panose="020F030202020403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BDC6AE0-FB7E-8DDA-FD89-BF96CD8A2102}"/>
              </a:ext>
            </a:extLst>
          </p:cNvPr>
          <p:cNvSpPr/>
          <p:nvPr/>
        </p:nvSpPr>
        <p:spPr>
          <a:xfrm>
            <a:off x="5549283" y="6243971"/>
            <a:ext cx="3124336" cy="37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rgbClr val="464646"/>
                </a:solidFill>
                <a:cs typeface="Calibri Light" panose="020F0302020204030204" pitchFamily="34" charset="0"/>
              </a:rPr>
              <a:t>Dieses Werk ist lizenziert unter einer </a:t>
            </a:r>
            <a:r>
              <a:rPr lang="de-DE" sz="900" dirty="0">
                <a:solidFill>
                  <a:srgbClr val="049CCF"/>
                </a:solidFill>
                <a:cs typeface="Calibri Light" panose="020F0302020204030204" pitchFamily="34" charset="0"/>
                <a:hlinkClick r:id="rId7"/>
              </a:rPr>
              <a:t>Creative </a:t>
            </a:r>
            <a:br>
              <a:rPr lang="de-DE" sz="900" dirty="0">
                <a:solidFill>
                  <a:srgbClr val="049CCF"/>
                </a:solidFill>
                <a:cs typeface="Calibri Light" panose="020F0302020204030204" pitchFamily="34" charset="0"/>
                <a:hlinkClick r:id="rId7"/>
              </a:rPr>
            </a:br>
            <a:r>
              <a:rPr lang="de-DE" sz="900" dirty="0">
                <a:solidFill>
                  <a:srgbClr val="049CCF"/>
                </a:solidFill>
                <a:cs typeface="Calibri Light" panose="020F0302020204030204" pitchFamily="34" charset="0"/>
                <a:hlinkClick r:id="rId7"/>
              </a:rPr>
              <a:t>Commons Namensnennung 4.0 International Lizenz</a:t>
            </a:r>
            <a:r>
              <a:rPr lang="de-DE" sz="900" dirty="0">
                <a:solidFill>
                  <a:srgbClr val="4646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de-DE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6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D57EA-F0DA-408A-9810-C4B4EACF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Recherche im KOBV-Portal – </a:t>
            </a:r>
            <a:r>
              <a:rPr lang="de-DE" altLang="de-DE" sz="2800" u="sng" kern="0" dirty="0">
                <a:solidFill>
                  <a:schemeClr val="accent2"/>
                </a:solidFill>
              </a:rPr>
              <a:t>Suche im </a:t>
            </a:r>
            <a:r>
              <a:rPr lang="de-DE" altLang="de-DE" sz="2800" u="sng" kern="0" dirty="0" err="1">
                <a:solidFill>
                  <a:schemeClr val="accent2"/>
                </a:solidFill>
              </a:rPr>
              <a:t>Crossref</a:t>
            </a:r>
            <a:r>
              <a:rPr lang="de-DE" altLang="de-DE" sz="2800" u="sng" kern="0" dirty="0">
                <a:solidFill>
                  <a:schemeClr val="accent2"/>
                </a:solidFill>
              </a:rPr>
              <a:t>-Index</a:t>
            </a:r>
            <a:br>
              <a:rPr lang="de-DE" altLang="de-DE" sz="2800" kern="0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5085E8-E0F0-447E-A333-F96DE15B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10</a:t>
            </a:fld>
            <a:endParaRPr lang="de-DE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43C6F55-D71F-4556-8ECD-3600168B6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15" y="1410654"/>
            <a:ext cx="8845673" cy="396408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04A69A98-2868-4880-A476-615C33BCC2C0}"/>
              </a:ext>
            </a:extLst>
          </p:cNvPr>
          <p:cNvSpPr/>
          <p:nvPr/>
        </p:nvSpPr>
        <p:spPr bwMode="auto">
          <a:xfrm>
            <a:off x="8558880" y="3479828"/>
            <a:ext cx="1613820" cy="86409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C5A16C3-F793-45FE-841B-61E33E2D0B37}"/>
              </a:ext>
            </a:extLst>
          </p:cNvPr>
          <p:cNvSpPr/>
          <p:nvPr/>
        </p:nvSpPr>
        <p:spPr bwMode="auto">
          <a:xfrm>
            <a:off x="7669984" y="2704252"/>
            <a:ext cx="2644004" cy="86409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F6F9948-E373-42B3-9B98-88EB7A281CC5}"/>
              </a:ext>
            </a:extLst>
          </p:cNvPr>
          <p:cNvSpPr/>
          <p:nvPr/>
        </p:nvSpPr>
        <p:spPr>
          <a:xfrm>
            <a:off x="2522100" y="5697243"/>
            <a:ext cx="6843690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de-DE" dirty="0"/>
              <a:t>https://www.kobv.de/services/recherche/portal/kobv-portal-hilfe/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8879BC3D-1B8A-C550-349C-67541843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188612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99E87-5BB2-4BC3-A611-3505F1A8F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2"/>
                </a:solidFill>
              </a:rPr>
              <a:t>Weitere Datenbanken ermitteln …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291B41-27E8-4EDA-9951-FFE43151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11</a:t>
            </a:fld>
            <a:endParaRPr lang="de-DE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0017E9-4485-47BA-9A7A-53F92A611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12" y="1278409"/>
            <a:ext cx="4324350" cy="2571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C93946E-FC0B-46C1-B791-3334D2908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12" y="1592279"/>
            <a:ext cx="4824536" cy="31605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77E561A-B6B3-43DE-AA75-5B6756E9F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747" y="3427637"/>
            <a:ext cx="4680520" cy="2961441"/>
          </a:xfrm>
          <a:prstGeom prst="rect">
            <a:avLst/>
          </a:prstGeom>
        </p:spPr>
      </p:pic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D441C5B6-D016-6113-9A76-D4E85CD6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1148185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97742-FB9F-4EE6-9B1F-8642975D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Was ist DBIS ?</a:t>
            </a:r>
            <a:br>
              <a:rPr lang="de-DE" altLang="de-DE" kern="0" dirty="0">
                <a:solidFill>
                  <a:schemeClr val="accent2">
                    <a:lumMod val="75000"/>
                  </a:schemeClr>
                </a:solidFill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B5FAA9-D8B5-4D1B-AAD8-6CE52C58D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63" y="3742853"/>
            <a:ext cx="9847262" cy="169388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b="1" dirty="0"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1400" b="1" dirty="0">
                <a:cs typeface="Calibri" panose="020F0502020204030204" pitchFamily="34" charset="0"/>
              </a:rPr>
              <a:t>verzeichnet Datenbanken, deren Inhalte über eine Suchfunktionalität gezielt durchsucht werden können</a:t>
            </a:r>
            <a:endParaRPr lang="de-DE" sz="14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400" dirty="0">
                <a:cs typeface="Calibri" panose="020F0502020204030204" pitchFamily="34" charset="0"/>
              </a:rPr>
              <a:t>momentan 15.500 Einträge</a:t>
            </a:r>
            <a:endParaRPr lang="de-DE" sz="14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400" dirty="0">
                <a:ea typeface="Times New Roman" panose="02020603050405020304" pitchFamily="18" charset="0"/>
                <a:cs typeface="Calibri" panose="020F0502020204030204" pitchFamily="34" charset="0"/>
              </a:rPr>
              <a:t>enthält inhaltliche Kurz-Beschreibung, digitale Adresse, Lizenzbedingungen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400" dirty="0">
                <a:ea typeface="Times New Roman" panose="02020603050405020304" pitchFamily="18" charset="0"/>
                <a:cs typeface="Calibri" panose="020F0502020204030204" pitchFamily="34" charset="0"/>
              </a:rPr>
              <a:t>Recherche nach Fachgebiet oder alphabetischer Listung</a:t>
            </a:r>
            <a:endParaRPr lang="de-DE" sz="1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429821-2865-4292-A347-4DDDBAB0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12</a:t>
            </a:fld>
            <a:endParaRPr lang="de-DE" noProof="0" dirty="0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16EC01F1-3DFF-473C-BE0F-1E4D05024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24" y="1369097"/>
            <a:ext cx="76898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900" b="1">
              <a:solidFill>
                <a:srgbClr val="333333"/>
              </a:solidFill>
            </a:endParaRPr>
          </a:p>
          <a:p>
            <a:pPr eaLnBrk="1" hangingPunct="1"/>
            <a:r>
              <a:rPr lang="de-DE" altLang="de-DE" sz="3200">
                <a:solidFill>
                  <a:srgbClr val="333333"/>
                </a:solidFill>
              </a:rPr>
              <a:t> </a:t>
            </a:r>
            <a:endParaRPr lang="de-DE" altLang="de-DE" sz="1000">
              <a:solidFill>
                <a:srgbClr val="333333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363D7D1-E03C-489D-9299-C05CAEA980A2}"/>
              </a:ext>
            </a:extLst>
          </p:cNvPr>
          <p:cNvSpPr/>
          <p:nvPr/>
        </p:nvSpPr>
        <p:spPr>
          <a:xfrm>
            <a:off x="4474792" y="2601380"/>
            <a:ext cx="4143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- EZB - </a:t>
            </a:r>
            <a:r>
              <a:rPr lang="de-DE" sz="1400" dirty="0">
                <a:cs typeface="Calibri" panose="020F0502020204030204" pitchFamily="34" charset="0"/>
              </a:rPr>
              <a:t>Elektronische Zeitschriftenbibliothek </a:t>
            </a:r>
            <a:endParaRPr lang="de-DE" sz="14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400" b="1" dirty="0">
                <a:ea typeface="Calibri" panose="020F0502020204030204" pitchFamily="34" charset="0"/>
                <a:cs typeface="Calibri" panose="020F0502020204030204" pitchFamily="34" charset="0"/>
              </a:rPr>
              <a:t>- RVK - </a:t>
            </a:r>
            <a:r>
              <a:rPr lang="de-DE" sz="1400" dirty="0">
                <a:cs typeface="Calibri" panose="020F0502020204030204" pitchFamily="34" charset="0"/>
              </a:rPr>
              <a:t>Regensburger Verbundklassifikation </a:t>
            </a:r>
          </a:p>
          <a:p>
            <a:r>
              <a:rPr lang="de-DE" sz="1400" b="1" dirty="0">
                <a:ea typeface="Calibri" panose="020F0502020204030204" pitchFamily="34" charset="0"/>
                <a:cs typeface="Calibri" panose="020F0502020204030204" pitchFamily="34" charset="0"/>
              </a:rPr>
              <a:t>- DBIS – Datenbank-Infosystem</a:t>
            </a:r>
            <a:r>
              <a:rPr lang="de-DE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de-D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B498C48-205D-4836-923D-2983C0EE5891}"/>
              </a:ext>
            </a:extLst>
          </p:cNvPr>
          <p:cNvSpPr/>
          <p:nvPr/>
        </p:nvSpPr>
        <p:spPr>
          <a:xfrm>
            <a:off x="2590743" y="5631534"/>
            <a:ext cx="6315982" cy="312650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de-DE" sz="14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Gesamtbestand von DBIS wird angepasst auf die jeweilige Bibliothek, z.B. UB/FU</a:t>
            </a:r>
            <a:endParaRPr lang="de-DE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7260BF9-E563-4B61-9A4B-A0CCABA88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63" y="1369097"/>
            <a:ext cx="2495550" cy="85460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15897B2-B203-40BF-A9B9-A618B1698CBB}"/>
              </a:ext>
            </a:extLst>
          </p:cNvPr>
          <p:cNvSpPr/>
          <p:nvPr/>
        </p:nvSpPr>
        <p:spPr>
          <a:xfrm>
            <a:off x="3578133" y="1409852"/>
            <a:ext cx="5040560" cy="167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400" dirty="0">
                <a:cs typeface="Calibri" panose="020F0502020204030204" pitchFamily="34" charset="0"/>
              </a:rPr>
              <a:t>digitaler und kollaborativer Service zur Unterstützung bei Auswahl von thematisch passenden wissenschaftlichen Datenbanken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zusammen unter „UR Library Services“ entwickelt und betrieben an der Universität Regensburg :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DE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438C7720-2F94-E0CD-23BB-69217FB16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274235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56168-4BC7-4B05-B29D-F3AF7E0A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2"/>
                </a:solidFill>
              </a:rPr>
              <a:t>Weitere Datenbanken ermitteln …  DBIS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803BA7-AE79-40B6-A374-A94D9237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13</a:t>
            </a:fld>
            <a:endParaRPr lang="de-DE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BD1D85-C8D8-4E16-8F60-D8D940B28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923" y="1339293"/>
            <a:ext cx="6939997" cy="358978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90D9F07-064A-4A0D-889D-42E017BC07AA}"/>
              </a:ext>
            </a:extLst>
          </p:cNvPr>
          <p:cNvSpPr/>
          <p:nvPr/>
        </p:nvSpPr>
        <p:spPr>
          <a:xfrm>
            <a:off x="2685362" y="4641050"/>
            <a:ext cx="6050729" cy="1446550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Nicht aufgenommen: </a:t>
            </a:r>
          </a:p>
          <a:p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Literaturlisten in Form von statischen PDF- oder HTML-Dokumenten ohne Suchfunktionalität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Elektronische Zeitschriften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Elektronische Monographien (E-Books)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Linklisten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Einzelne Bibliothekskataloge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4728BFB-A795-4DFF-934D-7640DF0E9419}"/>
              </a:ext>
            </a:extLst>
          </p:cNvPr>
          <p:cNvSpPr/>
          <p:nvPr/>
        </p:nvSpPr>
        <p:spPr>
          <a:xfrm>
            <a:off x="7297507" y="1378762"/>
            <a:ext cx="22171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https://dbis.ur.de/FUB/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E8E3E168-A0BB-250C-97D4-FBFC031ED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121810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71413-FB53-41A3-9CCC-957B1AAF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2"/>
                </a:solidFill>
              </a:rPr>
              <a:t>Weitere Datenbanken ermitteln …  DBIS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25A5ED-3E64-4922-A243-F2B6E965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14</a:t>
            </a:fld>
            <a:endParaRPr lang="de-DE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EAC393-9287-4B22-95E5-C3D630DA3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644" y="1796400"/>
            <a:ext cx="7747196" cy="3381409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C9EB9CF0-194B-406E-9F54-FB75CCFE7021}"/>
              </a:ext>
            </a:extLst>
          </p:cNvPr>
          <p:cNvSpPr/>
          <p:nvPr/>
        </p:nvSpPr>
        <p:spPr>
          <a:xfrm>
            <a:off x="600857" y="4696280"/>
            <a:ext cx="793657" cy="554657"/>
          </a:xfrm>
          <a:prstGeom prst="rightArrow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FF0000"/>
              </a:highlight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9FD18C7-D327-44A1-A280-1941C3BCF3BC}"/>
              </a:ext>
            </a:extLst>
          </p:cNvPr>
          <p:cNvSpPr/>
          <p:nvPr/>
        </p:nvSpPr>
        <p:spPr>
          <a:xfrm>
            <a:off x="1499882" y="4747952"/>
            <a:ext cx="7747196" cy="451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D74BA871-D3E5-EDC2-1B04-8029E46C1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3921326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424EAB-738B-4408-BA6D-BF6F4CCC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2"/>
                </a:solidFill>
              </a:rPr>
              <a:t>Wie DBIS nutzen?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EE7B82-5070-48C8-B85B-CCC168B6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15</a:t>
            </a:fld>
            <a:endParaRPr lang="de-DE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AF8611-EC5B-4631-9901-A55DD9362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251" y="1630099"/>
            <a:ext cx="9077934" cy="4457501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B3466A1-C49E-4CFF-8D94-9F685F37A07D}"/>
              </a:ext>
            </a:extLst>
          </p:cNvPr>
          <p:cNvSpPr/>
          <p:nvPr/>
        </p:nvSpPr>
        <p:spPr>
          <a:xfrm>
            <a:off x="1383613" y="4604355"/>
            <a:ext cx="1472029" cy="13681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CEF9DBFD-FED1-E665-6404-F993776C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74BBC1D-B0F8-4A3E-22EC-F7E499737955}"/>
              </a:ext>
            </a:extLst>
          </p:cNvPr>
          <p:cNvSpPr txBox="1"/>
          <p:nvPr/>
        </p:nvSpPr>
        <p:spPr>
          <a:xfrm>
            <a:off x="1523233" y="2022813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 err="1"/>
              <a:t>klima</a:t>
            </a:r>
            <a:endParaRPr lang="de-DE" sz="9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5F6DC76-0E04-5362-50BD-8006D57F67D5}"/>
              </a:ext>
            </a:extLst>
          </p:cNvPr>
          <p:cNvSpPr/>
          <p:nvPr/>
        </p:nvSpPr>
        <p:spPr>
          <a:xfrm>
            <a:off x="1455251" y="2828925"/>
            <a:ext cx="1692962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l"/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83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CAF6B-9335-4D2C-8F7A-E11C288D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2"/>
                </a:solidFill>
              </a:rPr>
              <a:t>Wie DBIS nutzen?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FC2B61-8789-4DB9-A868-383911B8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16</a:t>
            </a:fld>
            <a:endParaRPr lang="de-DE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12999E4-DF26-41F3-9DCA-F2AAE4F93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83" y="1312598"/>
            <a:ext cx="7950479" cy="477500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C5100DD-1389-4AB6-B4EC-E856F46790A6}"/>
              </a:ext>
            </a:extLst>
          </p:cNvPr>
          <p:cNvSpPr/>
          <p:nvPr/>
        </p:nvSpPr>
        <p:spPr>
          <a:xfrm>
            <a:off x="3079807" y="2270630"/>
            <a:ext cx="4886876" cy="22322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D3E132C3-2433-70C3-2459-6D85BA22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A2F9F09-DEA2-605A-8FBB-AF3F34537BD2}"/>
              </a:ext>
            </a:extLst>
          </p:cNvPr>
          <p:cNvSpPr/>
          <p:nvPr/>
        </p:nvSpPr>
        <p:spPr>
          <a:xfrm>
            <a:off x="1552575" y="3714750"/>
            <a:ext cx="1085850" cy="2381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l"/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56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865FE-827E-4F75-B3C0-EFECAF47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2"/>
                </a:solidFill>
              </a:rPr>
              <a:t>Wie DBIS nutzen?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1CC659-15A7-4AF3-8D52-30F7310B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17</a:t>
            </a:fld>
            <a:endParaRPr lang="de-DE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FFB5BE-F034-4CDF-9227-016C30291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12" y="1037553"/>
            <a:ext cx="7920881" cy="5017096"/>
          </a:xfrm>
          <a:prstGeom prst="rect">
            <a:avLst/>
          </a:prstGeom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F81159B4-22C4-6625-E529-F654337A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1258632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2498D-7B04-4312-B657-5A9E15E1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2"/>
                </a:solidFill>
              </a:rPr>
              <a:t>Weitere Datenbanken … </a:t>
            </a:r>
            <a:r>
              <a:rPr lang="de-DE" altLang="de-DE" sz="3600" kern="0" dirty="0">
                <a:solidFill>
                  <a:schemeClr val="accent2"/>
                </a:solidFill>
              </a:rPr>
              <a:t>Web </a:t>
            </a:r>
            <a:r>
              <a:rPr lang="de-DE" altLang="de-DE" sz="3600" kern="0" dirty="0" err="1">
                <a:solidFill>
                  <a:schemeClr val="accent2"/>
                </a:solidFill>
              </a:rPr>
              <a:t>of</a:t>
            </a:r>
            <a:r>
              <a:rPr lang="de-DE" altLang="de-DE" sz="3600" kern="0" dirty="0">
                <a:solidFill>
                  <a:schemeClr val="accent2"/>
                </a:solidFill>
              </a:rPr>
              <a:t> Science</a:t>
            </a:r>
            <a:br>
              <a:rPr lang="de-DE" altLang="de-DE" sz="3600" kern="0" dirty="0">
                <a:solidFill>
                  <a:srgbClr val="002060"/>
                </a:solidFill>
              </a:rPr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86B4A6-E8DD-4B69-B9BA-A7BEC2F7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18</a:t>
            </a:fld>
            <a:endParaRPr lang="de-DE" noProof="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4CA032C-0D9B-4839-A772-AF8147FF7A3E}"/>
              </a:ext>
            </a:extLst>
          </p:cNvPr>
          <p:cNvSpPr/>
          <p:nvPr/>
        </p:nvSpPr>
        <p:spPr>
          <a:xfrm>
            <a:off x="6483269" y="4119347"/>
            <a:ext cx="34001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https://www.webofscience.com/wos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A64A33-87C5-440D-97D1-E55F30976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86" y="3710179"/>
            <a:ext cx="3688473" cy="12782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0C4DA85-1C9B-4E5D-8624-D5AF7832E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566" y="1796400"/>
            <a:ext cx="6810375" cy="1371600"/>
          </a:xfrm>
          <a:prstGeom prst="rect">
            <a:avLst/>
          </a:prstGeom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17997A98-B391-96F7-25A4-1B74C84C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2646924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3A118-2A30-4520-AD30-962519BC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763649"/>
          </a:xfrm>
        </p:spPr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Was ist Web </a:t>
            </a:r>
            <a:r>
              <a:rPr lang="de-DE" altLang="de-DE" kern="0" dirty="0" err="1">
                <a:solidFill>
                  <a:schemeClr val="accent2"/>
                </a:solidFill>
              </a:rPr>
              <a:t>of</a:t>
            </a:r>
            <a:r>
              <a:rPr lang="de-DE" altLang="de-DE" kern="0" dirty="0">
                <a:solidFill>
                  <a:schemeClr val="accent2"/>
                </a:solidFill>
              </a:rPr>
              <a:t> Science (</a:t>
            </a:r>
            <a:r>
              <a:rPr lang="de-DE" altLang="de-DE" sz="3600" kern="0" dirty="0" err="1">
                <a:solidFill>
                  <a:schemeClr val="accent2"/>
                </a:solidFill>
              </a:rPr>
              <a:t>WoS</a:t>
            </a:r>
            <a:r>
              <a:rPr lang="de-DE" altLang="de-DE" kern="0" dirty="0">
                <a:solidFill>
                  <a:schemeClr val="accent2"/>
                </a:solidFill>
              </a:rPr>
              <a:t>)?</a:t>
            </a:r>
            <a:br>
              <a:rPr lang="de-DE" altLang="de-DE" kern="0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C9D388-39BB-4CE8-85E8-93B86EB40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01" y="2900282"/>
            <a:ext cx="11191874" cy="318731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de-DE" dirty="0">
                <a:cs typeface="Calibri" panose="020F0502020204030204" pitchFamily="34" charset="0"/>
              </a:rPr>
              <a:t>interdisziplinärer Zitationsindex  </a:t>
            </a:r>
          </a:p>
          <a:p>
            <a:r>
              <a:rPr lang="de-DE" dirty="0">
                <a:cs typeface="Calibri" panose="020F0502020204030204" pitchFamily="34" charset="0"/>
              </a:rPr>
              <a:t>     - aus mehreren Zeitschriften-Indizes (21.000+) sowie Sammlungen von Konferenzen </a:t>
            </a:r>
            <a:br>
              <a:rPr lang="de-DE" dirty="0">
                <a:cs typeface="Calibri" panose="020F0502020204030204" pitchFamily="34" charset="0"/>
              </a:rPr>
            </a:br>
            <a:r>
              <a:rPr lang="de-DE" dirty="0">
                <a:cs typeface="Calibri" panose="020F0502020204030204" pitchFamily="34" charset="0"/>
              </a:rPr>
              <a:t>       und Büchern</a:t>
            </a:r>
          </a:p>
          <a:p>
            <a:pPr marL="285750" indent="-285750">
              <a:buFontTx/>
              <a:buChar char="-"/>
            </a:pPr>
            <a:r>
              <a:rPr lang="de-DE" dirty="0">
                <a:cs typeface="Calibri" panose="020F0502020204030204" pitchFamily="34" charset="0"/>
              </a:rPr>
              <a:t>nur Zeitschriften von höchster Qualität und internationalem Einfluss werden indexiert</a:t>
            </a:r>
          </a:p>
          <a:p>
            <a:pPr marL="285750" indent="-285750">
              <a:buFontTx/>
              <a:buChar char="-"/>
            </a:pPr>
            <a:r>
              <a:rPr lang="de-DE" dirty="0">
                <a:cs typeface="Calibri" panose="020F0502020204030204" pitchFamily="34" charset="0"/>
              </a:rPr>
              <a:t>100% verlagsneutral</a:t>
            </a:r>
          </a:p>
          <a:p>
            <a:pPr marL="285750" indent="-285750">
              <a:buFontTx/>
              <a:buChar char="-"/>
            </a:pPr>
            <a:endParaRPr lang="de-DE" sz="1100" dirty="0"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/>
              <a:t>- Beiträge cover-</a:t>
            </a:r>
            <a:r>
              <a:rPr lang="de-DE" dirty="0" err="1"/>
              <a:t>to</a:t>
            </a:r>
            <a:r>
              <a:rPr lang="de-DE" dirty="0"/>
              <a:t>-cover inklusive aller Autoren und </a:t>
            </a:r>
            <a:r>
              <a:rPr lang="de-DE" dirty="0" err="1"/>
              <a:t>Affilierungen</a:t>
            </a:r>
            <a:r>
              <a:rPr lang="de-DE" dirty="0"/>
              <a:t> indexiert</a:t>
            </a:r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Zitationsnetzwerk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2D24DA-2E57-4A70-B518-1A824EBA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19</a:t>
            </a:fld>
            <a:endParaRPr lang="de-DE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D489F92-E764-4CC0-BE46-6720291CF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266" y="1360512"/>
            <a:ext cx="3688473" cy="127829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15DF44C-22F5-4B61-9358-6A21882E8CDD}"/>
              </a:ext>
            </a:extLst>
          </p:cNvPr>
          <p:cNvSpPr/>
          <p:nvPr/>
        </p:nvSpPr>
        <p:spPr>
          <a:xfrm>
            <a:off x="6542764" y="1711238"/>
            <a:ext cx="33673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im Campusnetz zugänglich – FU-Lizenz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C8A5255-C3AE-470D-9AC3-9E514D761B17}"/>
              </a:ext>
            </a:extLst>
          </p:cNvPr>
          <p:cNvSpPr/>
          <p:nvPr/>
        </p:nvSpPr>
        <p:spPr>
          <a:xfrm>
            <a:off x="6481675" y="2135734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ighlight>
                  <a:srgbClr val="CCFF66"/>
                </a:highlight>
              </a:rPr>
              <a:t>ACHTUNG: VPN-Client nutzen !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EF575DFE-7B73-988F-DB13-992AA8E01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101419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C263D72-012E-1F73-50E3-FD1B1CA11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" y="0"/>
            <a:ext cx="12356966" cy="7965504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A36DD6FB-AC99-48E4-B1EF-F01F82E4630C}"/>
              </a:ext>
            </a:extLst>
          </p:cNvPr>
          <p:cNvSpPr/>
          <p:nvPr/>
        </p:nvSpPr>
        <p:spPr bwMode="auto">
          <a:xfrm>
            <a:off x="263352" y="4437112"/>
            <a:ext cx="1714399" cy="792088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2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4A7C9-865C-4998-91AE-D17896E8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Wie recherchieren im Web </a:t>
            </a:r>
            <a:r>
              <a:rPr lang="de-DE" altLang="de-DE" kern="0" dirty="0" err="1">
                <a:solidFill>
                  <a:schemeClr val="accent2"/>
                </a:solidFill>
              </a:rPr>
              <a:t>of</a:t>
            </a:r>
            <a:r>
              <a:rPr lang="de-DE" altLang="de-DE" kern="0" dirty="0">
                <a:solidFill>
                  <a:schemeClr val="accent2"/>
                </a:solidFill>
              </a:rPr>
              <a:t> Science (</a:t>
            </a:r>
            <a:r>
              <a:rPr lang="de-DE" altLang="de-DE" sz="3600" kern="0" dirty="0" err="1">
                <a:solidFill>
                  <a:schemeClr val="accent2"/>
                </a:solidFill>
              </a:rPr>
              <a:t>WoS</a:t>
            </a:r>
            <a:r>
              <a:rPr lang="de-DE" altLang="de-DE" kern="0" dirty="0">
                <a:solidFill>
                  <a:schemeClr val="accent2"/>
                </a:solidFill>
              </a:rPr>
              <a:t>)?</a:t>
            </a:r>
            <a:br>
              <a:rPr lang="de-DE" altLang="de-DE" kern="0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D4674C-9763-41C4-B27C-25E254D0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20</a:t>
            </a:fld>
            <a:endParaRPr lang="de-DE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727D282-6D29-4F2D-8CDB-30AE270D8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12" y="1595437"/>
            <a:ext cx="8064896" cy="410810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F9F33B9-213E-4965-825C-50F34EC7E5E1}"/>
              </a:ext>
            </a:extLst>
          </p:cNvPr>
          <p:cNvSpPr/>
          <p:nvPr/>
        </p:nvSpPr>
        <p:spPr bwMode="auto">
          <a:xfrm>
            <a:off x="1806773" y="2103140"/>
            <a:ext cx="2087463" cy="1440160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F8B13CF-9891-4F3D-A252-2969450870DE}"/>
              </a:ext>
            </a:extLst>
          </p:cNvPr>
          <p:cNvSpPr/>
          <p:nvPr/>
        </p:nvSpPr>
        <p:spPr>
          <a:xfrm>
            <a:off x="4781087" y="5836506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ighlight>
                  <a:srgbClr val="CCFF66"/>
                </a:highlight>
              </a:rPr>
              <a:t>https://webofscience.help.clarivate.com/en-us/Content/home.htm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BA894DBD-313E-4353-4185-3087B1F1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3753404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62324-FCD0-48CB-AA60-DE9D26F9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Wie recherchieren im Web </a:t>
            </a:r>
            <a:r>
              <a:rPr lang="de-DE" altLang="de-DE" kern="0" dirty="0" err="1">
                <a:solidFill>
                  <a:schemeClr val="accent2"/>
                </a:solidFill>
              </a:rPr>
              <a:t>of</a:t>
            </a:r>
            <a:r>
              <a:rPr lang="de-DE" altLang="de-DE" kern="0" dirty="0">
                <a:solidFill>
                  <a:schemeClr val="accent2"/>
                </a:solidFill>
              </a:rPr>
              <a:t> Science (</a:t>
            </a:r>
            <a:r>
              <a:rPr lang="de-DE" altLang="de-DE" kern="0" dirty="0" err="1">
                <a:solidFill>
                  <a:schemeClr val="accent2"/>
                </a:solidFill>
              </a:rPr>
              <a:t>WoS</a:t>
            </a:r>
            <a:r>
              <a:rPr lang="de-DE" altLang="de-DE" kern="0" dirty="0">
                <a:solidFill>
                  <a:schemeClr val="accent2"/>
                </a:solidFill>
              </a:rPr>
              <a:t>)?</a:t>
            </a:r>
            <a:br>
              <a:rPr lang="de-DE" altLang="de-DE" kern="0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28DD5E-0F87-4C50-90F8-4AF11CFC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21</a:t>
            </a:fld>
            <a:endParaRPr lang="de-DE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1F400B2-CB45-43AE-BA8A-2170EB1C9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006" y="1291466"/>
            <a:ext cx="8064896" cy="4796134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BC6CF728-31AD-45DC-8BBE-EA54204477DA}"/>
              </a:ext>
            </a:extLst>
          </p:cNvPr>
          <p:cNvSpPr/>
          <p:nvPr/>
        </p:nvSpPr>
        <p:spPr bwMode="auto">
          <a:xfrm>
            <a:off x="1388226" y="3689532"/>
            <a:ext cx="2321012" cy="14067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A266E29-4F08-4393-8341-DB3B45843F25}"/>
              </a:ext>
            </a:extLst>
          </p:cNvPr>
          <p:cNvSpPr/>
          <p:nvPr/>
        </p:nvSpPr>
        <p:spPr bwMode="auto">
          <a:xfrm>
            <a:off x="6948624" y="1615538"/>
            <a:ext cx="2016224" cy="86409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49DE777-AC49-4D0D-A736-0A0953DD3B08}"/>
              </a:ext>
            </a:extLst>
          </p:cNvPr>
          <p:cNvSpPr/>
          <p:nvPr/>
        </p:nvSpPr>
        <p:spPr bwMode="auto">
          <a:xfrm>
            <a:off x="8461765" y="3272171"/>
            <a:ext cx="1224137" cy="86409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7C7F05FC-A124-90CE-478C-3824E007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3103632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C2E89-60EE-44AD-A96F-D005B252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Wie recherchieren im Web </a:t>
            </a:r>
            <a:r>
              <a:rPr lang="de-DE" altLang="de-DE" kern="0" dirty="0" err="1">
                <a:solidFill>
                  <a:schemeClr val="accent2"/>
                </a:solidFill>
              </a:rPr>
              <a:t>of</a:t>
            </a:r>
            <a:r>
              <a:rPr lang="de-DE" altLang="de-DE" kern="0" dirty="0">
                <a:solidFill>
                  <a:schemeClr val="accent2"/>
                </a:solidFill>
              </a:rPr>
              <a:t> Science (</a:t>
            </a:r>
            <a:r>
              <a:rPr lang="de-DE" altLang="de-DE" sz="3600" kern="0" dirty="0" err="1">
                <a:solidFill>
                  <a:schemeClr val="accent2"/>
                </a:solidFill>
              </a:rPr>
              <a:t>WoS</a:t>
            </a:r>
            <a:r>
              <a:rPr lang="de-DE" altLang="de-DE" kern="0" dirty="0">
                <a:solidFill>
                  <a:schemeClr val="accent2"/>
                </a:solidFill>
              </a:rPr>
              <a:t>)?</a:t>
            </a:r>
            <a:br>
              <a:rPr lang="de-DE" altLang="de-DE" kern="0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F28588-C1F6-477F-98FD-5D54702E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22</a:t>
            </a:fld>
            <a:endParaRPr lang="de-DE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E1A3AB6-AEC1-4B0B-9A84-CFE6CC5E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76" y="1739717"/>
            <a:ext cx="7920880" cy="335915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8BCD8DC-35E4-4F7F-B09E-F0496B07F471}"/>
              </a:ext>
            </a:extLst>
          </p:cNvPr>
          <p:cNvSpPr/>
          <p:nvPr/>
        </p:nvSpPr>
        <p:spPr>
          <a:xfrm>
            <a:off x="1718238" y="5270872"/>
            <a:ext cx="4560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Über den Zitat-Zusammenhang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631A5DC-1B09-4096-8FC3-85140D79A336}"/>
              </a:ext>
            </a:extLst>
          </p:cNvPr>
          <p:cNvSpPr/>
          <p:nvPr/>
        </p:nvSpPr>
        <p:spPr>
          <a:xfrm>
            <a:off x="7264300" y="5270872"/>
            <a:ext cx="252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„Schneeballsystem“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7A1294B-2695-4F18-96A8-82D689D84FBA}"/>
              </a:ext>
            </a:extLst>
          </p:cNvPr>
          <p:cNvSpPr/>
          <p:nvPr/>
        </p:nvSpPr>
        <p:spPr bwMode="auto">
          <a:xfrm>
            <a:off x="3321152" y="1522410"/>
            <a:ext cx="3024336" cy="63920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B59E692F-F761-363E-1207-B55D22EA2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34952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3814E-0794-4A3B-A665-9FC53890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Wie recherchieren im Web </a:t>
            </a:r>
            <a:r>
              <a:rPr lang="de-DE" altLang="de-DE" kern="0" dirty="0" err="1">
                <a:solidFill>
                  <a:schemeClr val="accent2"/>
                </a:solidFill>
              </a:rPr>
              <a:t>of</a:t>
            </a:r>
            <a:r>
              <a:rPr lang="de-DE" altLang="de-DE" kern="0" dirty="0">
                <a:solidFill>
                  <a:schemeClr val="accent2"/>
                </a:solidFill>
              </a:rPr>
              <a:t> Science (</a:t>
            </a:r>
            <a:r>
              <a:rPr lang="de-DE" altLang="de-DE" kern="0" dirty="0" err="1">
                <a:solidFill>
                  <a:schemeClr val="accent2"/>
                </a:solidFill>
              </a:rPr>
              <a:t>WoS</a:t>
            </a:r>
            <a:r>
              <a:rPr lang="de-DE" altLang="de-DE" kern="0" dirty="0">
                <a:solidFill>
                  <a:schemeClr val="accent2"/>
                </a:solidFill>
              </a:rPr>
              <a:t>)?</a:t>
            </a:r>
            <a:br>
              <a:rPr lang="de-DE" altLang="de-DE" kern="0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141945-9B60-4B07-A004-7212A406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23</a:t>
            </a:fld>
            <a:endParaRPr lang="de-DE" noProof="0" dirty="0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FE92F09D-F12C-4081-8E77-1E11431DD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056" y="1159986"/>
            <a:ext cx="76898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900" b="1">
              <a:solidFill>
                <a:srgbClr val="333333"/>
              </a:solidFill>
            </a:endParaRPr>
          </a:p>
          <a:p>
            <a:pPr eaLnBrk="1" hangingPunct="1"/>
            <a:r>
              <a:rPr lang="de-DE" altLang="de-DE" sz="3200">
                <a:solidFill>
                  <a:srgbClr val="333333"/>
                </a:solidFill>
              </a:rPr>
              <a:t> </a:t>
            </a:r>
            <a:endParaRPr lang="de-DE" altLang="de-DE" sz="1000">
              <a:solidFill>
                <a:srgbClr val="333333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256DC7-9E31-44CE-96CC-45088A11B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53" y="1796400"/>
            <a:ext cx="4211960" cy="28923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309003D-AD1B-4847-908A-AAC730515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998" y="2804512"/>
            <a:ext cx="5148064" cy="32287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87003B-639F-4DF5-9F27-3FA77C876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233" y="1497318"/>
            <a:ext cx="1143000" cy="38656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210B602-A9CF-477A-91C5-A8702FD09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487" y="2373852"/>
            <a:ext cx="1171575" cy="447675"/>
          </a:xfrm>
          <a:prstGeom prst="rect">
            <a:avLst/>
          </a:prstGeom>
        </p:spPr>
      </p:pic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DCDCCB85-B2C8-5608-F0FD-AC6B3BF0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2721299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6278-53AB-450D-AA0F-FC99E266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Wie recherchieren im Web </a:t>
            </a:r>
            <a:r>
              <a:rPr lang="de-DE" altLang="de-DE" kern="0" dirty="0" err="1">
                <a:solidFill>
                  <a:schemeClr val="accent2"/>
                </a:solidFill>
              </a:rPr>
              <a:t>of</a:t>
            </a:r>
            <a:r>
              <a:rPr lang="de-DE" altLang="de-DE" kern="0" dirty="0">
                <a:solidFill>
                  <a:schemeClr val="accent2"/>
                </a:solidFill>
              </a:rPr>
              <a:t> Science (</a:t>
            </a:r>
            <a:r>
              <a:rPr lang="de-DE" altLang="de-DE" kern="0" dirty="0" err="1">
                <a:solidFill>
                  <a:schemeClr val="accent2"/>
                </a:solidFill>
              </a:rPr>
              <a:t>WoS</a:t>
            </a:r>
            <a:r>
              <a:rPr lang="de-DE" altLang="de-DE" kern="0" dirty="0">
                <a:solidFill>
                  <a:schemeClr val="accent2"/>
                </a:solidFill>
              </a:rPr>
              <a:t>)?</a:t>
            </a:r>
            <a:br>
              <a:rPr lang="de-DE" altLang="de-DE" kern="0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D8C255-14D0-4EFC-91B4-098E039F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24</a:t>
            </a:fld>
            <a:endParaRPr lang="de-DE" noProof="0" dirty="0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20F902A8-E7C8-4A7B-8B9A-71A4FC733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470" y="1346730"/>
            <a:ext cx="76898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900" b="1">
              <a:solidFill>
                <a:srgbClr val="333333"/>
              </a:solidFill>
            </a:endParaRPr>
          </a:p>
          <a:p>
            <a:pPr eaLnBrk="1" hangingPunct="1"/>
            <a:r>
              <a:rPr lang="de-DE" altLang="de-DE" sz="3200">
                <a:solidFill>
                  <a:srgbClr val="333333"/>
                </a:solidFill>
              </a:rPr>
              <a:t> </a:t>
            </a:r>
            <a:endParaRPr lang="de-DE" altLang="de-DE" sz="1000">
              <a:solidFill>
                <a:srgbClr val="333333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1103408-67FC-41B0-AA62-332BD1D07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67" y="1479088"/>
            <a:ext cx="8280151" cy="428063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EFA6BA3D-B56C-4B52-A1DB-888C0C1EE8EA}"/>
              </a:ext>
            </a:extLst>
          </p:cNvPr>
          <p:cNvSpPr/>
          <p:nvPr/>
        </p:nvSpPr>
        <p:spPr bwMode="auto">
          <a:xfrm>
            <a:off x="1877207" y="3207280"/>
            <a:ext cx="864096" cy="216024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0765E60-0010-4203-B083-D3EF0226F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036" y="3423304"/>
            <a:ext cx="4883043" cy="266429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E2C64927-5092-45EA-8A62-F1C6C066F44C}"/>
              </a:ext>
            </a:extLst>
          </p:cNvPr>
          <p:cNvSpPr/>
          <p:nvPr/>
        </p:nvSpPr>
        <p:spPr bwMode="auto">
          <a:xfrm>
            <a:off x="4829536" y="3423304"/>
            <a:ext cx="4896543" cy="266429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CEC09E-BC49-4C5E-85BD-24BDDCFF7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279" y="1391776"/>
            <a:ext cx="1171575" cy="447675"/>
          </a:xfrm>
          <a:prstGeom prst="rect">
            <a:avLst/>
          </a:prstGeom>
        </p:spPr>
      </p:pic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877CE667-0F82-C083-B491-41C2AF8E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7625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A97CF-58F1-48BB-B0D6-64809D8F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Recherche für Geowissenschaften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476AD9-2545-4108-8CE3-169E5D82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25</a:t>
            </a:fld>
            <a:endParaRPr lang="de-DE" noProof="0" dirty="0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37C1F2ED-6748-4962-80AB-09E2EB0BF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315" y="1464894"/>
            <a:ext cx="76898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900" b="1">
              <a:solidFill>
                <a:srgbClr val="333333"/>
              </a:solidFill>
            </a:endParaRPr>
          </a:p>
          <a:p>
            <a:pPr eaLnBrk="1" hangingPunct="1"/>
            <a:r>
              <a:rPr lang="de-DE" altLang="de-DE" sz="3200">
                <a:solidFill>
                  <a:srgbClr val="333333"/>
                </a:solidFill>
              </a:rPr>
              <a:t> </a:t>
            </a:r>
            <a:endParaRPr lang="de-DE" altLang="de-DE" sz="1000">
              <a:solidFill>
                <a:srgbClr val="333333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80DA1DA-48FE-45C2-BAFB-D719F448A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12" y="1464894"/>
            <a:ext cx="7920880" cy="462270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BF580DB-0C40-4CC3-9192-BF4E85AB4449}"/>
              </a:ext>
            </a:extLst>
          </p:cNvPr>
          <p:cNvSpPr/>
          <p:nvPr/>
        </p:nvSpPr>
        <p:spPr>
          <a:xfrm>
            <a:off x="7735016" y="569977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https://geo-leo.de/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E0A81D0-34D1-3C57-785F-B95A7F53F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3223727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D8665-7979-4736-883E-F5CB33D1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Recherche für Geowissenschaften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6BC216-C361-4CDD-A4A5-40520BAF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26</a:t>
            </a:fld>
            <a:endParaRPr lang="de-DE" noProof="0" dirty="0"/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9C9EB9AB-3893-4E9F-B16A-072FCF383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319" y="1267850"/>
            <a:ext cx="76898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900" b="1">
              <a:solidFill>
                <a:srgbClr val="333333"/>
              </a:solidFill>
            </a:endParaRPr>
          </a:p>
          <a:p>
            <a:pPr eaLnBrk="1" hangingPunct="1"/>
            <a:r>
              <a:rPr lang="de-DE" altLang="de-DE" sz="3200">
                <a:solidFill>
                  <a:srgbClr val="333333"/>
                </a:solidFill>
              </a:rPr>
              <a:t> </a:t>
            </a:r>
            <a:endParaRPr lang="de-DE" altLang="de-DE" sz="1000">
              <a:solidFill>
                <a:srgbClr val="333333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DAE8230-5B5F-46B3-9A50-62FE416C6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471" y="1739717"/>
            <a:ext cx="822960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55600" indent="-176213" algn="l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rgbClr val="000000"/>
                </a:solidFill>
                <a:latin typeface="+mn-lt"/>
              </a:defRPr>
            </a:lvl2pPr>
            <a:lvl3pPr marL="723900" indent="-188913" algn="l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rgbClr val="000000"/>
                </a:solidFill>
                <a:latin typeface="+mn-lt"/>
              </a:defRPr>
            </a:lvl3pPr>
            <a:lvl4pPr marL="1079500" indent="-176213" algn="l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rgbClr val="000000"/>
                </a:solidFill>
                <a:latin typeface="+mn-lt"/>
              </a:defRPr>
            </a:lvl4pPr>
            <a:lvl5pPr marL="1435100" indent="-176213" algn="l" rtl="0" fontAlgn="base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rgbClr val="000000"/>
                </a:solidFill>
                <a:latin typeface="+mn-lt"/>
              </a:defRPr>
            </a:lvl5pPr>
            <a:lvl6pPr marL="18923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3495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8067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2639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DE" altLang="de-DE" sz="2400" b="1" kern="0" dirty="0"/>
              <a:t>                                 </a:t>
            </a:r>
            <a:r>
              <a:rPr lang="de-DE" altLang="de-DE" sz="2400" kern="0" dirty="0"/>
              <a:t>(</a:t>
            </a:r>
            <a:r>
              <a:rPr lang="de-DE" altLang="de-DE" sz="1600" kern="0" dirty="0"/>
              <a:t>GEO Library </a:t>
            </a:r>
            <a:r>
              <a:rPr lang="de-DE" altLang="de-DE" sz="1600" kern="0" dirty="0" err="1"/>
              <a:t>Experts</a:t>
            </a:r>
            <a:r>
              <a:rPr lang="de-DE" altLang="de-DE" sz="1600" kern="0" dirty="0"/>
              <a:t> Online</a:t>
            </a:r>
            <a:r>
              <a:rPr lang="de-DE" altLang="de-DE" sz="2400" kern="0" dirty="0"/>
              <a:t>)</a:t>
            </a:r>
          </a:p>
          <a:p>
            <a:pPr eaLnBrk="1" hangingPunct="1"/>
            <a:endParaRPr lang="de-DE" altLang="de-DE" sz="1200" kern="0" dirty="0"/>
          </a:p>
          <a:p>
            <a:pPr eaLnBrk="1" hangingPunct="1">
              <a:buFontTx/>
              <a:buChar char="-"/>
            </a:pPr>
            <a:r>
              <a:rPr lang="de-DE" altLang="de-DE" sz="1600" kern="0" dirty="0"/>
              <a:t> Rechercheportal zum System Erde und Weltall </a:t>
            </a:r>
          </a:p>
          <a:p>
            <a:pPr eaLnBrk="1" hangingPunct="1">
              <a:buFontTx/>
              <a:buChar char="-"/>
            </a:pPr>
            <a:endParaRPr lang="de-DE" altLang="de-DE" sz="800" kern="0" dirty="0"/>
          </a:p>
          <a:p>
            <a:pPr eaLnBrk="1" hangingPunct="1">
              <a:buFontTx/>
              <a:buChar char="-"/>
            </a:pPr>
            <a:r>
              <a:rPr lang="de-DE" altLang="de-DE" sz="1600" kern="0" dirty="0"/>
              <a:t> Suche und Nachweis von Büchern, Zeitschriften, Artikeln, Karten, Websites und Volltexten zu geowissenschaftlichen Themen (= Geowissenschaften, Bergbau, Geographie, Astronomie und thematische Karten) </a:t>
            </a:r>
          </a:p>
          <a:p>
            <a:pPr eaLnBrk="1" hangingPunct="1">
              <a:buFontTx/>
              <a:buChar char="-"/>
            </a:pPr>
            <a:endParaRPr lang="de-DE" altLang="de-DE" sz="1600" kern="0" dirty="0"/>
          </a:p>
          <a:p>
            <a:pPr eaLnBrk="1" hangingPunct="1">
              <a:buFontTx/>
              <a:buChar char="-"/>
            </a:pPr>
            <a:r>
              <a:rPr lang="de-DE" altLang="de-DE" sz="1600" kern="0" dirty="0"/>
              <a:t> durchsucht gleichzeitig </a:t>
            </a:r>
          </a:p>
          <a:p>
            <a:pPr eaLnBrk="1" hangingPunct="1"/>
            <a:r>
              <a:rPr lang="de-DE" altLang="de-DE" sz="1600" kern="0" dirty="0"/>
              <a:t>        - über 1,2 Millionen fachspezifische Literaturnachweise in Bibliothekskatalogen </a:t>
            </a:r>
          </a:p>
          <a:p>
            <a:pPr eaLnBrk="1" hangingPunct="1"/>
            <a:r>
              <a:rPr lang="de-DE" altLang="de-DE" sz="1600" kern="0" dirty="0"/>
              <a:t>        - ca. 800.000 Aufsätze und Rezensionen in Fachdatenbanken </a:t>
            </a:r>
          </a:p>
          <a:p>
            <a:pPr eaLnBrk="1" hangingPunct="1"/>
            <a:r>
              <a:rPr lang="de-DE" altLang="de-DE" sz="1600" kern="0" dirty="0"/>
              <a:t>        - und ca. 47.000 Volltexte von über 80 Dokumentenservern</a:t>
            </a:r>
          </a:p>
          <a:p>
            <a:pPr eaLnBrk="1" hangingPunct="1"/>
            <a:endParaRPr lang="de-DE" altLang="de-DE" sz="1600" kern="0" dirty="0"/>
          </a:p>
          <a:p>
            <a:pPr eaLnBrk="1" hangingPunct="1"/>
            <a:r>
              <a:rPr lang="de-DE" altLang="de-DE" sz="1600" kern="0" dirty="0"/>
              <a:t>- auf freie und lizenzierte Volltexte z.B. in e-journals kann direkt zugegriffen werden</a:t>
            </a:r>
          </a:p>
          <a:p>
            <a:pPr eaLnBrk="1" hangingPunct="1"/>
            <a:endParaRPr lang="de-DE" altLang="de-DE" sz="1600" kern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2222551-7065-46C6-ADAC-0D4A02379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032" y="1451563"/>
            <a:ext cx="2266950" cy="847725"/>
          </a:xfrm>
          <a:prstGeom prst="rect">
            <a:avLst/>
          </a:prstGeom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7BB555C4-CA5E-CA3A-5AD2-5EAB11B7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379082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2D1AB-5980-4CB6-88D4-A1150E6D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Recherche für Geowissenschaften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9ADCE2-063E-473D-A441-21E4C198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27</a:t>
            </a:fld>
            <a:endParaRPr lang="de-DE" noProof="0" dirty="0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DB03AAB2-6F6E-4734-8E6F-CEE9E078F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316" y="1418738"/>
            <a:ext cx="76898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900" b="1">
              <a:solidFill>
                <a:srgbClr val="333333"/>
              </a:solidFill>
            </a:endParaRPr>
          </a:p>
          <a:p>
            <a:pPr eaLnBrk="1" hangingPunct="1"/>
            <a:r>
              <a:rPr lang="de-DE" altLang="de-DE" sz="3200">
                <a:solidFill>
                  <a:srgbClr val="333333"/>
                </a:solidFill>
              </a:rPr>
              <a:t> </a:t>
            </a:r>
            <a:endParaRPr lang="de-DE" altLang="de-DE" sz="1000">
              <a:solidFill>
                <a:srgbClr val="333333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3A4820A-70E4-4513-A7AF-060D9133C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12" y="1418738"/>
            <a:ext cx="7992889" cy="466886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F12B1F6A-7D0F-4950-9344-D87CA6D6E86D}"/>
              </a:ext>
            </a:extLst>
          </p:cNvPr>
          <p:cNvSpPr/>
          <p:nvPr/>
        </p:nvSpPr>
        <p:spPr bwMode="auto">
          <a:xfrm>
            <a:off x="7566645" y="3636252"/>
            <a:ext cx="2592288" cy="180327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CDD9971-1FEB-45C4-AD91-46DC1E56D66E}"/>
              </a:ext>
            </a:extLst>
          </p:cNvPr>
          <p:cNvSpPr/>
          <p:nvPr/>
        </p:nvSpPr>
        <p:spPr bwMode="auto">
          <a:xfrm flipH="1">
            <a:off x="4876149" y="1429801"/>
            <a:ext cx="962304" cy="7239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52CD2DE-599C-45B7-8B2D-F786C67E80B0}"/>
              </a:ext>
            </a:extLst>
          </p:cNvPr>
          <p:cNvSpPr/>
          <p:nvPr/>
        </p:nvSpPr>
        <p:spPr bwMode="auto">
          <a:xfrm>
            <a:off x="2454077" y="2772156"/>
            <a:ext cx="936104" cy="86409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D630AFF-8CAB-4CE5-8B8E-FEF0409BFB2A}"/>
              </a:ext>
            </a:extLst>
          </p:cNvPr>
          <p:cNvCxnSpPr/>
          <p:nvPr/>
        </p:nvCxnSpPr>
        <p:spPr bwMode="auto">
          <a:xfrm flipH="1">
            <a:off x="7206605" y="2820513"/>
            <a:ext cx="216024" cy="689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D7429996-B7E8-7313-486D-4157B85A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2683422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C1AEE-0E8F-4B20-B87F-C3C44E55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Recherche für Geowissenschaften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50A51-7439-41B5-BE59-7E506262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28</a:t>
            </a:fld>
            <a:endParaRPr lang="de-DE" noProof="0" dirty="0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59EF68C7-5655-4D4B-A5DA-5C8E78EB2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316" y="1375019"/>
            <a:ext cx="76898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900" b="1">
              <a:solidFill>
                <a:srgbClr val="333333"/>
              </a:solidFill>
            </a:endParaRPr>
          </a:p>
          <a:p>
            <a:pPr eaLnBrk="1" hangingPunct="1"/>
            <a:r>
              <a:rPr lang="de-DE" altLang="de-DE" sz="3200">
                <a:solidFill>
                  <a:srgbClr val="333333"/>
                </a:solidFill>
              </a:rPr>
              <a:t> </a:t>
            </a:r>
            <a:endParaRPr lang="de-DE" altLang="de-DE" sz="1000">
              <a:solidFill>
                <a:srgbClr val="333333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FC087A5-181E-48F5-B59C-9E65B48E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12" y="1375019"/>
            <a:ext cx="7992889" cy="466886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1788712A-94EB-4436-9C7B-BED0D64322FE}"/>
              </a:ext>
            </a:extLst>
          </p:cNvPr>
          <p:cNvSpPr/>
          <p:nvPr/>
        </p:nvSpPr>
        <p:spPr bwMode="auto">
          <a:xfrm flipH="1">
            <a:off x="8645014" y="1375019"/>
            <a:ext cx="962304" cy="7239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9E27BC63-3586-46A3-BE1C-3E152211F541}"/>
              </a:ext>
            </a:extLst>
          </p:cNvPr>
          <p:cNvCxnSpPr/>
          <p:nvPr/>
        </p:nvCxnSpPr>
        <p:spPr bwMode="auto">
          <a:xfrm flipH="1">
            <a:off x="7206605" y="2776794"/>
            <a:ext cx="216024" cy="689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15D3EFD5-5404-4FE5-AB93-E91FAC1B4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12" y="1375019"/>
            <a:ext cx="6696745" cy="4794186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C0EE6F7C-2C58-488E-9F5C-47CB2367919F}"/>
              </a:ext>
            </a:extLst>
          </p:cNvPr>
          <p:cNvSpPr/>
          <p:nvPr/>
        </p:nvSpPr>
        <p:spPr bwMode="auto">
          <a:xfrm flipH="1">
            <a:off x="6990581" y="3772112"/>
            <a:ext cx="1368152" cy="60010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2E79553-EB6A-494A-B9CE-0AC36F400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425" y="3235569"/>
            <a:ext cx="3486596" cy="2808312"/>
          </a:xfrm>
          <a:prstGeom prst="rect">
            <a:avLst/>
          </a:prstGeom>
        </p:spPr>
      </p:pic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7333A8C4-8048-9155-F722-D953249F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41516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DF548-6618-4614-8C3B-76C7DF417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Recherche für Geowissenschaften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542C5B-9703-49D5-810F-4FEF58B0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29</a:t>
            </a:fld>
            <a:endParaRPr lang="de-DE" noProof="0" dirty="0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63EE0CF5-D3D6-4237-8224-5D52EB5CD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086" y="1346730"/>
            <a:ext cx="76898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900" b="1">
              <a:solidFill>
                <a:srgbClr val="333333"/>
              </a:solidFill>
            </a:endParaRPr>
          </a:p>
          <a:p>
            <a:pPr eaLnBrk="1" hangingPunct="1"/>
            <a:r>
              <a:rPr lang="de-DE" altLang="de-DE" sz="3200">
                <a:solidFill>
                  <a:srgbClr val="333333"/>
                </a:solidFill>
              </a:rPr>
              <a:t> </a:t>
            </a:r>
            <a:endParaRPr lang="de-DE" altLang="de-DE" sz="1000">
              <a:solidFill>
                <a:srgbClr val="333333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0EB351-F1C2-4C57-B7F1-C5C46535A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92" y="1407080"/>
            <a:ext cx="8072755" cy="468052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6999900-875A-42F5-B359-F82E45360075}"/>
              </a:ext>
            </a:extLst>
          </p:cNvPr>
          <p:cNvSpPr/>
          <p:nvPr/>
        </p:nvSpPr>
        <p:spPr bwMode="auto">
          <a:xfrm>
            <a:off x="8077463" y="3423303"/>
            <a:ext cx="1584176" cy="497273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7E821B6-6F67-41A1-852B-65469227AB81}"/>
              </a:ext>
            </a:extLst>
          </p:cNvPr>
          <p:cNvSpPr/>
          <p:nvPr/>
        </p:nvSpPr>
        <p:spPr bwMode="auto">
          <a:xfrm>
            <a:off x="5629191" y="1276632"/>
            <a:ext cx="1440160" cy="86409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C7A34BEC-0045-7A2D-FAD0-DF20A745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145495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F895E-3460-4FC3-B0EB-1A3CCD050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640557"/>
          </a:xfrm>
        </p:spPr>
        <p:txBody>
          <a:bodyPr/>
          <a:lstStyle/>
          <a:p>
            <a:r>
              <a:rPr lang="de-DE" altLang="de-DE" dirty="0">
                <a:solidFill>
                  <a:schemeClr val="accent2"/>
                </a:solidFill>
              </a:rPr>
              <a:t>Recherchefahrplan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50E77C-B747-4237-99E7-1608E344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3</a:t>
            </a:fld>
            <a:endParaRPr lang="de-DE" noProof="0" dirty="0"/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3AC8E187-8B3A-47C3-8577-F9B8DCF19BA7}"/>
              </a:ext>
            </a:extLst>
          </p:cNvPr>
          <p:cNvSpPr/>
          <p:nvPr/>
        </p:nvSpPr>
        <p:spPr>
          <a:xfrm>
            <a:off x="3048679" y="4663171"/>
            <a:ext cx="810673" cy="4174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E9C0E048-94AD-43A2-A6B6-1C966C3DCACA}"/>
              </a:ext>
            </a:extLst>
          </p:cNvPr>
          <p:cNvSpPr/>
          <p:nvPr/>
        </p:nvSpPr>
        <p:spPr>
          <a:xfrm>
            <a:off x="6241722" y="4670942"/>
            <a:ext cx="810673" cy="4174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1B687E06-A7B8-4828-B767-9E70C2F11BC9}"/>
              </a:ext>
            </a:extLst>
          </p:cNvPr>
          <p:cNvSpPr/>
          <p:nvPr/>
        </p:nvSpPr>
        <p:spPr>
          <a:xfrm>
            <a:off x="4696416" y="4682837"/>
            <a:ext cx="810673" cy="4174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4B25A296-FFB8-4098-BFFE-6DD1C7D4741A}"/>
              </a:ext>
            </a:extLst>
          </p:cNvPr>
          <p:cNvSpPr/>
          <p:nvPr/>
        </p:nvSpPr>
        <p:spPr>
          <a:xfrm>
            <a:off x="3048679" y="5194706"/>
            <a:ext cx="4106148" cy="108803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Weiterverarbeitung der Ergebnisse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Literaturverwaltung!</a:t>
            </a:r>
            <a:endParaRPr lang="de-DE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C47B24AA-266A-45E9-851B-5940A31701B3}"/>
              </a:ext>
            </a:extLst>
          </p:cNvPr>
          <p:cNvSpPr/>
          <p:nvPr/>
        </p:nvSpPr>
        <p:spPr>
          <a:xfrm>
            <a:off x="7883069" y="5129668"/>
            <a:ext cx="1714382" cy="10880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Literaturverwaltungsprogramme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200" b="1" i="1" dirty="0">
                <a:solidFill>
                  <a:schemeClr val="tx1"/>
                </a:solidFill>
              </a:rPr>
              <a:t>Citavi, </a:t>
            </a:r>
            <a:r>
              <a:rPr lang="de-DE" sz="1200" b="1" i="1" dirty="0" err="1">
                <a:solidFill>
                  <a:schemeClr val="tx1"/>
                </a:solidFill>
              </a:rPr>
              <a:t>EndNote</a:t>
            </a:r>
            <a:r>
              <a:rPr lang="de-DE" sz="1200" b="1" i="1" dirty="0">
                <a:solidFill>
                  <a:schemeClr val="tx1"/>
                </a:solidFill>
              </a:rPr>
              <a:t>, </a:t>
            </a:r>
            <a:r>
              <a:rPr lang="de-DE" sz="1200" b="1" i="1" dirty="0" err="1">
                <a:solidFill>
                  <a:schemeClr val="tx1"/>
                </a:solidFill>
              </a:rPr>
              <a:t>Zotero</a:t>
            </a:r>
            <a:r>
              <a:rPr lang="de-DE" sz="1200" b="1" i="1" dirty="0">
                <a:solidFill>
                  <a:schemeClr val="tx1"/>
                </a:solidFill>
              </a:rPr>
              <a:t> …</a:t>
            </a:r>
            <a:endParaRPr lang="de-DE" sz="1200" b="1" i="1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44A9CF1F-9E4B-428A-B8AB-4035BC77AACA}"/>
              </a:ext>
            </a:extLst>
          </p:cNvPr>
          <p:cNvSpPr/>
          <p:nvPr/>
        </p:nvSpPr>
        <p:spPr>
          <a:xfrm>
            <a:off x="7154826" y="3057954"/>
            <a:ext cx="2083396" cy="95246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Hilfetexte/ Tutorials der Datenbank nutzen!</a:t>
            </a:r>
            <a:endParaRPr lang="de-DE" sz="1400" dirty="0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B9632F5A-FDB3-4914-A402-216CEC13042F}"/>
              </a:ext>
            </a:extLst>
          </p:cNvPr>
          <p:cNvSpPr/>
          <p:nvPr/>
        </p:nvSpPr>
        <p:spPr>
          <a:xfrm>
            <a:off x="7417214" y="5569629"/>
            <a:ext cx="285897" cy="29829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62D901B9-D719-412C-BDDF-6329064821B6}"/>
              </a:ext>
            </a:extLst>
          </p:cNvPr>
          <p:cNvSpPr/>
          <p:nvPr/>
        </p:nvSpPr>
        <p:spPr>
          <a:xfrm>
            <a:off x="1965387" y="1302615"/>
            <a:ext cx="2166584" cy="6919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suchen Sie?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Thema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B6A418EC-FFE3-47B6-8F74-6528DE092A1A}"/>
              </a:ext>
            </a:extLst>
          </p:cNvPr>
          <p:cNvSpPr/>
          <p:nvPr/>
        </p:nvSpPr>
        <p:spPr>
          <a:xfrm>
            <a:off x="5787587" y="1309577"/>
            <a:ext cx="2272444" cy="6291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brauchen Sie?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Umfang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33F87944-9423-4CF1-B6BF-3CB4DD57703C}"/>
              </a:ext>
            </a:extLst>
          </p:cNvPr>
          <p:cNvSpPr/>
          <p:nvPr/>
        </p:nvSpPr>
        <p:spPr>
          <a:xfrm>
            <a:off x="3832624" y="2322155"/>
            <a:ext cx="2409098" cy="10227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Wo suchen Sie?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Informationsmittel, Datenbanken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F2505CC6-8834-4525-9E93-4D890E5261B9}"/>
              </a:ext>
            </a:extLst>
          </p:cNvPr>
          <p:cNvSpPr/>
          <p:nvPr/>
        </p:nvSpPr>
        <p:spPr>
          <a:xfrm>
            <a:off x="3859352" y="3883260"/>
            <a:ext cx="2382370" cy="7051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Wie suchen Sie?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Suchlogik</a:t>
            </a:r>
          </a:p>
        </p:txBody>
      </p:sp>
      <p:sp>
        <p:nvSpPr>
          <p:cNvPr id="19" name="Pfeil: nach unten 18">
            <a:extLst>
              <a:ext uri="{FF2B5EF4-FFF2-40B4-BE49-F238E27FC236}">
                <a16:creationId xmlns:a16="http://schemas.microsoft.com/office/drawing/2014/main" id="{02BE027C-23B2-4E43-B56F-D909207AFB50}"/>
              </a:ext>
            </a:extLst>
          </p:cNvPr>
          <p:cNvSpPr/>
          <p:nvPr/>
        </p:nvSpPr>
        <p:spPr>
          <a:xfrm>
            <a:off x="6241722" y="2094763"/>
            <a:ext cx="810673" cy="4174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unten 19">
            <a:extLst>
              <a:ext uri="{FF2B5EF4-FFF2-40B4-BE49-F238E27FC236}">
                <a16:creationId xmlns:a16="http://schemas.microsoft.com/office/drawing/2014/main" id="{E59FF443-CE11-43EF-B801-4146E14B1FAB}"/>
              </a:ext>
            </a:extLst>
          </p:cNvPr>
          <p:cNvSpPr/>
          <p:nvPr/>
        </p:nvSpPr>
        <p:spPr>
          <a:xfrm>
            <a:off x="3048679" y="2091298"/>
            <a:ext cx="810673" cy="4174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unten 20">
            <a:extLst>
              <a:ext uri="{FF2B5EF4-FFF2-40B4-BE49-F238E27FC236}">
                <a16:creationId xmlns:a16="http://schemas.microsoft.com/office/drawing/2014/main" id="{0B437720-46B1-46EA-814E-02B051F9234A}"/>
              </a:ext>
            </a:extLst>
          </p:cNvPr>
          <p:cNvSpPr/>
          <p:nvPr/>
        </p:nvSpPr>
        <p:spPr>
          <a:xfrm>
            <a:off x="4631838" y="3422811"/>
            <a:ext cx="810673" cy="4174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B2234AF-5FDB-49EC-A2CD-DF9295EB501A}"/>
              </a:ext>
            </a:extLst>
          </p:cNvPr>
          <p:cNvSpPr/>
          <p:nvPr/>
        </p:nvSpPr>
        <p:spPr bwMode="auto">
          <a:xfrm>
            <a:off x="3671217" y="2261327"/>
            <a:ext cx="2861070" cy="1090643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95DBB9DB-4001-110C-54FA-91344BABD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4249662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7062C-5486-4217-A084-D0BD342BD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Recherche für Geowissenschaften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1B64D3-61DA-45F9-BDDE-B3F551A9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30</a:t>
            </a:fld>
            <a:endParaRPr lang="de-DE" noProof="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3D27776-E510-408A-B6DB-F3C6EBF04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3" y="1669777"/>
            <a:ext cx="8229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kern="0" dirty="0"/>
              <a:t>Wichtige Datenbanken   …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4EC8E9-B757-4E23-9E2B-ED04AAAAA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57" y="2447255"/>
            <a:ext cx="3365627" cy="98174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4F78BB6-F45E-4A68-B3EB-EA5B67B31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319" y="5024004"/>
            <a:ext cx="3536156" cy="19288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F19A04-6E7E-42D8-BC36-B35B8F96A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741" y="2334467"/>
            <a:ext cx="742950" cy="990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313B293-CAD8-4337-B462-759D3B2CB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117" y="4001740"/>
            <a:ext cx="2143125" cy="8477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9B44418-6F07-40A8-B6A9-6517D1934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727" y="2447255"/>
            <a:ext cx="2107406" cy="300038"/>
          </a:xfrm>
          <a:prstGeom prst="rect">
            <a:avLst/>
          </a:prstGeom>
        </p:spPr>
      </p:pic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5D1AFE91-B014-41CF-923E-C5412B6EC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688453" y="5477937"/>
            <a:ext cx="15287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16E7EBA-8646-4CB5-9184-CDCB949C29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680" y="3868079"/>
            <a:ext cx="1507331" cy="52149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AF616B9-1CA3-4CF0-A5BB-05F855223D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6363" y="3541676"/>
            <a:ext cx="1143000" cy="157876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827EA2B-24FB-4396-BBFC-68BCDCEEBB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1330" y="5477937"/>
            <a:ext cx="1562100" cy="44767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F8C7E46-7975-4F27-9320-DC01E2BA8F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9702" y="3082485"/>
            <a:ext cx="1707356" cy="5143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39B324C-A8A7-4F4C-BFC7-7523992AB7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9615" y="1371557"/>
            <a:ext cx="2495550" cy="854606"/>
          </a:xfrm>
          <a:prstGeom prst="rect">
            <a:avLst/>
          </a:prstGeom>
        </p:spPr>
      </p:pic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2C0D93EE-7B88-A914-C6CE-9F519D28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111937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187C8-220F-419C-9177-9AA0CAFA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accent2"/>
                </a:solidFill>
              </a:rPr>
              <a:t>Weitere Recherche-Unterstützung …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577A7A-30AB-4A52-8545-7F99F405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31</a:t>
            </a:fld>
            <a:endParaRPr lang="de-DE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7FFF11-1B37-41C8-A3CA-66F9BD668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194" y="1189261"/>
            <a:ext cx="7849244" cy="477327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0C9A46B-6A20-44E5-B751-CB2C03EA11E8}"/>
              </a:ext>
            </a:extLst>
          </p:cNvPr>
          <p:cNvSpPr/>
          <p:nvPr/>
        </p:nvSpPr>
        <p:spPr>
          <a:xfrm>
            <a:off x="1652392" y="2939381"/>
            <a:ext cx="7488832" cy="3104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id="{7E2092F7-B84A-420B-88A1-370E88799CB9}"/>
              </a:ext>
            </a:extLst>
          </p:cNvPr>
          <p:cNvSpPr txBox="1">
            <a:spLocks/>
          </p:cNvSpPr>
          <p:nvPr/>
        </p:nvSpPr>
        <p:spPr>
          <a:xfrm>
            <a:off x="3956648" y="1283197"/>
            <a:ext cx="5688632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altLang="de-DE"/>
              <a:t>https://www.fu-berlin.de/sites/ub/literatursuche/leanlibrary/index.html</a:t>
            </a:r>
            <a:endParaRPr lang="de-DE" altLang="de-DE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29635E8-F830-467E-9632-3E355376E152}"/>
              </a:ext>
            </a:extLst>
          </p:cNvPr>
          <p:cNvSpPr/>
          <p:nvPr/>
        </p:nvSpPr>
        <p:spPr>
          <a:xfrm>
            <a:off x="6620944" y="4163517"/>
            <a:ext cx="2376264" cy="1368152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437BEC23-D0F9-436E-DD45-2B77384E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235057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C31E3-5F4B-4764-B364-AC336B62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Recherche in Primo – und wie weiter?</a:t>
            </a:r>
            <a:br>
              <a:rPr lang="de-DE" altLang="de-DE" kern="0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C09B90-94C1-41B8-9370-357F1EBD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4</a:t>
            </a:fld>
            <a:endParaRPr lang="de-DE" noProof="0" dirty="0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34060D93-5198-4D31-B626-EAB4D0D8F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63" y="1132362"/>
            <a:ext cx="76898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900" b="1">
              <a:solidFill>
                <a:srgbClr val="333333"/>
              </a:solidFill>
            </a:endParaRPr>
          </a:p>
          <a:p>
            <a:pPr eaLnBrk="1" hangingPunct="1"/>
            <a:r>
              <a:rPr lang="de-DE" altLang="de-DE" sz="3200">
                <a:solidFill>
                  <a:srgbClr val="333333"/>
                </a:solidFill>
              </a:rPr>
              <a:t> </a:t>
            </a:r>
            <a:endParaRPr lang="de-DE" altLang="de-DE" sz="1000">
              <a:solidFill>
                <a:srgbClr val="333333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09329ED-0249-4B25-9D67-5C6162FD2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298" y="3314829"/>
            <a:ext cx="3774000" cy="28775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56BF39C-152A-48F0-9629-486E72D4C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00" y="3238267"/>
            <a:ext cx="4196204" cy="62768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D61956D-1252-43DA-A1A8-7F48CA07F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570" y="4110040"/>
            <a:ext cx="3791343" cy="1721719"/>
          </a:xfrm>
          <a:prstGeom prst="rect">
            <a:avLst/>
          </a:prstGeom>
        </p:spPr>
      </p:pic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0C883A36-632F-44D0-1A3F-812F30C0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2E2BF32-64B8-F82E-0987-FAEAD8210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6" y="1026241"/>
            <a:ext cx="10774279" cy="2219635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DA9D4DEB-5A90-4C89-A26A-E4A212BE398E}"/>
              </a:ext>
            </a:extLst>
          </p:cNvPr>
          <p:cNvSpPr/>
          <p:nvPr/>
        </p:nvSpPr>
        <p:spPr bwMode="auto">
          <a:xfrm>
            <a:off x="4591507" y="1197217"/>
            <a:ext cx="556760" cy="61512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34450D8-3B90-4E93-8EB8-E1B96E83E82C}"/>
              </a:ext>
            </a:extLst>
          </p:cNvPr>
          <p:cNvCxnSpPr>
            <a:cxnSpLocks/>
          </p:cNvCxnSpPr>
          <p:nvPr/>
        </p:nvCxnSpPr>
        <p:spPr bwMode="auto">
          <a:xfrm flipH="1">
            <a:off x="3729957" y="1787791"/>
            <a:ext cx="991264" cy="15006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79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8612F-757B-418D-9B49-2FB4C3DF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Recherche in Primo – und wie weiter?</a:t>
            </a:r>
            <a:br>
              <a:rPr lang="de-DE" altLang="de-DE" kern="0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6A3B62-4E60-4E4A-A029-44BB6492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5</a:t>
            </a:fld>
            <a:endParaRPr lang="de-DE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7DCD03-3DAD-4672-BDC5-52A948DAC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289" y="4683941"/>
            <a:ext cx="3650340" cy="106479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4A5BC20-1BE5-4B58-9D6E-D39529621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688" y="4286045"/>
            <a:ext cx="3698412" cy="1983506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09F0B7F-B9CF-47EE-BCFC-3C5F29011AB3}"/>
              </a:ext>
            </a:extLst>
          </p:cNvPr>
          <p:cNvCxnSpPr>
            <a:cxnSpLocks/>
          </p:cNvCxnSpPr>
          <p:nvPr/>
        </p:nvCxnSpPr>
        <p:spPr bwMode="auto">
          <a:xfrm flipV="1">
            <a:off x="4818016" y="5257864"/>
            <a:ext cx="1296144" cy="2292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E47CFC53-6674-3480-047A-91A14D43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CCBD3F5-3BA6-32B4-5EF9-08F3E6A6B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3" y="3613422"/>
            <a:ext cx="10593278" cy="61921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5066EA0-CB37-7935-0967-1A85F5654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6" y="1025270"/>
            <a:ext cx="10602805" cy="2667372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44DBB37D-F91D-1DE7-7168-C42A68690C77}"/>
              </a:ext>
            </a:extLst>
          </p:cNvPr>
          <p:cNvSpPr/>
          <p:nvPr/>
        </p:nvSpPr>
        <p:spPr>
          <a:xfrm>
            <a:off x="2019300" y="4319556"/>
            <a:ext cx="3200400" cy="9026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l"/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783A4-1B69-421D-81CD-9569ABDFC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Was ist der KOBV?</a:t>
            </a:r>
            <a:br>
              <a:rPr lang="de-DE" altLang="de-DE" kern="0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871EF5-8A0A-46A1-8DA3-D725FF133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134" y="2507259"/>
            <a:ext cx="9847262" cy="4291200"/>
          </a:xfrm>
        </p:spPr>
        <p:txBody>
          <a:bodyPr/>
          <a:lstStyle/>
          <a:p>
            <a:pPr marL="462600" lvl="3" indent="0">
              <a:buNone/>
            </a:pPr>
            <a:r>
              <a:rPr 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Zusammenschluss aller Hochschulbibliotheken, aller öffentlichen Bibliotheken und zahlreicher Forschungs-, Behörden- und Spezialbibliotheken </a:t>
            </a:r>
          </a:p>
          <a:p>
            <a:pPr lvl="3"/>
            <a:endParaRPr lang="de-DE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2600" lvl="3" indent="0">
              <a:buNone/>
            </a:pPr>
            <a:r>
              <a:rPr 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- in Berlin und Brandenburg -</a:t>
            </a:r>
            <a:endParaRPr lang="de-DE" b="1" dirty="0"/>
          </a:p>
          <a:p>
            <a:endParaRPr lang="de-DE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dirty="0">
                <a:cs typeface="Calibri" panose="020F0502020204030204" pitchFamily="34" charset="0"/>
              </a:rPr>
              <a:t>bietet Internet-Angebote, ermöglicht die Recherche in den Online-Ressourcen, Zugang zu weiteren Services</a:t>
            </a:r>
            <a:endParaRPr lang="de-DE" sz="16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dirty="0">
                <a:ea typeface="Times New Roman" panose="02020603050405020304" pitchFamily="18" charset="0"/>
                <a:cs typeface="Calibri" panose="020F0502020204030204" pitchFamily="34" charset="0"/>
              </a:rPr>
              <a:t>ist </a:t>
            </a:r>
            <a:r>
              <a:rPr lang="de-DE" sz="1600" dirty="0">
                <a:ea typeface="Times New Roman" panose="02020603050405020304" pitchFamily="18" charset="0"/>
              </a:rPr>
              <a:t>Dienstleistungs- und Entwicklungszentrum für Bibliotheken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→  KOBV-Zentrale ist am Zuse Institute Berlin angesiedelt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29A768-D61B-450A-82D9-F6F919E4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6</a:t>
            </a:fld>
            <a:endParaRPr lang="de-DE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0E0DE2-6C68-455F-B372-AD28E00B8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34" y="1248844"/>
            <a:ext cx="3365627" cy="981745"/>
          </a:xfrm>
          <a:prstGeom prst="rect">
            <a:avLst/>
          </a:prstGeom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CDD01C06-54B1-08C9-C077-A83925E3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283077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7BF24-E983-4E79-B84C-7D4A6A75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Wozu recherchieren im  KOBV?</a:t>
            </a:r>
            <a:br>
              <a:rPr lang="de-DE" altLang="de-DE" kern="0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0B2337-F29C-4CA4-AD8C-9B79AA44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7</a:t>
            </a:fld>
            <a:endParaRPr lang="de-DE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9B31D1-AB9A-4968-9AF1-A9F09BF55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69" y="1611750"/>
            <a:ext cx="4063247" cy="1185239"/>
          </a:xfrm>
          <a:prstGeom prst="rect">
            <a:avLst/>
          </a:prstGeom>
        </p:spPr>
      </p:pic>
      <p:pic>
        <p:nvPicPr>
          <p:cNvPr id="7" name="Grafik 6" descr="http://www.kobv.de/wp-content/uploads/2015/03/Online-Fernleih-Bestellung.png">
            <a:extLst>
              <a:ext uri="{FF2B5EF4-FFF2-40B4-BE49-F238E27FC236}">
                <a16:creationId xmlns:a16="http://schemas.microsoft.com/office/drawing/2014/main" id="{6303BDCD-20C7-4B6A-B6D9-31FEE27DCA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24" y="1548372"/>
            <a:ext cx="4883351" cy="29370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63D552D-B32E-4CF5-B579-A7ED1801789C}"/>
              </a:ext>
            </a:extLst>
          </p:cNvPr>
          <p:cNvSpPr/>
          <p:nvPr/>
        </p:nvSpPr>
        <p:spPr>
          <a:xfrm>
            <a:off x="1419954" y="4016261"/>
            <a:ext cx="81313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Regionale Suche im KOBV-Portal </a:t>
            </a:r>
          </a:p>
          <a:p>
            <a:endParaRPr lang="de-D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bietet einen schnellen Überblick über die in der Metropolregion Berlin-Brandenburg vorhandene Literatur (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online)</a:t>
            </a:r>
          </a:p>
          <a:p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D78DACB-D7C7-46DA-A14E-E0DBA7208E07}"/>
              </a:ext>
            </a:extLst>
          </p:cNvPr>
          <p:cNvSpPr/>
          <p:nvPr/>
        </p:nvSpPr>
        <p:spPr>
          <a:xfrm>
            <a:off x="8854575" y="1639335"/>
            <a:ext cx="1536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Fernleihe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494DAEC-6A17-4E2F-850D-527BD0CB4FED}"/>
              </a:ext>
            </a:extLst>
          </p:cNvPr>
          <p:cNvSpPr/>
          <p:nvPr/>
        </p:nvSpPr>
        <p:spPr>
          <a:xfrm>
            <a:off x="4949056" y="5253835"/>
            <a:ext cx="5918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Online-Recherche  </a:t>
            </a:r>
          </a:p>
          <a:p>
            <a:r>
              <a:rPr lang="de-D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mit Hilfe des </a:t>
            </a:r>
            <a:r>
              <a:rPr lang="de-DE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CrossRef</a:t>
            </a:r>
            <a:r>
              <a:rPr lang="de-D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-Index nach </a:t>
            </a:r>
            <a:r>
              <a:rPr lang="de-DE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Online Artikeln </a:t>
            </a:r>
            <a:r>
              <a:rPr lang="de-D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suchen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281EA8DA-8901-68E4-08FB-3446AA76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353210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ADCB8-FD97-474D-A001-21A969CB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Recherche im KOBV-Portal – </a:t>
            </a:r>
            <a:r>
              <a:rPr lang="de-DE" altLang="de-DE" sz="2800" u="sng" kern="0" dirty="0">
                <a:solidFill>
                  <a:schemeClr val="accent2"/>
                </a:solidFill>
              </a:rPr>
              <a:t>Suche in der Region</a:t>
            </a:r>
            <a:br>
              <a:rPr lang="de-DE" altLang="de-DE" sz="2800" kern="0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21AF6A-A5B6-4B5E-A112-7E3F3D9D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8</a:t>
            </a:fld>
            <a:endParaRPr lang="de-DE" noProof="0" dirty="0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916A92A-7901-4044-8CB7-2AA8781E4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440" y="1366227"/>
            <a:ext cx="76898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900" b="1">
              <a:solidFill>
                <a:srgbClr val="333333"/>
              </a:solidFill>
            </a:endParaRPr>
          </a:p>
          <a:p>
            <a:pPr eaLnBrk="1" hangingPunct="1"/>
            <a:r>
              <a:rPr lang="de-DE" altLang="de-DE" sz="3200">
                <a:solidFill>
                  <a:srgbClr val="333333"/>
                </a:solidFill>
              </a:rPr>
              <a:t> </a:t>
            </a:r>
            <a:endParaRPr lang="de-DE" altLang="de-DE" sz="1000">
              <a:solidFill>
                <a:srgbClr val="333333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6D0F6AB-5B0B-49D6-8FC3-6A99B8237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11" y="1314103"/>
            <a:ext cx="8809892" cy="457388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F0E178B5-56A2-4928-A318-5C51A759AD18}"/>
              </a:ext>
            </a:extLst>
          </p:cNvPr>
          <p:cNvSpPr/>
          <p:nvPr/>
        </p:nvSpPr>
        <p:spPr bwMode="auto">
          <a:xfrm>
            <a:off x="8669214" y="4998150"/>
            <a:ext cx="1055749" cy="86409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CD8F80F-F8B7-4396-8C4C-F3302AC98B34}"/>
              </a:ext>
            </a:extLst>
          </p:cNvPr>
          <p:cNvSpPr/>
          <p:nvPr/>
        </p:nvSpPr>
        <p:spPr bwMode="auto">
          <a:xfrm>
            <a:off x="8243011" y="3632349"/>
            <a:ext cx="1446112" cy="86409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B63A612F-F6D0-3883-BC02-2A4E39DF9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273112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650E4-A169-4D6D-85A4-F2BA48A9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accent2"/>
                </a:solidFill>
              </a:rPr>
              <a:t>Recherche im KOBV-Portal – </a:t>
            </a:r>
            <a:r>
              <a:rPr lang="de-DE" altLang="de-DE" sz="2800" u="sng" kern="0" dirty="0">
                <a:solidFill>
                  <a:schemeClr val="accent2"/>
                </a:solidFill>
              </a:rPr>
              <a:t>Suche im Fernleihindex</a:t>
            </a:r>
            <a:br>
              <a:rPr lang="de-DE" altLang="de-DE" sz="2800" kern="0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281993-2C7B-45C6-8819-BFB7032B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9</a:t>
            </a:fld>
            <a:endParaRPr lang="de-DE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49CC71F-1462-4A0D-9283-59D034B99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19" y="1280494"/>
            <a:ext cx="9056688" cy="4675222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C4F33F1-59AE-4609-BEA9-074A77C7A8D0}"/>
              </a:ext>
            </a:extLst>
          </p:cNvPr>
          <p:cNvSpPr/>
          <p:nvPr/>
        </p:nvSpPr>
        <p:spPr bwMode="auto">
          <a:xfrm>
            <a:off x="8873828" y="3624859"/>
            <a:ext cx="1440160" cy="86409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FD22905-591C-424F-979D-7A294045EA84}"/>
              </a:ext>
            </a:extLst>
          </p:cNvPr>
          <p:cNvSpPr/>
          <p:nvPr/>
        </p:nvSpPr>
        <p:spPr bwMode="auto">
          <a:xfrm>
            <a:off x="8873828" y="5161348"/>
            <a:ext cx="1440160" cy="86409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EB4921A9-ABC3-D55B-AF32-A3210BFF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altLang="de-DE" dirty="0"/>
              <a:t>Cornelia </a:t>
            </a:r>
            <a:r>
              <a:rPr lang="de-DE" altLang="de-DE" dirty="0" err="1"/>
              <a:t>Kahlfeld</a:t>
            </a:r>
            <a:r>
              <a:rPr lang="de-DE" altLang="de-DE" dirty="0"/>
              <a:t> </a:t>
            </a:r>
            <a:r>
              <a:rPr lang="de-DE" dirty="0"/>
              <a:t>| </a:t>
            </a:r>
            <a:r>
              <a:rPr lang="de-DE" altLang="de-DE" dirty="0"/>
              <a:t>Fachbibliothek Geowissenschaften</a:t>
            </a:r>
          </a:p>
        </p:txBody>
      </p:sp>
    </p:spTree>
    <p:extLst>
      <p:ext uri="{BB962C8B-B14F-4D97-AF65-F5344CB8AC3E}">
        <p14:creationId xmlns:p14="http://schemas.microsoft.com/office/powerpoint/2010/main" val="584195192"/>
      </p:ext>
    </p:extLst>
  </p:cSld>
  <p:clrMapOvr>
    <a:masterClrMapping/>
  </p:clrMapOvr>
</p:sld>
</file>

<file path=ppt/theme/theme1.xml><?xml version="1.0" encoding="utf-8"?>
<a:theme xmlns:a="http://schemas.openxmlformats.org/drawingml/2006/main" name="FU Berlin">
  <a:themeElements>
    <a:clrScheme name="FU Berlin">
      <a:dk1>
        <a:srgbClr val="000000"/>
      </a:dk1>
      <a:lt1>
        <a:srgbClr val="FFFFFF"/>
      </a:lt1>
      <a:dk2>
        <a:srgbClr val="004659"/>
      </a:dk2>
      <a:lt2>
        <a:srgbClr val="CCFF00"/>
      </a:lt2>
      <a:accent1>
        <a:srgbClr val="00A4D1"/>
      </a:accent1>
      <a:accent2>
        <a:srgbClr val="336B7A"/>
      </a:accent2>
      <a:accent3>
        <a:srgbClr val="58756A"/>
      </a:accent3>
      <a:accent4>
        <a:srgbClr val="86B0A0"/>
      </a:accent4>
      <a:accent5>
        <a:srgbClr val="E57050"/>
      </a:accent5>
      <a:accent6>
        <a:srgbClr val="813353"/>
      </a:accent6>
      <a:hlink>
        <a:srgbClr val="000000"/>
      </a:hlink>
      <a:folHlink>
        <a:srgbClr val="7F7F7F"/>
      </a:folHlink>
    </a:clrScheme>
    <a:fontScheme name="FU Ber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ADE"/>
        </a:solidFill>
        <a:ln>
          <a:noFill/>
        </a:ln>
      </a:spPr>
      <a:bodyPr lIns="0" tIns="0" rIns="0" bIns="0" rtlCol="0" anchor="ctr">
        <a:normAutofit/>
      </a:bodyPr>
      <a:lstStyle>
        <a:defPPr algn="l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 algn="l">
          <a:defRPr sz="2000" dirty="0" err="1" smtClean="0"/>
        </a:defPPr>
      </a:lstStyle>
    </a:txDef>
  </a:objectDefaults>
  <a:extraClrSchemeLst/>
  <a:custClrLst>
    <a:custClr name="Blau 100%">
      <a:srgbClr val="004659"/>
    </a:custClr>
    <a:custClr name="Blau 90%">
      <a:srgbClr val="195869"/>
    </a:custClr>
    <a:custClr name="Blau 80%">
      <a:srgbClr val="336B7A"/>
    </a:custClr>
    <a:custClr name="Blau 70%">
      <a:srgbClr val="4C7D8A"/>
    </a:custClr>
    <a:custClr name="Blau 60%">
      <a:srgbClr val="66909B"/>
    </a:custClr>
    <a:custClr name="Blau 50%">
      <a:srgbClr val="7FA2AC"/>
    </a:custClr>
    <a:custClr name="Blau 40%">
      <a:srgbClr val="99B5BD"/>
    </a:custClr>
    <a:custClr name="Blau 30%">
      <a:srgbClr val="B2C7CD"/>
    </a:custClr>
    <a:custClr name="Blau 20%">
      <a:srgbClr val="CCDADE"/>
    </a:custClr>
    <a:custClr name="Blau 10%">
      <a:srgbClr val="E5ECE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Microsoft Office PowerPoint</Application>
  <PresentationFormat>Breitbild</PresentationFormat>
  <Paragraphs>193</Paragraphs>
  <Slides>31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Times New Roman</vt:lpstr>
      <vt:lpstr>Wingdings</vt:lpstr>
      <vt:lpstr>FU Berlin</vt:lpstr>
      <vt:lpstr>PowerPoint-Präsentation</vt:lpstr>
      <vt:lpstr>PowerPoint-Präsentation</vt:lpstr>
      <vt:lpstr>Recherchefahrplan</vt:lpstr>
      <vt:lpstr>Recherche in Primo – und wie weiter? </vt:lpstr>
      <vt:lpstr>Recherche in Primo – und wie weiter? </vt:lpstr>
      <vt:lpstr>Was ist der KOBV? </vt:lpstr>
      <vt:lpstr>Wozu recherchieren im  KOBV? </vt:lpstr>
      <vt:lpstr>Recherche im KOBV-Portal – Suche in der Region </vt:lpstr>
      <vt:lpstr>Recherche im KOBV-Portal – Suche im Fernleihindex </vt:lpstr>
      <vt:lpstr>Recherche im KOBV-Portal – Suche im Crossref-Index </vt:lpstr>
      <vt:lpstr>Weitere Datenbanken ermitteln …</vt:lpstr>
      <vt:lpstr>Was ist DBIS ? </vt:lpstr>
      <vt:lpstr>Weitere Datenbanken ermitteln …  DBIS</vt:lpstr>
      <vt:lpstr>Weitere Datenbanken ermitteln …  DBIS</vt:lpstr>
      <vt:lpstr>Wie DBIS nutzen?</vt:lpstr>
      <vt:lpstr>Wie DBIS nutzen?</vt:lpstr>
      <vt:lpstr>Wie DBIS nutzen?</vt:lpstr>
      <vt:lpstr>Weitere Datenbanken … Web of Science </vt:lpstr>
      <vt:lpstr>Was ist Web of Science (WoS)? </vt:lpstr>
      <vt:lpstr>Wie recherchieren im Web of Science (WoS)? </vt:lpstr>
      <vt:lpstr>Wie recherchieren im Web of Science (WoS)? </vt:lpstr>
      <vt:lpstr>Wie recherchieren im Web of Science (WoS)? </vt:lpstr>
      <vt:lpstr>Wie recherchieren im Web of Science (WoS)? </vt:lpstr>
      <vt:lpstr>Wie recherchieren im Web of Science (WoS)? </vt:lpstr>
      <vt:lpstr>Recherche für Geowissenschaften</vt:lpstr>
      <vt:lpstr>Recherche für Geowissenschaften</vt:lpstr>
      <vt:lpstr>Recherche für Geowissenschaften</vt:lpstr>
      <vt:lpstr>Recherche für Geowissenschaften</vt:lpstr>
      <vt:lpstr>Recherche für Geowissenschaften</vt:lpstr>
      <vt:lpstr>Recherche für Geowissenschaften</vt:lpstr>
      <vt:lpstr>Weitere Recherche-Unterstützung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Fahrig</dc:creator>
  <cp:lastModifiedBy>Kahlfeld, Cornelia</cp:lastModifiedBy>
  <cp:revision>466</cp:revision>
  <dcterms:created xsi:type="dcterms:W3CDTF">2024-01-25T14:52:06Z</dcterms:created>
  <dcterms:modified xsi:type="dcterms:W3CDTF">2025-11-27T13:47:40Z</dcterms:modified>
</cp:coreProperties>
</file>