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6.xml" ContentType="application/vnd.openxmlformats-officedocument.presentationml.slide+xml"/>
  <Default Extension="rels" ContentType="application/vnd.openxmlformats-package.relationships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  <p:sldMasterId id="2147483694" r:id="rId2"/>
  </p:sldMasterIdLst>
  <p:notesMasterIdLst>
    <p:notesMasterId r:id="rId39"/>
  </p:notesMasterIdLst>
  <p:handoutMasterIdLst>
    <p:handoutMasterId r:id="rId40"/>
  </p:handoutMasterIdLst>
  <p:sldIdLst>
    <p:sldId id="382" r:id="rId3"/>
    <p:sldId id="262" r:id="rId4"/>
    <p:sldId id="328" r:id="rId5"/>
    <p:sldId id="350" r:id="rId6"/>
    <p:sldId id="332" r:id="rId7"/>
    <p:sldId id="334" r:id="rId8"/>
    <p:sldId id="335" r:id="rId9"/>
    <p:sldId id="377" r:id="rId10"/>
    <p:sldId id="385" r:id="rId11"/>
    <p:sldId id="383" r:id="rId12"/>
    <p:sldId id="386" r:id="rId13"/>
    <p:sldId id="387" r:id="rId14"/>
    <p:sldId id="324" r:id="rId15"/>
    <p:sldId id="325" r:id="rId16"/>
    <p:sldId id="326" r:id="rId17"/>
    <p:sldId id="327" r:id="rId18"/>
    <p:sldId id="368" r:id="rId19"/>
    <p:sldId id="380" r:id="rId20"/>
    <p:sldId id="388" r:id="rId21"/>
    <p:sldId id="391" r:id="rId22"/>
    <p:sldId id="390" r:id="rId23"/>
    <p:sldId id="389" r:id="rId24"/>
    <p:sldId id="392" r:id="rId25"/>
    <p:sldId id="393" r:id="rId26"/>
    <p:sldId id="394" r:id="rId27"/>
    <p:sldId id="395" r:id="rId28"/>
    <p:sldId id="397" r:id="rId29"/>
    <p:sldId id="398" r:id="rId30"/>
    <p:sldId id="399" r:id="rId31"/>
    <p:sldId id="401" r:id="rId32"/>
    <p:sldId id="403" r:id="rId33"/>
    <p:sldId id="405" r:id="rId34"/>
    <p:sldId id="404" r:id="rId35"/>
    <p:sldId id="407" r:id="rId36"/>
    <p:sldId id="367" r:id="rId37"/>
    <p:sldId id="408" r:id="rId3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0F940"/>
    <a:srgbClr val="F2B64E"/>
    <a:srgbClr val="D9DAFE"/>
    <a:srgbClr val="C6FD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0199" autoAdjust="0"/>
    <p:restoredTop sz="89141" autoAdjust="0"/>
  </p:normalViewPr>
  <p:slideViewPr>
    <p:cSldViewPr snapToGrid="0" snapToObjects="1">
      <p:cViewPr varScale="1">
        <p:scale>
          <a:sx n="92" d="100"/>
          <a:sy n="92" d="100"/>
        </p:scale>
        <p:origin x="-3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839C097-9E52-3A40-B35D-EA1471032E4B}" type="datetime1">
              <a:rPr lang="de-DE"/>
              <a:pPr>
                <a:defRPr/>
              </a:pPr>
              <a:t>13.05.2012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95E645A-1DA8-D845-83FD-4ECB23DEEE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F8F168C-4B8F-4C4A-9C28-38D72F97DFB3}" type="datetime1">
              <a:rPr lang="de-DE"/>
              <a:pPr>
                <a:defRPr/>
              </a:pPr>
              <a:t>13.05.2012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DE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4E36E2F-9281-EC46-87D2-10CC13DAFB1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E498BD-D999-FC4F-8B6B-F9D9A6E597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7FA4D-D086-4044-8CE3-97D8E325D1B1}" type="slidenum">
              <a:rPr lang="de-CH"/>
              <a:pPr/>
              <a:t>19</a:t>
            </a:fld>
            <a:endParaRPr lang="de-CH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624" cy="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54A4A-96D6-4E40-864B-285356B61166}" type="slidenum">
              <a:rPr lang="de-CH" sz="12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de-CH" sz="120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60" y="4322330"/>
            <a:ext cx="5027035" cy="4254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7FA4D-D086-4044-8CE3-97D8E325D1B1}" type="slidenum">
              <a:rPr lang="de-CH"/>
              <a:pPr/>
              <a:t>20</a:t>
            </a:fld>
            <a:endParaRPr lang="de-CH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624" cy="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54A4A-96D6-4E40-864B-285356B61166}" type="slidenum">
              <a:rPr lang="de-CH" sz="12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de-CH" sz="120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60" y="4322330"/>
            <a:ext cx="5027035" cy="4254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7FA4D-D086-4044-8CE3-97D8E325D1B1}" type="slidenum">
              <a:rPr lang="de-CH"/>
              <a:pPr/>
              <a:t>21</a:t>
            </a:fld>
            <a:endParaRPr lang="de-CH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624" cy="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54A4A-96D6-4E40-864B-285356B61166}" type="slidenum">
              <a:rPr lang="de-CH" sz="12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de-CH" sz="120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60" y="4322330"/>
            <a:ext cx="5027035" cy="4254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noProof="0" dirty="0" smtClean="0"/>
              <a:t>shows the difference in spectral irradiance between active (SSN=150) and quiet Sun. Dashed blue curve is contribution from sunspots, dashed red curve is contribution from bright components (</a:t>
            </a:r>
            <a:r>
              <a:rPr lang="en-US" noProof="0" dirty="0" err="1" smtClean="0"/>
              <a:t>plage</a:t>
            </a:r>
            <a:r>
              <a:rPr lang="en-US" noProof="0" dirty="0" smtClean="0"/>
              <a:t> + bright network), solid black curve is total difference. Vertical lines correspond to VIRGO/SPM channels. </a:t>
            </a:r>
            <a:endParaRPr lang="en-US" noProof="0" dirty="0"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7FA4D-D086-4044-8CE3-97D8E325D1B1}" type="slidenum">
              <a:rPr lang="de-CH"/>
              <a:pPr/>
              <a:t>22</a:t>
            </a:fld>
            <a:endParaRPr lang="de-CH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624" cy="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54A4A-96D6-4E40-864B-285356B61166}" type="slidenum">
              <a:rPr lang="de-CH" sz="12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de-CH" sz="120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60" y="4322330"/>
            <a:ext cx="5027035" cy="4254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C91D87C-10A4-3E41-8D81-038834AE4EDB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25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>
                <a:latin typeface="Times New Roman" charset="0"/>
              </a:rPr>
              <a:t>SPM-A start 29.Jan.1996 (MD59), more than 5000 days continuous exposure</a:t>
            </a:r>
          </a:p>
          <a:p>
            <a:pPr eaLnBrk="1" hangingPunct="1"/>
            <a:r>
              <a:rPr lang="de-CH">
                <a:latin typeface="Times New Roman" charset="0"/>
              </a:rPr>
              <a:t>3mm BK7-G18 glass, UV cutoff below 320nm</a:t>
            </a:r>
          </a:p>
          <a:p>
            <a:pPr eaLnBrk="1" hangingPunct="1"/>
            <a:r>
              <a:rPr lang="de-CH">
                <a:latin typeface="Times New Roman" charset="0"/>
              </a:rPr>
              <a:t>60 sec integration time, 20 bit resolution</a:t>
            </a:r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BABEB9-0A1B-5146-8B57-A1606FDE2C5B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26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>
                <a:latin typeface="Times New Roman" charset="0"/>
              </a:rPr>
              <a:t>Normalized to 1AU, corrected for temperature</a:t>
            </a:r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74399-9DA1-4F49-A469-D8BE878564F4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27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D4FBCA-2BB2-774D-B40E-9A2D2850B385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28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>
                <a:latin typeface="Times New Roman" charset="0"/>
              </a:rPr>
              <a:t>«dark» outgassing: 47 days</a:t>
            </a:r>
          </a:p>
          <a:p>
            <a:pPr eaLnBrk="1" hangingPunct="1"/>
            <a:r>
              <a:rPr lang="de-CH">
                <a:latin typeface="Times New Roman" charset="0"/>
              </a:rPr>
              <a:t>Switched off after 2 days, reason forgotten, </a:t>
            </a:r>
          </a:p>
          <a:p>
            <a:pPr eaLnBrk="1" hangingPunct="1"/>
            <a:r>
              <a:rPr lang="de-CH">
                <a:latin typeface="Times New Roman" charset="0"/>
              </a:rPr>
              <a:t>Switched on again after 1 week, then continuous operation for &gt;16years, except for SOHO vaccation June – October 1998</a:t>
            </a:r>
          </a:p>
          <a:p>
            <a:pPr eaLnBrk="1" hangingPunct="1"/>
            <a:endParaRPr lang="de-CH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0484673-66A2-C04B-AE33-8A97D0BB821D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29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Obviously initial ageing is different for identical instruments!</a:t>
            </a:r>
          </a:p>
          <a:p>
            <a:pPr eaLnBrk="1" hangingPunct="1"/>
            <a:r>
              <a:rPr lang="en-US">
                <a:latin typeface="Times New Roman" charset="0"/>
              </a:rPr>
              <a:t>Slower degradation in Red and Green for intermittent exposure! (Blue similar after 1 day)</a:t>
            </a:r>
          </a:p>
          <a:p>
            <a:pPr eaLnBrk="1" hangingPunct="1"/>
            <a:r>
              <a:rPr lang="en-US">
                <a:latin typeface="Times New Roman" charset="0"/>
              </a:rPr>
              <a:t>SPM-B measured sequentially R-G-B</a:t>
            </a:r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0650EE-8F67-E743-83E6-9FD40AB53B9A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30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Steady decrease after 2001, about 4 times stronger in R and G than TSI in SC23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2F976-5770-DE4E-B267-5A45B25DFB12}" type="slidenum">
              <a:rPr lang="de-CH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de-CH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ctr" defTabSz="865188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9716B247-AD93-E64D-99C2-C3FF1D72546B}" type="slidenum">
              <a:rPr lang="en-US" sz="2100">
                <a:solidFill>
                  <a:srgbClr val="FFFFFF"/>
                </a:solidFill>
                <a:latin typeface="Luxi Sans" charset="0"/>
                <a:ea typeface="ＭＳ Ｐゴシック" charset="-128"/>
                <a:cs typeface="ＭＳ Ｐゴシック" charset="-128"/>
              </a:rPr>
              <a:pPr algn="ctr" defTabSz="865188" hangingPunct="0">
                <a:lnSpc>
                  <a:spcPct val="11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4</a:t>
            </a:fld>
            <a:endParaRPr lang="en-US" sz="2100" dirty="0">
              <a:solidFill>
                <a:srgbClr val="FFFFFF"/>
              </a:solidFill>
              <a:latin typeface="Luxi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1538"/>
          </a:xfrm>
          <a:ln/>
        </p:spPr>
      </p:sp>
      <p:sp>
        <p:nvSpPr>
          <p:cNvPr id="2048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7613" cy="4254500"/>
          </a:xfrm>
          <a:noFill/>
          <a:ln/>
        </p:spPr>
        <p:txBody>
          <a:bodyPr wrap="none" lIns="0" tIns="0" rIns="0" bIns="0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7C3038-75B2-6640-B88C-CFDF67DAFDDB}" type="slidenum">
              <a:rPr lang="en-GB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GB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Slope of linear fit strongly depends on selected epoch, besides it is constant</a:t>
            </a:r>
          </a:p>
          <a:p>
            <a:r>
              <a:rPr lang="en-US">
                <a:latin typeface="Times New Roman" charset="0"/>
              </a:rPr>
              <a:t>Slope of exponential fit is variable over epoch, less dependent of epoch at a given instance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B89171-B647-1046-B288-70FD7A2427AA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32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B434B3-DC61-0048-9A01-FB822496AB49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34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CH">
                <a:latin typeface="Times New Roman" charset="0"/>
              </a:rPr>
              <a:t>Schwarzschild Effekt: reduzierte Filmempfindlichkeit bei langer Belichtung</a:t>
            </a:r>
          </a:p>
          <a:p>
            <a:pPr eaLnBrk="1" hangingPunct="1"/>
            <a:r>
              <a:rPr lang="de-CH">
                <a:latin typeface="Times New Roman" charset="0"/>
              </a:rPr>
              <a:t>Fehlerabschätzung, diverse Perioden von SPM-A fitten, Streuung auf SPM-B -&gt; Unsicherheiten.</a:t>
            </a:r>
          </a:p>
          <a:p>
            <a:pPr eaLnBrk="1" hangingPunct="1"/>
            <a:r>
              <a:rPr lang="de-CH">
                <a:latin typeface="Times New Roman" charset="0"/>
              </a:rPr>
              <a:t>J. Harder wird mir Daten mit S/N Fehlerbalken geben.</a:t>
            </a:r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CH">
                <a:latin typeface="Times New Roman" charset="0"/>
              </a:rPr>
              <a:t>13 free parameters</a:t>
            </a:r>
            <a:endParaRPr lang="en-US">
              <a:latin typeface="Times New Roman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A2F948-74CF-2146-A870-A6C5265EEBE5}" type="slidenum">
              <a:rPr lang="en-GB">
                <a:solidFill>
                  <a:prstClr val="black"/>
                </a:solidFill>
                <a:latin typeface="Times New Roman" charset="0"/>
              </a:rPr>
              <a:pPr/>
              <a:t>36</a:t>
            </a:fld>
            <a:endParaRPr lang="en-GB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8E81-09D0-7642-AFB1-641D226C75A5}" type="slidenum">
              <a:rPr lang="de-CH">
                <a:solidFill>
                  <a:srgbClr val="000000"/>
                </a:solidFill>
              </a:rPr>
              <a:pPr/>
              <a:t>5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ctr" defTabSz="865188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A7B0D088-0F5E-9F43-AE10-3B9CDD4F59EB}" type="slidenum">
              <a:rPr lang="en-US" sz="2100">
                <a:solidFill>
                  <a:srgbClr val="FFFFFF"/>
                </a:solidFill>
                <a:latin typeface="Luxi Sans" charset="0"/>
                <a:ea typeface="ＭＳ Ｐゴシック" charset="-128"/>
                <a:cs typeface="ＭＳ Ｐゴシック" charset="-128"/>
              </a:rPr>
              <a:pPr algn="ctr" defTabSz="865188" hangingPunct="0">
                <a:lnSpc>
                  <a:spcPct val="11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5</a:t>
            </a:fld>
            <a:endParaRPr lang="en-US" sz="2100" dirty="0">
              <a:solidFill>
                <a:srgbClr val="FFFFFF"/>
              </a:solidFill>
              <a:latin typeface="Luxi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0" name="Text Box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1538"/>
          </a:xfrm>
          <a:ln/>
        </p:spPr>
      </p:sp>
      <p:sp>
        <p:nvSpPr>
          <p:cNvPr id="55301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7613" cy="4254500"/>
          </a:xfrm>
          <a:noFill/>
          <a:ln/>
        </p:spPr>
        <p:txBody>
          <a:bodyPr wrap="none" lIns="0" tIns="0" rIns="0" bIns="0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211D1-3BAD-9C40-8AA0-516B3E7D633B}" type="slidenum">
              <a:rPr lang="de-CH">
                <a:solidFill>
                  <a:srgbClr val="000000"/>
                </a:solidFill>
              </a:rPr>
              <a:pPr/>
              <a:t>6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ctr" defTabSz="865188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80CEB77B-4D6D-2A42-A934-8707E616B814}" type="slidenum">
              <a:rPr lang="en-US" sz="2100">
                <a:solidFill>
                  <a:srgbClr val="FFFFFF"/>
                </a:solidFill>
                <a:latin typeface="Luxi Sans" charset="0"/>
                <a:ea typeface="ＭＳ Ｐゴシック" charset="-128"/>
                <a:cs typeface="ＭＳ Ｐゴシック" charset="-128"/>
              </a:rPr>
              <a:pPr algn="ctr" defTabSz="865188" hangingPunct="0">
                <a:lnSpc>
                  <a:spcPct val="11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6</a:t>
            </a:fld>
            <a:endParaRPr lang="en-US" sz="2100" dirty="0">
              <a:solidFill>
                <a:srgbClr val="FFFFFF"/>
              </a:solidFill>
              <a:latin typeface="Luxi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1538"/>
          </a:xfrm>
          <a:ln/>
        </p:spPr>
      </p:sp>
      <p:sp>
        <p:nvSpPr>
          <p:cNvPr id="593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7613" cy="4254500"/>
          </a:xfrm>
          <a:noFill/>
          <a:ln/>
        </p:spPr>
        <p:txBody>
          <a:bodyPr wrap="none" lIns="0" tIns="0" rIns="0" bIns="0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434274-504E-144A-A819-DA75898AC9CA}" type="slidenum">
              <a:rPr lang="de-CH">
                <a:solidFill>
                  <a:srgbClr val="000000"/>
                </a:solidFill>
              </a:rPr>
              <a:pPr/>
              <a:t>7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ctr" defTabSz="865188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BBF60DE3-4AD7-A64C-BF79-73A7C2D32B9B}" type="slidenum">
              <a:rPr lang="en-US" sz="2100">
                <a:solidFill>
                  <a:srgbClr val="FFFFFF"/>
                </a:solidFill>
                <a:latin typeface="Luxi Sans" charset="0"/>
                <a:ea typeface="ＭＳ Ｐゴシック" charset="-128"/>
                <a:cs typeface="ＭＳ Ｐゴシック" charset="-128"/>
              </a:rPr>
              <a:pPr algn="ctr" defTabSz="865188" hangingPunct="0">
                <a:lnSpc>
                  <a:spcPct val="11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7</a:t>
            </a:fld>
            <a:endParaRPr lang="en-US" sz="2100" dirty="0">
              <a:solidFill>
                <a:srgbClr val="FFFFFF"/>
              </a:solidFill>
              <a:latin typeface="Luxi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4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1538"/>
          </a:xfrm>
          <a:ln/>
        </p:spPr>
      </p:sp>
      <p:sp>
        <p:nvSpPr>
          <p:cNvPr id="6144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7613" cy="4254500"/>
          </a:xfrm>
          <a:noFill/>
          <a:ln/>
        </p:spPr>
        <p:txBody>
          <a:bodyPr wrap="none" lIns="0" tIns="0" rIns="0" bIns="0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27E3E-6EB0-3349-87AF-AC7DED8E5BE0}" type="slidenum">
              <a:rPr lang="de-CH"/>
              <a:pPr/>
              <a:t>8</a:t>
            </a:fld>
            <a:endParaRPr lang="de-CH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1624" cy="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E29DD32-7091-9947-8389-683286FD390A}" type="slidenum">
              <a:rPr lang="de-CH" sz="12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de-CH" sz="120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734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60" y="4322330"/>
            <a:ext cx="5027035" cy="4254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87FA4D-D086-4044-8CE3-97D8E325D1B1}" type="slidenum">
              <a:rPr lang="de-CH"/>
              <a:pPr/>
              <a:t>10</a:t>
            </a:fld>
            <a:endParaRPr lang="de-CH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1624" cy="1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54A4A-96D6-4E40-864B-285356B61166}" type="slidenum">
              <a:rPr lang="de-CH" sz="1200">
                <a:solidFill>
                  <a:srgbClr val="000000"/>
                </a:solidFill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de-CH" sz="1200">
              <a:solidFill>
                <a:srgbClr val="000000"/>
              </a:solidFill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860" y="4322330"/>
            <a:ext cx="5027035" cy="42545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>
              <a:ea typeface="Arial Unicode MS" pitchFamily="1" charset="0"/>
              <a:cs typeface="Arial Unicode MS" pitchFamily="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5D4984-FFBC-BD41-B156-1CCBEBF3FB90}" type="slidenum">
              <a:rPr lang="de-CH">
                <a:solidFill>
                  <a:prstClr val="black"/>
                </a:solidFill>
              </a:rPr>
              <a:pPr/>
              <a:t>12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ctr" defTabSz="865188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E965A9C5-E8AA-7543-8045-B71BF2170DC9}" type="slidenum">
              <a:rPr lang="en-US" sz="2100">
                <a:solidFill>
                  <a:srgbClr val="FFFFFF"/>
                </a:solidFill>
                <a:latin typeface="Luxi Sans" charset="0"/>
                <a:ea typeface="ＭＳ Ｐゴシック" charset="-128"/>
                <a:cs typeface="ＭＳ Ｐゴシック" charset="-128"/>
              </a:rPr>
              <a:pPr algn="ctr" defTabSz="865188" hangingPunct="0">
                <a:lnSpc>
                  <a:spcPct val="11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12</a:t>
            </a:fld>
            <a:endParaRPr lang="en-US" sz="2100" dirty="0">
              <a:solidFill>
                <a:srgbClr val="FFFFFF"/>
              </a:solidFill>
              <a:latin typeface="Luxi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988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1538"/>
          </a:xfrm>
          <a:ln/>
        </p:spPr>
      </p:sp>
      <p:sp>
        <p:nvSpPr>
          <p:cNvPr id="4198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7613" cy="4254500"/>
          </a:xfrm>
          <a:noFill/>
          <a:ln/>
        </p:spPr>
        <p:txBody>
          <a:bodyPr wrap="none" lIns="0" tIns="0" rIns="0" bIns="0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A0270-BA71-3640-B8BC-950F21993DC8}" type="slidenum">
              <a:rPr lang="de-CH"/>
              <a:pPr/>
              <a:t>13</a:t>
            </a:fld>
            <a:endParaRPr lang="de-CH" dirty="0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493" tIns="43247" rIns="86493" bIns="43247">
            <a:prstTxWarp prst="textNoShape">
              <a:avLst/>
            </a:prstTxWarp>
          </a:bodyPr>
          <a:lstStyle/>
          <a:p>
            <a:pPr algn="ctr" defTabSz="865188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fld id="{20FA9046-8056-714A-8B16-48F44883E692}" type="slidenum">
              <a:rPr lang="en-US" sz="2100">
                <a:solidFill>
                  <a:srgbClr val="FFFFFF"/>
                </a:solidFill>
                <a:latin typeface="Luxi Sans" charset="0"/>
                <a:ea typeface="ＭＳ Ｐゴシック" charset="-128"/>
                <a:cs typeface="ＭＳ Ｐゴシック" charset="-128"/>
              </a:rPr>
              <a:pPr algn="ctr" defTabSz="865188" hangingPunct="0">
                <a:lnSpc>
                  <a:spcPct val="110000"/>
                </a:lnSpc>
                <a:buClr>
                  <a:srgbClr val="000000"/>
                </a:buClr>
                <a:buSzPct val="45000"/>
                <a:buFont typeface="StarSymbol" charset="0"/>
                <a:buNone/>
              </a:pPr>
              <a:t>13</a:t>
            </a:fld>
            <a:endParaRPr lang="en-US" sz="2100" dirty="0">
              <a:solidFill>
                <a:srgbClr val="FFFFFF"/>
              </a:solidFill>
              <a:latin typeface="Luxi San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6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2625"/>
            <a:ext cx="4549775" cy="3411538"/>
          </a:xfrm>
          <a:ln/>
        </p:spPr>
      </p:sp>
      <p:sp>
        <p:nvSpPr>
          <p:cNvPr id="4403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22763"/>
            <a:ext cx="5027613" cy="4254500"/>
          </a:xfrm>
          <a:noFill/>
          <a:ln/>
        </p:spPr>
        <p:txBody>
          <a:bodyPr wrap="none" lIns="0" tIns="0" rIns="0" bIns="0"/>
          <a:lstStyle/>
          <a:p>
            <a:pPr eaLnBrk="1" hangingPunct="1"/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42" y="59568"/>
            <a:ext cx="5965825" cy="738188"/>
          </a:xfrm>
        </p:spPr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9980-A0A3-564F-8FE3-F37154B725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>
          <a:xfrm>
            <a:off x="110295" y="6602417"/>
            <a:ext cx="2359025" cy="211137"/>
          </a:xfr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0" y="-36513"/>
            <a:ext cx="9144000" cy="10287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de-CH"/>
          </a:p>
        </p:txBody>
      </p:sp>
      <p:pic>
        <p:nvPicPr>
          <p:cNvPr id="5" name="Picture 8" descr="name-logo_1200Pix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7640" y="2560642"/>
            <a:ext cx="5729287" cy="1804987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419227" y="1509713"/>
            <a:ext cx="5745163" cy="7493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de-CH"/>
              <a:t>Click to edit Master title style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Mastertitelformat bearbeiten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Werner Schmutz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9980-A0A3-564F-8FE3-F37154B725E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CH" dirty="0" smtClean="0"/>
              <a:t>14.5.2012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28575" y="5946775"/>
            <a:ext cx="9113838" cy="9032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46065" tIns="46065" rIns="46065" bIns="46065" numCol="1" anchor="b" anchorCtr="0" compatLnSpc="1">
            <a:prstTxWarp prst="textNoShape">
              <a:avLst/>
            </a:prstTxWarp>
          </a:bodyPr>
          <a:lstStyle>
            <a:lvl1pPr algn="ctr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-36513"/>
            <a:ext cx="9144000" cy="94297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10" tIns="45706" rIns="91410" bIns="45706" anchor="ctr">
            <a:prstTxWarp prst="textNoShape">
              <a:avLst/>
            </a:prstTxWarp>
          </a:bodyPr>
          <a:lstStyle/>
          <a:p>
            <a:pPr defTabSz="447675" eaLnBrk="0" fontAlgn="auto" hangingPunc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sz="2400" dirty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5250"/>
            <a:ext cx="9144000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52588"/>
            <a:ext cx="7507288" cy="411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31" tIns="46065" rIns="92131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the outline text format</a:t>
            </a:r>
          </a:p>
          <a:p>
            <a:pPr lvl="1"/>
            <a:r>
              <a:rPr lang="en-US" noProof="0" dirty="0"/>
              <a:t>Second Outline Level</a:t>
            </a:r>
          </a:p>
          <a:p>
            <a:pPr lvl="2"/>
            <a:r>
              <a:rPr lang="en-US" noProof="0" dirty="0"/>
              <a:t>Third Outline Level</a:t>
            </a:r>
          </a:p>
          <a:p>
            <a:pPr lvl="3"/>
            <a:r>
              <a:rPr lang="en-US" noProof="0" dirty="0"/>
              <a:t>Fourth Outline Level</a:t>
            </a:r>
          </a:p>
          <a:p>
            <a:pPr lvl="4"/>
            <a:r>
              <a:rPr lang="en-US" noProof="0" dirty="0"/>
              <a:t>Fifth Outline Level</a:t>
            </a:r>
          </a:p>
          <a:p>
            <a:pPr lvl="4"/>
            <a:r>
              <a:rPr lang="en-US" noProof="0" dirty="0"/>
              <a:t>Sixth Outline Level</a:t>
            </a:r>
          </a:p>
          <a:p>
            <a:pPr lvl="4"/>
            <a:r>
              <a:rPr lang="en-US" noProof="0" dirty="0"/>
              <a:t>Seventh Outline Level</a:t>
            </a:r>
          </a:p>
          <a:p>
            <a:pPr lvl="4"/>
            <a:r>
              <a:rPr lang="en-US" noProof="0" dirty="0"/>
              <a:t>Eighth Outline Level</a:t>
            </a:r>
          </a:p>
          <a:p>
            <a:pPr lvl="4"/>
            <a:r>
              <a:rPr lang="en-US" noProof="0" dirty="0"/>
              <a:t>Ninth Outline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2" y="44450"/>
            <a:ext cx="5965825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6065" tIns="46065" rIns="46065" bIns="4606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the title text format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718425" y="6562729"/>
            <a:ext cx="13335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31" tIns="0" rIns="92131" bIns="0" numCol="1" anchor="ctr" anchorCtr="0" compatLnSpc="1">
            <a:prstTxWarp prst="textNoShape">
              <a:avLst/>
            </a:prstTxWarp>
          </a:bodyPr>
          <a:lstStyle>
            <a:lvl1pPr algn="r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charset="0"/>
              <a:buNone/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D8AE7AC-1A71-2749-A95E-9958029E2C37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idx="2"/>
          </p:nvPr>
        </p:nvSpPr>
        <p:spPr bwMode="auto">
          <a:xfrm>
            <a:off x="125415" y="6602417"/>
            <a:ext cx="2359025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35988" tIns="0" rIns="35988" bIns="0" numCol="1" anchor="ctr" anchorCtr="0" compatLnSpc="1">
            <a:prstTxWarp prst="textNoShape">
              <a:avLst/>
            </a:prstTxWarp>
          </a:bodyPr>
          <a:lstStyle>
            <a:lvl1pPr algn="ctr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 charset="0"/>
              <a:buNone/>
              <a:defRPr sz="1400">
                <a:solidFill>
                  <a:srgbClr val="000000"/>
                </a:solidFill>
                <a:latin typeface="Helvetica" charset="0"/>
              </a:defRPr>
            </a:lvl1pPr>
          </a:lstStyle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1" r:id="rId2"/>
    <p:sldLayoutId id="214748369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2pPr>
      <a:lvl3pPr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3pPr>
      <a:lvl4pPr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4pPr>
      <a:lvl5pPr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5pPr>
      <a:lvl6pPr marL="457200"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6pPr>
      <a:lvl7pPr marL="914400"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7pPr>
      <a:lvl8pPr marL="1371600"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8pPr>
      <a:lvl9pPr marL="1828800" algn="l" defTabSz="447675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47675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7675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2pPr>
      <a:lvl3pPr marL="1141413" indent="-227013" algn="l" defTabSz="447675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7675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+mn-lt"/>
          <a:ea typeface="+mn-ea"/>
        </a:defRPr>
      </a:lvl4pPr>
      <a:lvl5pPr marL="2054225" indent="-225425" algn="l" defTabSz="447675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ea typeface="+mn-ea"/>
        </a:defRPr>
      </a:lvl5pPr>
      <a:lvl6pPr marL="2511425" indent="-225425" algn="l" defTabSz="447675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ea typeface="+mn-ea"/>
        </a:defRPr>
      </a:lvl6pPr>
      <a:lvl7pPr marL="2968625" indent="-225425" algn="l" defTabSz="447675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ea typeface="+mn-ea"/>
        </a:defRPr>
      </a:lvl7pPr>
      <a:lvl8pPr marL="3425825" indent="-225425" algn="l" defTabSz="447675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ea typeface="+mn-ea"/>
        </a:defRPr>
      </a:lvl8pPr>
      <a:lvl9pPr marL="3883025" indent="-225425" algn="l" defTabSz="447675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6"/>
            <a:ext cx="77724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28" name="Text Box 9"/>
          <p:cNvSpPr txBox="1">
            <a:spLocks noChangeArrowheads="1"/>
          </p:cNvSpPr>
          <p:nvPr/>
        </p:nvSpPr>
        <p:spPr bwMode="auto">
          <a:xfrm>
            <a:off x="4572000" y="6308725"/>
            <a:ext cx="457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hangingPunct="0">
              <a:spcBef>
                <a:spcPct val="50000"/>
              </a:spcBef>
              <a:defRPr/>
            </a:pPr>
            <a:r>
              <a:rPr lang="de-CH" sz="1600">
                <a:solidFill>
                  <a:srgbClr val="000000"/>
                </a:solidFill>
                <a:latin typeface="HelveticaNeueLT Pro 55 Roman" pitchFamily="34" charset="0"/>
              </a:rPr>
              <a:t>NIST SSI workshop, February 2012</a:t>
            </a:r>
            <a:endParaRPr lang="en-GB" sz="16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 flipV="1">
            <a:off x="0" y="6308725"/>
            <a:ext cx="9144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de-DE" sz="20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pic>
        <p:nvPicPr>
          <p:cNvPr id="1030" name="Picture 15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37300"/>
            <a:ext cx="165881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NeueLT Pro 55 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d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30300" y="3890967"/>
            <a:ext cx="7099300" cy="198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prstTxWarp prst="textNoShape">
              <a:avLst/>
            </a:prstTxWarp>
            <a:spAutoFit/>
          </a:bodyPr>
          <a:lstStyle/>
          <a:p>
            <a:pPr algn="ctr" defTabSz="828675"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</a:rPr>
              <a:t>Werner </a:t>
            </a:r>
            <a:r>
              <a:rPr lang="en-US" sz="2400" dirty="0" err="1" smtClean="0">
                <a:solidFill>
                  <a:srgbClr val="000000"/>
                </a:solidFill>
                <a:latin typeface="Helvetica" charset="0"/>
              </a:rPr>
              <a:t>Schmutz</a:t>
            </a:r>
            <a:r>
              <a:rPr lang="en-US" sz="2400" dirty="0" smtClean="0">
                <a:solidFill>
                  <a:srgbClr val="000000"/>
                </a:solidFill>
                <a:latin typeface="Helvetica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Helvetica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Helvetica" charset="0"/>
              </a:rPr>
              <a:t>PMOD</a:t>
            </a:r>
            <a:r>
              <a:rPr lang="en-US" sz="2400" dirty="0">
                <a:solidFill>
                  <a:srgbClr val="000000"/>
                </a:solidFill>
                <a:latin typeface="Helvetica" charset="0"/>
              </a:rPr>
              <a:t>/WRC, Switzerland</a:t>
            </a:r>
            <a:endParaRPr lang="en-US" sz="2400" dirty="0" smtClean="0">
              <a:solidFill>
                <a:srgbClr val="000000"/>
              </a:solidFill>
              <a:latin typeface="Helvetica" charset="0"/>
            </a:endParaRPr>
          </a:p>
          <a:p>
            <a:pPr algn="ctr" defTabSz="828675" hangingPunct="0">
              <a:lnSpc>
                <a:spcPct val="90000"/>
              </a:lnSpc>
              <a:spcBef>
                <a:spcPts val="3600"/>
              </a:spcBef>
              <a:buClr>
                <a:srgbClr val="FFCC00"/>
              </a:buClr>
              <a:buSzPct val="45000"/>
              <a:buFont typeface="StarSymbo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</a:rPr>
              <a:t>TOSCA Workshop</a:t>
            </a:r>
          </a:p>
          <a:p>
            <a:pPr algn="ctr" defTabSz="828675" hangingPunct="0">
              <a:spcBef>
                <a:spcPts val="0"/>
              </a:spcBef>
              <a:buClr>
                <a:srgbClr val="FFCC00"/>
              </a:buClr>
              <a:buSzPct val="45000"/>
              <a:buFont typeface="StarSymbo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Helvetica" charset="0"/>
              </a:rPr>
              <a:t>Berlin, May 14, 2012</a:t>
            </a:r>
            <a:endParaRPr lang="en-US" sz="2400" dirty="0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4" name="Titel 10"/>
          <p:cNvSpPr txBox="1">
            <a:spLocks/>
          </p:cNvSpPr>
          <p:nvPr/>
        </p:nvSpPr>
        <p:spPr bwMode="auto">
          <a:xfrm>
            <a:off x="474333" y="1493839"/>
            <a:ext cx="8132763" cy="15078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46070" tIns="46070" rIns="46070" bIns="46070" numCol="1" anchor="b" anchorCtr="0" compatLnSpc="1">
            <a:prstTxWarp prst="textNoShape">
              <a:avLst/>
            </a:prstTxWarp>
          </a:bodyPr>
          <a:lstStyle/>
          <a:p>
            <a:pPr lvl="0" algn="ctr" defTabSz="447675" eaLnBrk="0" hangingPunct="0">
              <a:lnSpc>
                <a:spcPct val="85000"/>
              </a:lnSpc>
              <a:buClr>
                <a:srgbClr val="000000"/>
              </a:buClr>
              <a:buSzPct val="100000"/>
              <a:defRPr/>
            </a:pPr>
            <a:r>
              <a:rPr lang="en-US" sz="4400" dirty="0" smtClean="0"/>
              <a:t>Measurements of TSI and SSI</a:t>
            </a:r>
            <a:endParaRPr kumimoji="0" lang="en-US" sz="44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0363" y="268288"/>
            <a:ext cx="53895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8775" y="1584325"/>
            <a:ext cx="8426450" cy="3161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000" dirty="0" smtClean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The Future of TSI observations: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Are relative observations sufficient?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000" dirty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three TSI composites</a:t>
            </a:r>
          </a:p>
        </p:txBody>
      </p:sp>
      <p:sp>
        <p:nvSpPr>
          <p:cNvPr id="4608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Werner Schmutz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3F64B2-F638-434B-8CEF-3AD853F7238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r>
              <a:rPr lang="de-CH" dirty="0" smtClean="0"/>
              <a:t>20.12.2011</a:t>
            </a:r>
            <a:endParaRPr lang="en-US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4888"/>
            <a:ext cx="91440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3"/>
          <p:cNvSpPr txBox="1">
            <a:spLocks noGrp="1"/>
          </p:cNvSpPr>
          <p:nvPr/>
        </p:nvSpPr>
        <p:spPr bwMode="auto">
          <a:xfrm>
            <a:off x="28575" y="5946775"/>
            <a:ext cx="9113838" cy="9032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6025" tIns="46025" rIns="46025" bIns="46025">
            <a:prstTxWarp prst="textNoShape">
              <a:avLst/>
            </a:prstTxWarp>
          </a:bodyPr>
          <a:lstStyle/>
          <a:p>
            <a:pPr algn="ctr" defTabSz="828675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endParaRPr lang="en-US" sz="1400" dirty="0">
              <a:solidFill>
                <a:srgbClr val="000000"/>
              </a:solidFill>
              <a:latin typeface="Luxi Sans" charset="0"/>
            </a:endParaRPr>
          </a:p>
        </p:txBody>
      </p:sp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TSI-composites normalized</a:t>
            </a:r>
          </a:p>
        </p:txBody>
      </p:sp>
      <p:sp>
        <p:nvSpPr>
          <p:cNvPr id="26" name="Fußzeilenplatzhalt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Werner Schmutz</a:t>
            </a:r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7F6B2D-3367-4344-87EF-F6F4B1C09F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4" name="Datumsplatzhalter 2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20.12.2011</a:t>
            </a:r>
            <a:endParaRPr lang="en-US" dirty="0"/>
          </a:p>
        </p:txBody>
      </p:sp>
      <p:pic>
        <p:nvPicPr>
          <p:cNvPr id="40967" name="Bild 4" descr="PREMOS+P+A+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40" y="1009654"/>
            <a:ext cx="8510587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ung 11"/>
          <p:cNvGrpSpPr>
            <a:grpSpLocks/>
          </p:cNvGrpSpPr>
          <p:nvPr/>
        </p:nvGrpSpPr>
        <p:grpSpPr bwMode="auto">
          <a:xfrm>
            <a:off x="1752602" y="3895729"/>
            <a:ext cx="227013" cy="612775"/>
            <a:chOff x="1535112" y="4237037"/>
            <a:chExt cx="533400" cy="774192"/>
          </a:xfrm>
        </p:grpSpPr>
        <p:sp>
          <p:nvSpPr>
            <p:cNvPr id="40979" name="Pfeil nach links und rechts 5"/>
            <p:cNvSpPr>
              <a:spLocks noChangeArrowheads="1"/>
            </p:cNvSpPr>
            <p:nvPr/>
          </p:nvSpPr>
          <p:spPr bwMode="auto">
            <a:xfrm rot="5400000">
              <a:off x="1376616" y="4395533"/>
              <a:ext cx="774192" cy="457200"/>
            </a:xfrm>
            <a:prstGeom prst="leftRightArrow">
              <a:avLst>
                <a:gd name="adj1" fmla="val 50000"/>
                <a:gd name="adj2" fmla="val 5386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867" tIns="41434" rIns="82867" bIns="41434">
              <a:prstTxWarp prst="textNoShape">
                <a:avLst/>
              </a:prstTxWarp>
            </a:bodyPr>
            <a:lstStyle/>
            <a:p>
              <a:pPr defTabSz="407988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de-DE" sz="2200" b="1" dirty="0">
                <a:solidFill>
                  <a:srgbClr val="FEFEFE"/>
                </a:solidFill>
                <a:latin typeface="Times New Roman" charset="0"/>
              </a:endParaRPr>
            </a:p>
          </p:txBody>
        </p:sp>
        <p:cxnSp>
          <p:nvCxnSpPr>
            <p:cNvPr id="40980" name="Gerade Verbindung 8"/>
            <p:cNvCxnSpPr>
              <a:cxnSpLocks noChangeShapeType="1"/>
            </p:cNvCxnSpPr>
            <p:nvPr/>
          </p:nvCxnSpPr>
          <p:spPr bwMode="auto">
            <a:xfrm>
              <a:off x="1535112" y="4237037"/>
              <a:ext cx="533400" cy="15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0981" name="Gerade Verbindung 10"/>
            <p:cNvCxnSpPr>
              <a:cxnSpLocks noChangeShapeType="1"/>
            </p:cNvCxnSpPr>
            <p:nvPr/>
          </p:nvCxnSpPr>
          <p:spPr bwMode="auto">
            <a:xfrm>
              <a:off x="1535112" y="4999037"/>
              <a:ext cx="533400" cy="15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" name="Rechteck 12"/>
          <p:cNvSpPr/>
          <p:nvPr/>
        </p:nvSpPr>
        <p:spPr>
          <a:xfrm>
            <a:off x="1916191" y="3636090"/>
            <a:ext cx="628593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de-CH" sz="6000" b="1" i="1" spc="50" dirty="0">
                <a:ln w="12700" cmpd="sng">
                  <a:solidFill>
                    <a:srgbClr val="2D2D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B9">
                    <a:tint val="1000"/>
                  </a:srgbClr>
                </a:solidFill>
                <a:effectLst>
                  <a:glow rad="53100">
                    <a:srgbClr val="2D2DB9">
                      <a:satMod val="180000"/>
                      <a:alpha val="30000"/>
                    </a:srgbClr>
                  </a:glow>
                </a:effectLst>
                <a:latin typeface="Luxi Sans" pitchFamily="32" charset="0"/>
              </a:rPr>
              <a:t>!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51368" y="3716342"/>
            <a:ext cx="2481264" cy="1398587"/>
            <a:chOff x="2867" y="2341"/>
            <a:chExt cx="1563" cy="881"/>
          </a:xfrm>
        </p:grpSpPr>
        <p:sp>
          <p:nvSpPr>
            <p:cNvPr id="40977" name="Freeform 7"/>
            <p:cNvSpPr>
              <a:spLocks/>
            </p:cNvSpPr>
            <p:nvPr/>
          </p:nvSpPr>
          <p:spPr bwMode="auto">
            <a:xfrm>
              <a:off x="3026" y="2341"/>
              <a:ext cx="716" cy="508"/>
            </a:xfrm>
            <a:custGeom>
              <a:avLst/>
              <a:gdLst>
                <a:gd name="T0" fmla="*/ 980880 w 716"/>
                <a:gd name="T1" fmla="*/ 4793 h 826"/>
                <a:gd name="T2" fmla="*/ 1092980 w 716"/>
                <a:gd name="T3" fmla="*/ 2592 h 826"/>
                <a:gd name="T4" fmla="*/ 980880 w 716"/>
                <a:gd name="T5" fmla="*/ 926 h 826"/>
                <a:gd name="T6" fmla="*/ 364327 w 716"/>
                <a:gd name="T7" fmla="*/ 258 h 826"/>
                <a:gd name="T8" fmla="*/ 28025 w 716"/>
                <a:gd name="T9" fmla="*/ 2459 h 826"/>
                <a:gd name="T10" fmla="*/ 196176 w 716"/>
                <a:gd name="T11" fmla="*/ 5793 h 826"/>
                <a:gd name="T12" fmla="*/ 840754 w 716"/>
                <a:gd name="T13" fmla="*/ 6661 h 826"/>
                <a:gd name="T14" fmla="*/ 1191068 w 716"/>
                <a:gd name="T15" fmla="*/ 4460 h 826"/>
                <a:gd name="T16" fmla="*/ 1219094 w 716"/>
                <a:gd name="T17" fmla="*/ 3126 h 826"/>
                <a:gd name="T18" fmla="*/ 1219094 w 716"/>
                <a:gd name="T19" fmla="*/ 4327 h 8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6"/>
                <a:gd name="T31" fmla="*/ 0 h 826"/>
                <a:gd name="T32" fmla="*/ 716 w 716"/>
                <a:gd name="T33" fmla="*/ 826 h 8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6" h="826">
                  <a:moveTo>
                    <a:pt x="560" y="575"/>
                  </a:moveTo>
                  <a:cubicBezTo>
                    <a:pt x="592" y="481"/>
                    <a:pt x="624" y="388"/>
                    <a:pt x="624" y="311"/>
                  </a:cubicBezTo>
                  <a:cubicBezTo>
                    <a:pt x="624" y="234"/>
                    <a:pt x="629" y="158"/>
                    <a:pt x="560" y="111"/>
                  </a:cubicBezTo>
                  <a:cubicBezTo>
                    <a:pt x="491" y="64"/>
                    <a:pt x="299" y="0"/>
                    <a:pt x="208" y="31"/>
                  </a:cubicBezTo>
                  <a:cubicBezTo>
                    <a:pt x="117" y="62"/>
                    <a:pt x="32" y="184"/>
                    <a:pt x="16" y="295"/>
                  </a:cubicBezTo>
                  <a:cubicBezTo>
                    <a:pt x="0" y="406"/>
                    <a:pt x="35" y="611"/>
                    <a:pt x="112" y="695"/>
                  </a:cubicBezTo>
                  <a:cubicBezTo>
                    <a:pt x="189" y="779"/>
                    <a:pt x="385" y="826"/>
                    <a:pt x="480" y="799"/>
                  </a:cubicBezTo>
                  <a:cubicBezTo>
                    <a:pt x="575" y="772"/>
                    <a:pt x="644" y="605"/>
                    <a:pt x="680" y="535"/>
                  </a:cubicBezTo>
                  <a:cubicBezTo>
                    <a:pt x="716" y="465"/>
                    <a:pt x="693" y="378"/>
                    <a:pt x="696" y="375"/>
                  </a:cubicBezTo>
                  <a:cubicBezTo>
                    <a:pt x="699" y="372"/>
                    <a:pt x="696" y="489"/>
                    <a:pt x="696" y="519"/>
                  </a:cubicBezTo>
                </a:path>
              </a:pathLst>
            </a:custGeom>
            <a:noFill/>
            <a:ln w="1016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91370" tIns="45687" rIns="91370" bIns="45687" anchor="ctr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978" name="Text Box 11"/>
            <p:cNvSpPr txBox="1">
              <a:spLocks noChangeArrowheads="1"/>
            </p:cNvSpPr>
            <p:nvPr/>
          </p:nvSpPr>
          <p:spPr bwMode="auto">
            <a:xfrm>
              <a:off x="2867" y="2989"/>
              <a:ext cx="15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Helvetica" charset="0"/>
                </a:rPr>
                <a:t>normalized 2004-2005</a:t>
              </a:r>
              <a:endParaRPr lang="en-US" dirty="0">
                <a:solidFill>
                  <a:srgbClr val="000000"/>
                </a:solidFill>
                <a:latin typeface="Helvetica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54177" y="4564064"/>
            <a:ext cx="1795464" cy="766762"/>
            <a:chOff x="1042" y="2875"/>
            <a:chExt cx="1131" cy="483"/>
          </a:xfrm>
        </p:grpSpPr>
        <p:sp>
          <p:nvSpPr>
            <p:cNvPr id="40975" name="AutoShape 16"/>
            <p:cNvSpPr>
              <a:spLocks noChangeArrowheads="1"/>
            </p:cNvSpPr>
            <p:nvPr/>
          </p:nvSpPr>
          <p:spPr bwMode="auto">
            <a:xfrm rot="2595203">
              <a:off x="1042" y="2875"/>
              <a:ext cx="454" cy="306"/>
            </a:xfrm>
            <a:prstGeom prst="leftArrow">
              <a:avLst>
                <a:gd name="adj1" fmla="val 50000"/>
                <a:gd name="adj2" fmla="val 37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976" name="Text Box 17"/>
            <p:cNvSpPr txBox="1">
              <a:spLocks noChangeArrowheads="1"/>
            </p:cNvSpPr>
            <p:nvPr/>
          </p:nvSpPr>
          <p:spPr bwMode="auto">
            <a:xfrm>
              <a:off x="1507" y="3125"/>
              <a:ext cx="66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CH" dirty="0">
                  <a:solidFill>
                    <a:srgbClr val="000000"/>
                  </a:solidFill>
                  <a:latin typeface="Helvetica" charset="0"/>
                </a:rPr>
                <a:t>DIARAD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493839" y="2492375"/>
            <a:ext cx="1790700" cy="1296988"/>
            <a:chOff x="941" y="1570"/>
            <a:chExt cx="1128" cy="817"/>
          </a:xfrm>
        </p:grpSpPr>
        <p:sp>
          <p:nvSpPr>
            <p:cNvPr id="40973" name="AutoShape 20"/>
            <p:cNvSpPr>
              <a:spLocks noChangeArrowheads="1"/>
            </p:cNvSpPr>
            <p:nvPr/>
          </p:nvSpPr>
          <p:spPr bwMode="auto">
            <a:xfrm rot="-4851066">
              <a:off x="867" y="2007"/>
              <a:ext cx="454" cy="306"/>
            </a:xfrm>
            <a:prstGeom prst="leftArrow">
              <a:avLst>
                <a:gd name="adj1" fmla="val 50000"/>
                <a:gd name="adj2" fmla="val 370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0974" name="Text Box 21"/>
            <p:cNvSpPr txBox="1">
              <a:spLocks noChangeArrowheads="1"/>
            </p:cNvSpPr>
            <p:nvPr/>
          </p:nvSpPr>
          <p:spPr bwMode="auto">
            <a:xfrm>
              <a:off x="975" y="1570"/>
              <a:ext cx="109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CH" dirty="0">
                  <a:solidFill>
                    <a:srgbClr val="000000"/>
                  </a:solidFill>
                  <a:latin typeface="Helvetica" charset="0"/>
                </a:rPr>
                <a:t>PMOD, ACRIM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3"/>
          <p:cNvSpPr txBox="1">
            <a:spLocks noGrp="1"/>
          </p:cNvSpPr>
          <p:nvPr/>
        </p:nvSpPr>
        <p:spPr bwMode="auto">
          <a:xfrm>
            <a:off x="28575" y="5946775"/>
            <a:ext cx="9113838" cy="9032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46025" tIns="46025" rIns="46025" bIns="46025">
            <a:prstTxWarp prst="textNoShape">
              <a:avLst/>
            </a:prstTxWarp>
          </a:bodyPr>
          <a:lstStyle/>
          <a:p>
            <a:pPr algn="ctr" defTabSz="828675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endParaRPr lang="en-US" sz="1400" dirty="0">
              <a:solidFill>
                <a:srgbClr val="000000"/>
              </a:solidFill>
              <a:latin typeface="Luxi Sans" charset="0"/>
            </a:endParaRPr>
          </a:p>
        </p:txBody>
      </p:sp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Composite 1996-2010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37E5A96F-8B58-504B-B687-D979C136799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9159" name="Datumsplatzhalter 1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14. May 2012</a:t>
            </a:r>
            <a:endParaRPr lang="en-US" dirty="0"/>
          </a:p>
        </p:txBody>
      </p:sp>
      <p:pic>
        <p:nvPicPr>
          <p:cNvPr id="43015" name="Bild 21" descr="figure24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312507" y="-141320"/>
            <a:ext cx="4976191" cy="7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ung 11"/>
          <p:cNvGrpSpPr>
            <a:grpSpLocks/>
          </p:cNvGrpSpPr>
          <p:nvPr/>
        </p:nvGrpSpPr>
        <p:grpSpPr bwMode="auto">
          <a:xfrm>
            <a:off x="2362200" y="4049892"/>
            <a:ext cx="457200" cy="457200"/>
            <a:chOff x="1535112" y="4237037"/>
            <a:chExt cx="533400" cy="774195"/>
          </a:xfrm>
        </p:grpSpPr>
        <p:sp>
          <p:nvSpPr>
            <p:cNvPr id="43022" name="Pfeil nach links und rechts 5"/>
            <p:cNvSpPr>
              <a:spLocks noChangeArrowheads="1"/>
            </p:cNvSpPr>
            <p:nvPr/>
          </p:nvSpPr>
          <p:spPr bwMode="auto">
            <a:xfrm rot="5400000">
              <a:off x="1376616" y="4395536"/>
              <a:ext cx="774193" cy="457200"/>
            </a:xfrm>
            <a:prstGeom prst="leftRightArrow">
              <a:avLst>
                <a:gd name="adj1" fmla="val 50000"/>
                <a:gd name="adj2" fmla="val 53865"/>
              </a:avLst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lIns="82867" tIns="41434" rIns="82867" bIns="41434">
              <a:prstTxWarp prst="textNoShape">
                <a:avLst/>
              </a:prstTxWarp>
            </a:bodyPr>
            <a:lstStyle/>
            <a:p>
              <a:pPr defTabSz="407988" eaLnBrk="0" hangingPunct="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de-DE" sz="2200" b="1" dirty="0">
                <a:solidFill>
                  <a:srgbClr val="FEFEFE"/>
                </a:solidFill>
                <a:latin typeface="Times New Roman" charset="0"/>
              </a:endParaRPr>
            </a:p>
          </p:txBody>
        </p:sp>
        <p:cxnSp>
          <p:nvCxnSpPr>
            <p:cNvPr id="43023" name="Gerade Verbindung 8"/>
            <p:cNvCxnSpPr>
              <a:cxnSpLocks noChangeShapeType="1"/>
            </p:cNvCxnSpPr>
            <p:nvPr/>
          </p:nvCxnSpPr>
          <p:spPr bwMode="auto">
            <a:xfrm>
              <a:off x="1535112" y="4237037"/>
              <a:ext cx="533400" cy="15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4" name="Gerade Verbindung 10"/>
            <p:cNvCxnSpPr>
              <a:cxnSpLocks noChangeShapeType="1"/>
            </p:cNvCxnSpPr>
            <p:nvPr/>
          </p:nvCxnSpPr>
          <p:spPr bwMode="auto">
            <a:xfrm>
              <a:off x="1535112" y="4999037"/>
              <a:ext cx="533400" cy="158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" name="Rechteck 12"/>
          <p:cNvSpPr/>
          <p:nvPr/>
        </p:nvSpPr>
        <p:spPr>
          <a:xfrm>
            <a:off x="4201646" y="3655299"/>
            <a:ext cx="628593" cy="10926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de-CH" sz="60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Luxi Sans" pitchFamily="32" charset="0"/>
              </a:rPr>
              <a:t>!</a:t>
            </a:r>
          </a:p>
        </p:txBody>
      </p:sp>
      <p:sp>
        <p:nvSpPr>
          <p:cNvPr id="50185" name="Textfeld 10"/>
          <p:cNvSpPr txBox="1">
            <a:spLocks noChangeArrowheads="1"/>
          </p:cNvSpPr>
          <p:nvPr/>
        </p:nvSpPr>
        <p:spPr bwMode="auto">
          <a:xfrm>
            <a:off x="2980702" y="4113264"/>
            <a:ext cx="1217272" cy="4171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885" tIns="41442" rIns="82885" bIns="41442">
            <a:prstTxWarp prst="textNoShape">
              <a:avLst/>
            </a:prstTxWarp>
            <a:spAutoFit/>
          </a:bodyPr>
          <a:lstStyle/>
          <a:p>
            <a:pPr algn="ctr" defTabSz="828675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sz="2000" dirty="0">
                <a:latin typeface="Luxi Sans" charset="0"/>
              </a:rPr>
              <a:t>0.2 W/m</a:t>
            </a:r>
            <a:r>
              <a:rPr lang="de-DE" sz="2000" baseline="30000" dirty="0">
                <a:latin typeface="Luxi Sans" charset="0"/>
              </a:rPr>
              <a:t>2</a:t>
            </a:r>
          </a:p>
        </p:txBody>
      </p:sp>
      <p:sp>
        <p:nvSpPr>
          <p:cNvPr id="16" name="Gleichschenkliges Dreieck 15"/>
          <p:cNvSpPr/>
          <p:nvPr/>
        </p:nvSpPr>
        <p:spPr>
          <a:xfrm rot="5400000">
            <a:off x="4545952" y="1573486"/>
            <a:ext cx="527050" cy="5462298"/>
          </a:xfrm>
          <a:prstGeom prst="triangle">
            <a:avLst>
              <a:gd name="adj" fmla="val 51443"/>
            </a:avLst>
          </a:prstGeom>
          <a:solidFill>
            <a:schemeClr val="bg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sp>
        <p:nvSpPr>
          <p:cNvPr id="21" name="Gleichschenkliges Dreieck 20"/>
          <p:cNvSpPr/>
          <p:nvPr/>
        </p:nvSpPr>
        <p:spPr>
          <a:xfrm rot="5400000">
            <a:off x="3236913" y="442505"/>
            <a:ext cx="838200" cy="7769225"/>
          </a:xfrm>
          <a:prstGeom prst="triangle">
            <a:avLst>
              <a:gd name="adj" fmla="val 51443"/>
            </a:avLst>
          </a:pr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  <p:sp>
        <p:nvSpPr>
          <p:cNvPr id="22" name="Textfeld 10"/>
          <p:cNvSpPr txBox="1">
            <a:spLocks noChangeArrowheads="1"/>
          </p:cNvSpPr>
          <p:nvPr/>
        </p:nvSpPr>
        <p:spPr bwMode="auto">
          <a:xfrm>
            <a:off x="2292001" y="5181600"/>
            <a:ext cx="2617186" cy="4171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82885" tIns="41442" rIns="82885" bIns="41442">
            <a:prstTxWarp prst="textNoShape">
              <a:avLst/>
            </a:prstTxWarp>
            <a:spAutoFit/>
          </a:bodyPr>
          <a:lstStyle/>
          <a:p>
            <a:pPr algn="ctr" defTabSz="828675" hangingPunct="0">
              <a:lnSpc>
                <a:spcPct val="110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de-DE" sz="2000" dirty="0">
                <a:latin typeface="Luxi Sans" charset="0"/>
              </a:rPr>
              <a:t>± 0.2 W/m</a:t>
            </a:r>
            <a:r>
              <a:rPr lang="de-DE" sz="2000" baseline="30000" dirty="0">
                <a:latin typeface="Luxi Sans" charset="0"/>
              </a:rPr>
              <a:t>2 </a:t>
            </a:r>
            <a:r>
              <a:rPr lang="de-DE" sz="2000" dirty="0">
                <a:latin typeface="Luxi Sans" charset="0"/>
              </a:rPr>
              <a:t>/ 10</a:t>
            </a:r>
            <a:r>
              <a:rPr lang="de-DE" sz="2000" dirty="0" smtClean="0">
                <a:latin typeface="Luxi Sans" charset="0"/>
              </a:rPr>
              <a:t>-years</a:t>
            </a:r>
            <a:endParaRPr lang="de-DE" sz="2000" baseline="30000" dirty="0">
              <a:latin typeface="Luxi Sans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16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long-term trend?</a:t>
            </a:r>
          </a:p>
        </p:txBody>
      </p:sp>
      <p:sp>
        <p:nvSpPr>
          <p:cNvPr id="7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C90653F-DE26-DF43-9A18-90C8690B0A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pic>
        <p:nvPicPr>
          <p:cNvPr id="4506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5" y="1143000"/>
            <a:ext cx="821848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1716088" y="5181600"/>
            <a:ext cx="6284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Fröhlich 2009, A&amp;AL 501, L27-L30</a:t>
            </a:r>
          </a:p>
        </p:txBody>
      </p:sp>
      <p:sp>
        <p:nvSpPr>
          <p:cNvPr id="13" name="Gleichschenkliges Dreieck 12"/>
          <p:cNvSpPr/>
          <p:nvPr/>
        </p:nvSpPr>
        <p:spPr>
          <a:xfrm rot="5400000">
            <a:off x="3544888" y="-112712"/>
            <a:ext cx="381000" cy="7769225"/>
          </a:xfrm>
          <a:prstGeom prst="triangle">
            <a:avLst>
              <a:gd name="adj" fmla="val 51443"/>
            </a:avLst>
          </a:prstGeom>
          <a:solidFill>
            <a:schemeClr val="bg2">
              <a:lumMod val="50000"/>
              <a:alpha val="45000"/>
            </a:schemeClr>
          </a:solidFill>
          <a:ln w="635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26"/>
          <p:cNvSpPr>
            <a:spLocks noGrp="1"/>
          </p:cNvSpPr>
          <p:nvPr>
            <p:ph type="title"/>
          </p:nvPr>
        </p:nvSpPr>
        <p:spPr>
          <a:xfrm>
            <a:off x="145142" y="90166"/>
            <a:ext cx="5965825" cy="738188"/>
          </a:xfrm>
        </p:spPr>
        <p:txBody>
          <a:bodyPr/>
          <a:lstStyle/>
          <a:p>
            <a:r>
              <a:rPr lang="en-US" dirty="0" smtClean="0"/>
              <a:t>Could we detect a long-term trend with a composite?</a:t>
            </a:r>
          </a:p>
        </p:txBody>
      </p:sp>
      <p:sp>
        <p:nvSpPr>
          <p:cNvPr id="52226" name="Fußzeilenplatzhalter 1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98217DC-6533-9840-87F7-50DE7D1D97A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6084" name="Datumsplatzhalter 1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grpSp>
        <p:nvGrpSpPr>
          <p:cNvPr id="2" name="Gruppierung 17"/>
          <p:cNvGrpSpPr>
            <a:grpSpLocks/>
          </p:cNvGrpSpPr>
          <p:nvPr/>
        </p:nvGrpSpPr>
        <p:grpSpPr bwMode="auto">
          <a:xfrm>
            <a:off x="685800" y="1524000"/>
            <a:ext cx="8001000" cy="3886200"/>
            <a:chOff x="685800" y="914400"/>
            <a:chExt cx="7696200" cy="5410200"/>
          </a:xfrm>
        </p:grpSpPr>
        <p:sp>
          <p:nvSpPr>
            <p:cNvPr id="46088" name="AutoShape 1"/>
            <p:cNvSpPr>
              <a:spLocks/>
            </p:cNvSpPr>
            <p:nvPr/>
          </p:nvSpPr>
          <p:spPr bwMode="auto">
            <a:xfrm>
              <a:off x="685800" y="914400"/>
              <a:ext cx="7696200" cy="5410200"/>
            </a:xfrm>
            <a:prstGeom prst="roundRect">
              <a:avLst>
                <a:gd name="adj" fmla="val 3162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defTabSz="912813">
                <a:buFont typeface="StarSymbol" charset="0"/>
                <a:buNone/>
              </a:pPr>
              <a:endParaRPr lang="de-DE" sz="1800" dirty="0">
                <a:solidFill>
                  <a:srgbClr val="000000"/>
                </a:solidFill>
                <a:latin typeface="Times New Roman" charset="0"/>
                <a:sym typeface="Times New Roman" charset="0"/>
              </a:endParaRPr>
            </a:p>
          </p:txBody>
        </p:sp>
        <p:pic>
          <p:nvPicPr>
            <p:cNvPr id="46089" name="Picture 2"/>
            <p:cNvPicPr>
              <a:picLocks noChangeAspect="1" noChangeArrowheads="1"/>
            </p:cNvPicPr>
            <p:nvPr/>
          </p:nvPicPr>
          <p:blipFill>
            <a:blip r:embed="rId2"/>
            <a:srcRect b="52049"/>
            <a:stretch>
              <a:fillRect/>
            </a:stretch>
          </p:blipFill>
          <p:spPr bwMode="auto">
            <a:xfrm>
              <a:off x="978989" y="1398867"/>
              <a:ext cx="6925714" cy="41908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12" name="Gleichschenkliges Dreieck 11"/>
          <p:cNvSpPr/>
          <p:nvPr/>
        </p:nvSpPr>
        <p:spPr>
          <a:xfrm rot="5400000">
            <a:off x="1219200" y="-1828800"/>
            <a:ext cx="5181600" cy="8534400"/>
          </a:xfrm>
          <a:prstGeom prst="triangle">
            <a:avLst>
              <a:gd name="adj" fmla="val 51443"/>
            </a:avLst>
          </a:prstGeom>
          <a:solidFill>
            <a:schemeClr val="bg2">
              <a:lumMod val="50000"/>
              <a:alpha val="38000"/>
            </a:schemeClr>
          </a:solidFill>
          <a:ln w="635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Requirements for a TSI monitoring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973E867-BBA0-EA4E-8906-4FD6364BA3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47110" name="Textfeld 5"/>
          <p:cNvSpPr txBox="1">
            <a:spLocks noChangeArrowheads="1"/>
          </p:cNvSpPr>
          <p:nvPr/>
        </p:nvSpPr>
        <p:spPr bwMode="auto">
          <a:xfrm>
            <a:off x="1066800" y="1219204"/>
            <a:ext cx="7391400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7063"/>
            <a:r>
              <a:rPr lang="en-US" sz="2800" i="1" dirty="0" smtClean="0">
                <a:solidFill>
                  <a:srgbClr val="FF6600"/>
                </a:solidFill>
              </a:rPr>
              <a:t>„Any plan to rely on an unbroken </a:t>
            </a:r>
            <a:br>
              <a:rPr lang="en-US" sz="2800" i="1" dirty="0" smtClean="0">
                <a:solidFill>
                  <a:srgbClr val="FF6600"/>
                </a:solidFill>
              </a:rPr>
            </a:br>
            <a:r>
              <a:rPr lang="en-US" sz="2800" i="1" dirty="0" smtClean="0">
                <a:solidFill>
                  <a:srgbClr val="FF6600"/>
                </a:solidFill>
              </a:rPr>
              <a:t>chain of measurements is broken“</a:t>
            </a:r>
          </a:p>
          <a:p>
            <a:pPr marL="1071563" lvl="1" indent="-614363">
              <a:spcBef>
                <a:spcPts val="2400"/>
              </a:spcBef>
              <a:buFont typeface="Courier New" charset="0"/>
              <a:buChar char="o"/>
            </a:pPr>
            <a:r>
              <a:rPr lang="en-US" sz="2800" dirty="0" smtClean="0"/>
              <a:t>Not only because of a potential gap;</a:t>
            </a:r>
          </a:p>
          <a:p>
            <a:pPr marL="1071563" lvl="1" indent="-614363">
              <a:buFont typeface="Courier New" charset="0"/>
              <a:buChar char="o"/>
            </a:pPr>
            <a:r>
              <a:rPr lang="en-US" sz="2800" dirty="0" smtClean="0"/>
              <a:t>But mainly because of the uncertainty is </a:t>
            </a:r>
            <a:r>
              <a:rPr lang="en-US" sz="2800" i="1" u="sng" dirty="0" smtClean="0"/>
              <a:t>continuously </a:t>
            </a:r>
            <a:r>
              <a:rPr lang="en-US" sz="2800" dirty="0" smtClean="0"/>
              <a:t>increasing with time </a:t>
            </a:r>
            <a:r>
              <a:rPr lang="en-US" sz="2800" i="1" dirty="0" smtClean="0"/>
              <a:t>!</a:t>
            </a:r>
          </a:p>
          <a:p>
            <a:pPr marL="1071563" lvl="1" indent="-614363">
              <a:spcBef>
                <a:spcPts val="2400"/>
              </a:spcBef>
            </a:pPr>
            <a:r>
              <a:rPr lang="en-US" sz="2800" dirty="0" smtClean="0">
                <a:sym typeface="Wingdings" charset="2"/>
              </a:rPr>
              <a:t> 	Accurate </a:t>
            </a:r>
            <a:r>
              <a:rPr lang="en-US" sz="2800" b="1" i="1" u="sng" dirty="0" smtClean="0">
                <a:sym typeface="Wingdings" charset="2"/>
              </a:rPr>
              <a:t>absolute </a:t>
            </a:r>
            <a:r>
              <a:rPr lang="en-US" sz="2800" dirty="0" smtClean="0">
                <a:sym typeface="Wingdings" charset="2"/>
              </a:rPr>
              <a:t>measurements are required </a:t>
            </a:r>
            <a:r>
              <a:rPr lang="en-US" sz="2800" i="1" dirty="0" smtClean="0">
                <a:sym typeface="Wingdings" charset="2"/>
              </a:rPr>
              <a:t>!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Requirements for a TSI monitoring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973E867-BBA0-EA4E-8906-4FD6364BA3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47110" name="Textfeld 5"/>
          <p:cNvSpPr txBox="1">
            <a:spLocks noChangeArrowheads="1"/>
          </p:cNvSpPr>
          <p:nvPr/>
        </p:nvSpPr>
        <p:spPr bwMode="auto">
          <a:xfrm>
            <a:off x="838200" y="1917700"/>
            <a:ext cx="7391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071563" lvl="1" indent="-614363">
              <a:spcBef>
                <a:spcPts val="2400"/>
              </a:spcBef>
              <a:buFont typeface="Wingdings" pitchFamily="1" charset="2"/>
              <a:buChar char="è"/>
            </a:pPr>
            <a:r>
              <a:rPr lang="en-US" sz="2800" dirty="0" smtClean="0">
                <a:sym typeface="Wingdings" charset="2"/>
              </a:rPr>
              <a:t>Accurate </a:t>
            </a:r>
            <a:r>
              <a:rPr lang="en-US" sz="2800" b="1" i="1" u="sng" dirty="0" smtClean="0">
                <a:sym typeface="Wingdings" charset="2"/>
              </a:rPr>
              <a:t>absolute </a:t>
            </a:r>
            <a:r>
              <a:rPr lang="en-US" sz="2800" dirty="0" smtClean="0">
                <a:sym typeface="Wingdings" charset="2"/>
              </a:rPr>
              <a:t>measurements are required:</a:t>
            </a:r>
            <a:r>
              <a:rPr lang="en-US" sz="2800" i="1" dirty="0" smtClean="0">
                <a:sym typeface="Wingdings" charset="2"/>
              </a:rPr>
              <a:t> </a:t>
            </a:r>
            <a:br>
              <a:rPr lang="en-US" sz="2800" i="1" dirty="0" smtClean="0">
                <a:sym typeface="Wingdings" charset="2"/>
              </a:rPr>
            </a:br>
            <a:r>
              <a:rPr lang="en-US" sz="2800" i="1" dirty="0" smtClean="0">
                <a:sym typeface="Wingdings" charset="2"/>
              </a:rPr>
              <a:t>Nowadays possible !</a:t>
            </a:r>
          </a:p>
          <a:p>
            <a:pPr marL="1071563" lvl="1" indent="-614363">
              <a:spcBef>
                <a:spcPts val="2400"/>
              </a:spcBef>
              <a:buFont typeface="Wingdings" pitchFamily="1" charset="2"/>
              <a:buChar char="è"/>
            </a:pPr>
            <a:r>
              <a:rPr lang="en-US" sz="2800" i="1" dirty="0" smtClean="0">
                <a:sym typeface="Wingdings" charset="2"/>
              </a:rPr>
              <a:t>But we certainly also want to assess the variations of TSI and therefore, </a:t>
            </a:r>
            <a:br>
              <a:rPr lang="en-US" sz="2800" i="1" dirty="0" smtClean="0">
                <a:sym typeface="Wingdings" charset="2"/>
              </a:rPr>
            </a:br>
            <a:r>
              <a:rPr lang="en-US" sz="2800" i="1" u="sng" dirty="0" smtClean="0">
                <a:sym typeface="Wingdings" charset="2"/>
              </a:rPr>
              <a:t>we still need to aim for continues and overlapping data !</a:t>
            </a:r>
            <a:endParaRPr lang="en-US" sz="28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 monitoring today …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793661F-B4FE-3D48-B41F-9802AFC603B9}" type="slidenum">
              <a:rPr lang="en-US" sz="1400" smtClean="0"/>
              <a:pPr/>
              <a:t>18</a:t>
            </a:fld>
            <a:endParaRPr lang="en-US" sz="1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pic>
        <p:nvPicPr>
          <p:cNvPr id="77830" name="TSI.jpg" descr="/Users/kopp/Desktop/Figures/TS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6954"/>
            <a:ext cx="821690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24922" y="1561121"/>
            <a:ext cx="3691046" cy="2246769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635000" h="63500"/>
            <a:bevelB/>
          </a:sp3d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</a:pPr>
            <a:r>
              <a:rPr lang="en-US" sz="2000" dirty="0" smtClean="0"/>
              <a:t>Presently, 4 operational space experiments observing TSI: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VIRGO (launched 1995)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ACRIM III (launched 2000)</a:t>
            </a:r>
          </a:p>
          <a:p>
            <a:pPr marL="179388" indent="-179388">
              <a:spcAft>
                <a:spcPts val="600"/>
              </a:spcAft>
              <a:buFontTx/>
              <a:buChar char="-"/>
            </a:pPr>
            <a:r>
              <a:rPr lang="en-US" sz="2000" dirty="0" smtClean="0"/>
              <a:t>TIM (launched 2003)</a:t>
            </a:r>
          </a:p>
          <a:p>
            <a:pPr marL="179388" indent="-179388">
              <a:spcAft>
                <a:spcPts val="600"/>
              </a:spcAft>
              <a:buFontTx/>
              <a:buChar char="-"/>
              <a:tabLst>
                <a:tab pos="449263" algn="l"/>
              </a:tabLst>
            </a:pPr>
            <a:r>
              <a:rPr lang="en-US" sz="2000" dirty="0" smtClean="0"/>
              <a:t>PREMOS (launched 2010)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492249" y="2500437"/>
            <a:ext cx="1481560" cy="1045155"/>
          </a:xfrm>
          <a:prstGeom prst="straightConnector1">
            <a:avLst/>
          </a:prstGeom>
          <a:ln w="50800">
            <a:solidFill>
              <a:srgbClr val="C9751D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644647" y="2890976"/>
            <a:ext cx="2162537" cy="1435173"/>
          </a:xfrm>
          <a:prstGeom prst="straightConnector1">
            <a:avLst/>
          </a:prstGeom>
          <a:ln w="50800">
            <a:solidFill>
              <a:srgbClr val="55CE1E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095963" y="3255057"/>
            <a:ext cx="3266806" cy="1229851"/>
          </a:xfrm>
          <a:prstGeom prst="straightConnector1">
            <a:avLst/>
          </a:prstGeom>
          <a:ln w="50800">
            <a:solidFill>
              <a:srgbClr val="A73315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3764255" y="3645593"/>
            <a:ext cx="4132986" cy="10509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0363" y="268288"/>
            <a:ext cx="53895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8775" y="1584325"/>
            <a:ext cx="8426450" cy="31619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000" dirty="0" smtClean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Part II: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>
                <a:solidFill>
                  <a:srgbClr val="000000"/>
                </a:solidFill>
                <a:ea typeface="ＭＳ Ｐゴシック" pitchFamily="1" charset="-128"/>
                <a:cs typeface="ＭＳ Ｐゴシック" pitchFamily="1" charset="-128"/>
              </a:rPr>
              <a:t>Spectral Solar Irradiance</a:t>
            </a: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4000" dirty="0">
              <a:solidFill>
                <a:srgbClr val="0000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7B69980-A0A3-564F-8FE3-F37154B725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umsplatzhalt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/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9222" name="Untertitel 11"/>
          <p:cNvSpPr>
            <a:spLocks noGrp="1"/>
          </p:cNvSpPr>
          <p:nvPr>
            <p:ph idx="4294967295"/>
          </p:nvPr>
        </p:nvSpPr>
        <p:spPr>
          <a:xfrm>
            <a:off x="1377950" y="1255717"/>
            <a:ext cx="7766050" cy="4014787"/>
          </a:xfrm>
          <a:prstGeom prst="rect">
            <a:avLst/>
          </a:prstGeom>
        </p:spPr>
        <p:txBody>
          <a:bodyPr lIns="92121" tIns="46060" rIns="92121" bIns="46060"/>
          <a:lstStyle/>
          <a:p>
            <a:pPr marL="377825" indent="-377825" defTabSz="493713" eaLnBrk="1">
              <a:lnSpc>
                <a:spcPct val="96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722313" algn="l"/>
                <a:tab pos="1443038" algn="l"/>
                <a:tab pos="2170113" algn="l"/>
                <a:tab pos="2894013" algn="l"/>
                <a:tab pos="3614738" algn="l"/>
                <a:tab pos="4341813" algn="l"/>
                <a:tab pos="5064125" algn="l"/>
                <a:tab pos="5784850" algn="l"/>
                <a:tab pos="6511925" algn="l"/>
                <a:tab pos="7234238" algn="l"/>
                <a:tab pos="7954963" algn="l"/>
              </a:tabLst>
            </a:pPr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Total Solar Irradiance</a:t>
            </a:r>
          </a:p>
          <a:p>
            <a:pPr marL="776288" lvl="1" indent="-377825" defTabSz="493713" eaLnBrk="1">
              <a:lnSpc>
                <a:spcPct val="96000"/>
              </a:lnSpc>
              <a:spcAft>
                <a:spcPts val="600"/>
              </a:spcAft>
              <a:buFont typeface="Arial" charset="0"/>
              <a:buChar char="•"/>
              <a:tabLst>
                <a:tab pos="722313" algn="l"/>
                <a:tab pos="1443038" algn="l"/>
                <a:tab pos="2170113" algn="l"/>
                <a:tab pos="2894013" algn="l"/>
                <a:tab pos="3614738" algn="l"/>
                <a:tab pos="4341813" algn="l"/>
                <a:tab pos="5064125" algn="l"/>
                <a:tab pos="5784850" algn="l"/>
                <a:tab pos="6511925" algn="l"/>
                <a:tab pos="7234238" algn="l"/>
                <a:tab pos="7954963" algn="l"/>
              </a:tabLst>
            </a:pPr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Absolute calibration (first light PREMOS)</a:t>
            </a:r>
          </a:p>
          <a:p>
            <a:pPr marL="776288" lvl="1" indent="-377825" defTabSz="493713" eaLnBrk="1">
              <a:lnSpc>
                <a:spcPct val="96000"/>
              </a:lnSpc>
              <a:spcAft>
                <a:spcPts val="600"/>
              </a:spcAft>
              <a:buFont typeface="Arial" charset="0"/>
              <a:buChar char="•"/>
              <a:tabLst>
                <a:tab pos="722313" algn="l"/>
                <a:tab pos="1443038" algn="l"/>
                <a:tab pos="2170113" algn="l"/>
                <a:tab pos="2894013" algn="l"/>
                <a:tab pos="3614738" algn="l"/>
                <a:tab pos="4341813" algn="l"/>
                <a:tab pos="5064125" algn="l"/>
                <a:tab pos="5784850" algn="l"/>
                <a:tab pos="6511925" algn="l"/>
                <a:tab pos="7234238" algn="l"/>
                <a:tab pos="7954963" algn="l"/>
              </a:tabLst>
            </a:pPr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Composites (relative calibration)</a:t>
            </a:r>
          </a:p>
          <a:p>
            <a:pPr marL="377825" indent="-377825" defTabSz="493713" eaLnBrk="1">
              <a:lnSpc>
                <a:spcPct val="96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  <a:tabLst>
                <a:tab pos="722313" algn="l"/>
                <a:tab pos="1443038" algn="l"/>
                <a:tab pos="2170113" algn="l"/>
                <a:tab pos="2894013" algn="l"/>
                <a:tab pos="3614738" algn="l"/>
                <a:tab pos="4341813" algn="l"/>
                <a:tab pos="5064125" algn="l"/>
                <a:tab pos="5784850" algn="l"/>
                <a:tab pos="6511925" algn="l"/>
                <a:tab pos="7234238" algn="l"/>
                <a:tab pos="7954963" algn="l"/>
              </a:tabLst>
            </a:pPr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Spectral Solar Irradiance (SSI)</a:t>
            </a:r>
          </a:p>
          <a:p>
            <a:pPr marL="776288" lvl="1" indent="-377825" defTabSz="493713" eaLnBrk="1">
              <a:lnSpc>
                <a:spcPct val="96000"/>
              </a:lnSpc>
              <a:spcAft>
                <a:spcPts val="600"/>
              </a:spcAft>
              <a:buFont typeface="Arial" charset="0"/>
              <a:buChar char="•"/>
              <a:tabLst>
                <a:tab pos="722313" algn="l"/>
                <a:tab pos="1443038" algn="l"/>
                <a:tab pos="2170113" algn="l"/>
                <a:tab pos="2894013" algn="l"/>
                <a:tab pos="3614738" algn="l"/>
                <a:tab pos="4341813" algn="l"/>
                <a:tab pos="5064125" algn="l"/>
                <a:tab pos="5784850" algn="l"/>
                <a:tab pos="6511925" algn="l"/>
                <a:tab pos="7234238" algn="l"/>
                <a:tab pos="7954963" algn="l"/>
              </a:tabLst>
            </a:pPr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SIM/SORCE</a:t>
            </a:r>
          </a:p>
          <a:p>
            <a:pPr marL="776288" lvl="1" indent="-377825" defTabSz="493713" eaLnBrk="1">
              <a:lnSpc>
                <a:spcPct val="96000"/>
              </a:lnSpc>
              <a:spcAft>
                <a:spcPts val="600"/>
              </a:spcAft>
              <a:buFont typeface="Arial" charset="0"/>
              <a:buChar char="•"/>
              <a:tabLst>
                <a:tab pos="722313" algn="l"/>
                <a:tab pos="1443038" algn="l"/>
                <a:tab pos="2170113" algn="l"/>
                <a:tab pos="2894013" algn="l"/>
                <a:tab pos="3614738" algn="l"/>
                <a:tab pos="4341813" algn="l"/>
                <a:tab pos="5064125" algn="l"/>
                <a:tab pos="5784850" algn="l"/>
                <a:tab pos="6511925" algn="l"/>
                <a:tab pos="7234238" algn="l"/>
                <a:tab pos="7954963" algn="l"/>
              </a:tabLst>
            </a:pPr>
            <a:r>
              <a:rPr lang="en-US" dirty="0" smtClean="0">
                <a:solidFill>
                  <a:schemeClr val="tx1"/>
                </a:solidFill>
                <a:ea typeface="Helvetica" charset="0"/>
                <a:cs typeface="Helvetica" charset="0"/>
              </a:rPr>
              <a:t>VIRGO/SOHO</a:t>
            </a: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1174752" y="227013"/>
            <a:ext cx="78105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06400" hangingPunct="0">
              <a:lnSpc>
                <a:spcPct val="9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5638" algn="l"/>
                <a:tab pos="1309688" algn="l"/>
                <a:tab pos="1968500" algn="l"/>
                <a:tab pos="2625725" algn="l"/>
                <a:tab pos="3278188" algn="l"/>
                <a:tab pos="3938588" algn="l"/>
                <a:tab pos="4594225" algn="l"/>
                <a:tab pos="5246688" algn="l"/>
                <a:tab pos="5907088" algn="l"/>
                <a:tab pos="6562725" algn="l"/>
                <a:tab pos="7215188" algn="l"/>
              </a:tabLst>
            </a:pPr>
            <a:endParaRPr lang="en-US" sz="2400" b="1" dirty="0">
              <a:solidFill>
                <a:srgbClr val="FFFF99"/>
              </a:solidFill>
              <a:latin typeface="Luxi Sans" charset="0"/>
            </a:endParaRPr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1333500" y="1676404"/>
            <a:ext cx="78105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06400" hangingPunct="0">
              <a:lnSpc>
                <a:spcPct val="9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5638" algn="l"/>
                <a:tab pos="1309688" algn="l"/>
                <a:tab pos="1968500" algn="l"/>
                <a:tab pos="2625725" algn="l"/>
                <a:tab pos="3278188" algn="l"/>
                <a:tab pos="3938588" algn="l"/>
                <a:tab pos="4594225" algn="l"/>
                <a:tab pos="5246688" algn="l"/>
                <a:tab pos="5907088" algn="l"/>
                <a:tab pos="6562725" algn="l"/>
                <a:tab pos="7215188" algn="l"/>
              </a:tabLst>
            </a:pPr>
            <a:endParaRPr lang="en-US" sz="2900" dirty="0">
              <a:solidFill>
                <a:srgbClr val="FF9933"/>
              </a:solidFill>
              <a:latin typeface="Luxi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0363" y="268288"/>
            <a:ext cx="53895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Bild 12" descr="Haigh_etal201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2" y="882000"/>
            <a:ext cx="7356390" cy="54000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</a:t>
            </a:r>
            <a:r>
              <a:rPr lang="en-US" baseline="0" dirty="0" smtClean="0"/>
              <a:t> question </a:t>
            </a:r>
            <a:r>
              <a:rPr lang="en-US" i="1" baseline="0" dirty="0" smtClean="0"/>
              <a:t>!</a:t>
            </a:r>
            <a:endParaRPr lang="en-US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1940538" y="2702113"/>
            <a:ext cx="4907740" cy="1321439"/>
          </a:xfrm>
          <a:prstGeom prst="rect">
            <a:avLst/>
          </a:prstGeom>
          <a:solidFill>
            <a:srgbClr val="F2B64E"/>
          </a:solidFill>
        </p:spPr>
        <p:txBody>
          <a:bodyPr wrap="none" rtlCol="0" anchor="ctr">
            <a:noAutofit/>
          </a:bodyPr>
          <a:lstStyle/>
          <a:p>
            <a:pPr algn="ctr"/>
            <a:r>
              <a:rPr lang="de-DE" sz="2000" dirty="0" err="1" smtClean="0">
                <a:latin typeface="+mn-lt"/>
              </a:rPr>
              <a:t>Is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SIM </a:t>
            </a:r>
            <a:r>
              <a:rPr lang="de-DE" sz="2000" dirty="0" err="1" smtClean="0">
                <a:latin typeface="+mn-lt"/>
              </a:rPr>
              <a:t>observation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really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correct</a:t>
            </a:r>
            <a:r>
              <a:rPr lang="de-DE" sz="2000" dirty="0" smtClean="0">
                <a:latin typeface="+mn-lt"/>
              </a:rPr>
              <a:t>?</a:t>
            </a:r>
          </a:p>
          <a:p>
            <a:pPr algn="ctr"/>
            <a:endParaRPr lang="de-DE" sz="2000" dirty="0" smtClean="0">
              <a:latin typeface="+mn-lt"/>
            </a:endParaRPr>
          </a:p>
          <a:p>
            <a:pPr algn="ctr"/>
            <a:r>
              <a:rPr lang="de-DE" sz="2000" dirty="0" err="1" smtClean="0">
                <a:latin typeface="+mn-lt"/>
              </a:rPr>
              <a:t>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rather</a:t>
            </a:r>
            <a:r>
              <a:rPr lang="de-DE" sz="2000" dirty="0" smtClean="0">
                <a:latin typeface="+mn-lt"/>
              </a:rPr>
              <a:t> a </a:t>
            </a:r>
            <a:r>
              <a:rPr lang="de-DE" sz="2000" dirty="0" err="1" smtClean="0">
                <a:latin typeface="+mn-lt"/>
              </a:rPr>
              <a:t>degradation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problem</a:t>
            </a:r>
            <a:r>
              <a:rPr lang="de-DE" sz="2000" dirty="0" smtClean="0">
                <a:latin typeface="+mn-lt"/>
              </a:rPr>
              <a:t>?</a:t>
            </a:r>
            <a:endParaRPr lang="de-DE" sz="20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571508" y="772040"/>
            <a:ext cx="5749926" cy="1780647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The bands 410-470 and 480-730 nm are </a:t>
            </a:r>
          </a:p>
          <a:p>
            <a:pPr algn="ctr">
              <a:buFont typeface="Wingdings" charset="2"/>
              <a:buChar char="à"/>
            </a:pPr>
            <a:r>
              <a:rPr lang="en-US" sz="2000" dirty="0" smtClean="0">
                <a:latin typeface="+mn-lt"/>
              </a:rPr>
              <a:t>anti-correlated to TSI variations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/>
            <a:r>
              <a:rPr lang="en-US" sz="2000" dirty="0" smtClean="0">
                <a:latin typeface="+mn-lt"/>
              </a:rPr>
              <a:t>Compensated by larger (than TSI) UV variations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0363" y="268288"/>
            <a:ext cx="53895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Anti-correlation in models</a:t>
            </a:r>
            <a:endParaRPr lang="en-US" i="1" dirty="0"/>
          </a:p>
        </p:txBody>
      </p:sp>
      <p:pic>
        <p:nvPicPr>
          <p:cNvPr id="12" name="Bild 11" descr="variability_20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t="53686"/>
              <a:stretch>
                <a:fillRect/>
              </a:stretch>
            </p:blipFill>
          </mc:Choice>
          <mc:Fallback>
            <p:blipFill>
              <a:blip r:embed="rId4"/>
              <a:srcRect t="53686"/>
              <a:stretch>
                <a:fillRect/>
              </a:stretch>
            </p:blipFill>
          </mc:Fallback>
        </mc:AlternateContent>
        <p:spPr>
          <a:xfrm>
            <a:off x="1312199" y="1307473"/>
            <a:ext cx="6657916" cy="43327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feld 12"/>
          <p:cNvSpPr txBox="1"/>
          <p:nvPr/>
        </p:nvSpPr>
        <p:spPr>
          <a:xfrm>
            <a:off x="1464056" y="1307473"/>
            <a:ext cx="631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Contrast between active and quite Sun (SSN 150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SSN 0)</a:t>
            </a:r>
            <a:endParaRPr lang="en-US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082970" y="2133814"/>
            <a:ext cx="263545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Black: </a:t>
            </a:r>
            <a:r>
              <a:rPr lang="en-US" dirty="0" err="1" smtClean="0">
                <a:latin typeface="+mn-lt"/>
              </a:rPr>
              <a:t>Bright+Dark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Red: bright components</a:t>
            </a:r>
          </a:p>
          <a:p>
            <a:r>
              <a:rPr lang="en-US" dirty="0" smtClean="0">
                <a:latin typeface="+mn-lt"/>
              </a:rPr>
              <a:t>Blue: dark components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60363" y="268288"/>
            <a:ext cx="538956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VIRGO and PREMOS bands</a:t>
            </a:r>
            <a:endParaRPr lang="en-US" i="1" dirty="0"/>
          </a:p>
        </p:txBody>
      </p:sp>
      <p:pic>
        <p:nvPicPr>
          <p:cNvPr id="9" name="Bild 8" descr="SOR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972408"/>
            <a:ext cx="7613016" cy="504000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2305414" y="1421994"/>
            <a:ext cx="144000" cy="3962247"/>
          </a:xfrm>
          <a:prstGeom prst="rect">
            <a:avLst/>
          </a:prstGeom>
          <a:solidFill>
            <a:srgbClr val="80F94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940991" y="1436334"/>
            <a:ext cx="246734" cy="3962247"/>
          </a:xfrm>
          <a:prstGeom prst="rect">
            <a:avLst/>
          </a:prstGeom>
          <a:solidFill>
            <a:srgbClr val="80F94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371216" y="1450674"/>
            <a:ext cx="45719" cy="3962247"/>
          </a:xfrm>
          <a:prstGeom prst="rect">
            <a:avLst/>
          </a:prstGeom>
          <a:solidFill>
            <a:srgbClr val="80F94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6131036" y="1451205"/>
            <a:ext cx="45719" cy="3962247"/>
          </a:xfrm>
          <a:prstGeom prst="rect">
            <a:avLst/>
          </a:prstGeom>
          <a:solidFill>
            <a:srgbClr val="80F940">
              <a:alpha val="6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ußzeilenplatzhalter 1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Werner Schmutz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215 nm PREMOS vs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SOLSTICE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D749A18E-8086-40E5-92F1-0C8008D5327B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23</a:t>
            </a:fld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>
                <a:latin typeface="Calibri" pitchFamily="34" charset="0"/>
                <a:cs typeface="Calibri" pitchFamily="34" charset="0"/>
              </a:rPr>
              <a:t>14.05.2012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79242" cy="53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11500" y="1022706"/>
            <a:ext cx="3651401" cy="3447089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marL="342900" indent="-342900" defTabSz="914306" eaLnBrk="1" hangingPunct="1"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en-US" sz="2000" kern="0" dirty="0" err="1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Independant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correction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 of PREMOS</a:t>
            </a:r>
            <a:endParaRPr lang="en-US" sz="2000" kern="0" dirty="0" smtClean="0">
              <a:solidFill>
                <a:srgbClr val="000000"/>
              </a:solidFill>
              <a:latin typeface="+mn-lt"/>
              <a:cs typeface="Calibri" pitchFamily="34" charset="0"/>
            </a:endParaRPr>
          </a:p>
          <a:p>
            <a:pPr marL="342900" indent="-342900" defTabSz="914306">
              <a:spcBef>
                <a:spcPct val="20000"/>
              </a:spcBef>
              <a:spcAft>
                <a:spcPts val="1800"/>
              </a:spcAft>
              <a:buFont typeface="Wingdings" pitchFamily="2" charset="2"/>
              <a:buChar char="ü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Strong correlation of</a:t>
            </a:r>
            <a:b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</a:b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13.5 and 27 days modulation</a:t>
            </a:r>
          </a:p>
          <a:p>
            <a:pPr marL="342900" indent="-342900" defTabSz="914306" eaLnBrk="1" hangingPunct="1">
              <a:spcBef>
                <a:spcPct val="20000"/>
              </a:spcBef>
              <a:spcAft>
                <a:spcPts val="180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PREMOS sampling is faster</a:t>
            </a:r>
            <a:b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</a:br>
            <a:r>
              <a:rPr lang="en-US" sz="2000" kern="0" dirty="0" err="1" smtClean="0">
                <a:solidFill>
                  <a:srgbClr val="000000"/>
                </a:solidFill>
                <a:latin typeface="+mn-lt"/>
                <a:cs typeface="Calibri" pitchFamily="34" charset="0"/>
                <a:sym typeface="Wingdings"/>
              </a:rPr>
              <a:t>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cs typeface="Calibri" pitchFamily="34" charset="0"/>
                <a:sym typeface="Wingdings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+mn-lt"/>
                <a:cs typeface="Calibri" pitchFamily="34" charset="0"/>
              </a:rPr>
              <a:t>Rotational  modulation more accurate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475658" y="2794551"/>
            <a:ext cx="360040" cy="2744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086085" y="2492896"/>
            <a:ext cx="346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PREMOS</a:t>
            </a:r>
            <a:endParaRPr lang="fr-FR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691682" y="1700808"/>
            <a:ext cx="360040" cy="2880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051722" y="1506270"/>
            <a:ext cx="3466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SOLSTICE</a:t>
            </a:r>
            <a:endParaRPr lang="fr-FR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211960" y="4437112"/>
            <a:ext cx="914400" cy="914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1" y="978834"/>
            <a:ext cx="8984134" cy="270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>
            <a:stCxn id="12" idx="1"/>
          </p:cNvCxnSpPr>
          <p:nvPr/>
        </p:nvCxnSpPr>
        <p:spPr bwMode="auto">
          <a:xfrm rot="16200000" flipV="1">
            <a:off x="2052642" y="2277794"/>
            <a:ext cx="1326675" cy="32597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2" idx="7"/>
          </p:cNvCxnSpPr>
          <p:nvPr/>
        </p:nvCxnSpPr>
        <p:spPr bwMode="auto">
          <a:xfrm rot="5400000" flipH="1" flipV="1">
            <a:off x="6119301" y="2117501"/>
            <a:ext cx="1326675" cy="358037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feld 24"/>
          <p:cNvSpPr txBox="1"/>
          <p:nvPr/>
        </p:nvSpPr>
        <p:spPr>
          <a:xfrm>
            <a:off x="6350241" y="49148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grpSp>
        <p:nvGrpSpPr>
          <p:cNvPr id="27" name="Gruppierung 26"/>
          <p:cNvGrpSpPr/>
          <p:nvPr/>
        </p:nvGrpSpPr>
        <p:grpSpPr>
          <a:xfrm>
            <a:off x="5126359" y="1988842"/>
            <a:ext cx="2422772" cy="3143467"/>
            <a:chOff x="5126361" y="1988840"/>
            <a:chExt cx="2422772" cy="3143467"/>
          </a:xfrm>
        </p:grpSpPr>
        <p:cxnSp>
          <p:nvCxnSpPr>
            <p:cNvPr id="22" name="Gerade Verbindung mit Pfeil 21"/>
            <p:cNvCxnSpPr/>
            <p:nvPr/>
          </p:nvCxnSpPr>
          <p:spPr>
            <a:xfrm rot="16200000" flipV="1">
              <a:off x="4275300" y="2839901"/>
              <a:ext cx="2926002" cy="12238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6364043" y="4762975"/>
              <a:ext cx="118509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8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PREMOS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29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8920"/>
            <a:ext cx="7772400" cy="2232025"/>
          </a:xfrm>
        </p:spPr>
        <p:txBody>
          <a:bodyPr/>
          <a:lstStyle/>
          <a:p>
            <a:pPr eaLnBrk="1" hangingPunct="1"/>
            <a:r>
              <a:rPr lang="en-US"/>
              <a:t>VIRGO SSI time series 1996 - now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 sz="24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28775"/>
            <a:ext cx="6400800" cy="1079500"/>
          </a:xfrm>
        </p:spPr>
        <p:txBody>
          <a:bodyPr/>
          <a:lstStyle/>
          <a:p>
            <a:pPr eaLnBrk="1" hangingPunct="1"/>
            <a:r>
              <a:rPr lang="fr-CH"/>
              <a:t>Christoph Wehrli &amp; VIRGO Team</a:t>
            </a:r>
          </a:p>
          <a:p>
            <a:pPr eaLnBrk="1" hangingPunct="1"/>
            <a:r>
              <a:rPr lang="fr-CH"/>
              <a:t>PMOD/WRC Davos</a:t>
            </a:r>
            <a:endParaRPr lang="en-GB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6931" y="3500444"/>
            <a:ext cx="791014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HelveticaNeueLT Pro 55 Roman" pitchFamily="34" charset="0"/>
              </a:rPr>
              <a:t>An attempt to assess instrument degradation in a self consistent way </a:t>
            </a:r>
            <a:r>
              <a:rPr lang="en-US" sz="2000" dirty="0" smtClean="0">
                <a:solidFill>
                  <a:srgbClr val="000000"/>
                </a:solidFill>
                <a:latin typeface="HelveticaNeueLT Pro 55 Roman" pitchFamily="34" charset="0"/>
              </a:rPr>
              <a:t>by: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NeueLT Pro 55 Roman" pitchFamily="34" charset="0"/>
              </a:rPr>
              <a:t> referring operational measurements to occasional backup operations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HelveticaNeueLT Pro 55 Roman" pitchFamily="34" charset="0"/>
              </a:rPr>
              <a:t> correcting the backup channel by initial ageing of operational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VIRGO Sun Photometers</a:t>
            </a: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811" y="1125538"/>
            <a:ext cx="794092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Interference filter radiometer with 3 channels centered at 862nm, 500nm and 402nm (R,G,B); FWHM bandwidths 5nm; silicon PD detectors; </a:t>
            </a:r>
            <a:r>
              <a:rPr lang="en-US" dirty="0" err="1"/>
              <a:t>rad</a:t>
            </a:r>
            <a:r>
              <a:rPr lang="en-US" dirty="0"/>
              <a:t>-hard windows.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Active (SPM-A) and Backup (SPM-B) instruments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SPM-A: exposed continuously for </a:t>
            </a:r>
            <a:r>
              <a:rPr lang="en-US" dirty="0" err="1">
                <a:ea typeface="ＭＳ Ｐゴシック" charset="-128"/>
              </a:rPr>
              <a:t>helioseismology</a:t>
            </a:r>
            <a:r>
              <a:rPr lang="en-US" dirty="0">
                <a:ea typeface="ＭＳ Ｐゴシック" charset="-128"/>
              </a:rPr>
              <a:t>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SPM-B: exposed rarely for solar spectral irradiance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Calibrated by EG&amp;G FEL lamps, NBS 1973 traceable </a:t>
            </a:r>
          </a:p>
        </p:txBody>
      </p:sp>
      <p:pic>
        <p:nvPicPr>
          <p:cNvPr id="17412" name="Picture 4" descr="SPMoff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730" y="4267577"/>
            <a:ext cx="4903177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VIRGO SPM: Level1 data</a:t>
            </a:r>
          </a:p>
        </p:txBody>
      </p:sp>
      <p:pic>
        <p:nvPicPr>
          <p:cNvPr id="19459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06" y="1341445"/>
            <a:ext cx="4385896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3" y="1333500"/>
            <a:ext cx="438589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302585" y="4897442"/>
            <a:ext cx="3449407" cy="1015663"/>
          </a:xfrm>
          <a:prstGeom prst="rect">
            <a:avLst/>
          </a:prstGeom>
          <a:solidFill>
            <a:schemeClr val="bg1"/>
          </a:solidFill>
        </p:spPr>
        <p:txBody>
          <a:bodyPr vert="horz"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SPM-B:</a:t>
            </a:r>
          </a:p>
          <a:p>
            <a:r>
              <a:rPr lang="en-US" sz="2000" dirty="0" smtClean="0">
                <a:latin typeface="+mn-lt"/>
              </a:rPr>
              <a:t>Number of backups 178</a:t>
            </a:r>
          </a:p>
          <a:p>
            <a:r>
              <a:rPr lang="en-US" sz="2000" dirty="0" smtClean="0">
                <a:latin typeface="+mn-lt"/>
              </a:rPr>
              <a:t>Total exposure time 2.6 days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192" y="1125538"/>
            <a:ext cx="5703277" cy="46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Raw variations </a:t>
            </a:r>
            <a:r>
              <a:rPr lang="en-US" sz="3200" dirty="0"/>
              <a:t>of SPM-</a:t>
            </a:r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03388" y="5475292"/>
            <a:ext cx="7807569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  <a:latin typeface="HelveticaNeueLT Pro 55 Roman" pitchFamily="34" charset="0"/>
              </a:rPr>
              <a:t>VIRGO-SPM-B changes are about 5 times larger than the (real) solar variations in TSI.</a:t>
            </a:r>
          </a:p>
          <a:p>
            <a:pPr defTabSz="914400">
              <a:spcAft>
                <a:spcPts val="600"/>
              </a:spcAft>
            </a:pPr>
            <a:r>
              <a:rPr lang="en-US" sz="1600" smtClean="0">
                <a:solidFill>
                  <a:srgbClr val="000000"/>
                </a:solidFill>
                <a:latin typeface="HelveticaNeueLT Pro 55 Roman" pitchFamily="34" charset="0"/>
              </a:rPr>
              <a:t>Solar cycle 24 SSI variation is </a:t>
            </a:r>
            <a:r>
              <a:rPr lang="en-US" sz="1600" u="sng" smtClean="0">
                <a:solidFill>
                  <a:srgbClr val="000000"/>
                </a:solidFill>
                <a:latin typeface="HelveticaNeueLT Pro 55 Roman" pitchFamily="34" charset="0"/>
              </a:rPr>
              <a:t>not</a:t>
            </a:r>
            <a:r>
              <a:rPr lang="en-US" sz="1600" smtClean="0">
                <a:solidFill>
                  <a:srgbClr val="000000"/>
                </a:solidFill>
                <a:latin typeface="HelveticaNeueLT Pro 55 Roman" pitchFamily="34" charset="0"/>
              </a:rPr>
              <a:t> obvious (smaller), hidden in instrumental ageing. </a:t>
            </a:r>
          </a:p>
        </p:txBody>
      </p:sp>
      <p:sp>
        <p:nvSpPr>
          <p:cNvPr id="23557" name="AutoShape 8"/>
          <p:cNvSpPr>
            <a:spLocks noChangeArrowheads="1"/>
          </p:cNvSpPr>
          <p:nvPr/>
        </p:nvSpPr>
        <p:spPr bwMode="auto">
          <a:xfrm>
            <a:off x="4106007" y="1846266"/>
            <a:ext cx="1529862" cy="288925"/>
          </a:xfrm>
          <a:prstGeom prst="wedgeRoundRectCallout">
            <a:avLst>
              <a:gd name="adj1" fmla="val -44963"/>
              <a:gd name="adj2" fmla="val 24944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914400"/>
            <a:r>
              <a:rPr lang="de-CH" sz="1400">
                <a:solidFill>
                  <a:srgbClr val="000000"/>
                </a:solidFill>
                <a:latin typeface="HelveticaNeueLT Pro 55 Roman" pitchFamily="34" charset="0"/>
              </a:rPr>
              <a:t>5*(TSI/&lt;TSI&gt;) - 4</a:t>
            </a:r>
            <a:endParaRPr lang="en-GB" sz="14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Initial ageing of SPM-A </a:t>
            </a:r>
            <a:endParaRPr lang="en-US" sz="2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81" y="4941888"/>
            <a:ext cx="3656134" cy="722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/>
              <a:t>Steep degradation during first hours!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4572000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103938" y="4941888"/>
            <a:ext cx="3788019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defTabSz="914400">
              <a:spcBef>
                <a:spcPct val="20000"/>
              </a:spcBef>
            </a:pPr>
            <a:r>
              <a:rPr lang="en-US" sz="1600">
                <a:solidFill>
                  <a:srgbClr val="000000"/>
                </a:solidFill>
                <a:latin typeface="HelveticaNeueLT Pro 55 Roman" pitchFamily="34" charset="0"/>
              </a:rPr>
              <a:t>   Linear degradation during first month</a:t>
            </a:r>
          </a:p>
          <a:p>
            <a:pPr marL="342900" indent="-342900" algn="ctr" defTabSz="914400">
              <a:spcBef>
                <a:spcPct val="20000"/>
              </a:spcBef>
            </a:pPr>
            <a:r>
              <a:rPr lang="de-CH" sz="1200">
                <a:solidFill>
                  <a:srgbClr val="000000"/>
                </a:solidFill>
                <a:latin typeface="HelveticaNeueLT Pro 55 Roman" pitchFamily="34" charset="0"/>
              </a:rPr>
              <a:t>{Commissioning activities until 29.03.1996}</a:t>
            </a:r>
            <a:endParaRPr lang="en-US" sz="12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25545"/>
            <a:ext cx="45720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10"/>
          <p:cNvSpPr>
            <a:spLocks noChangeArrowheads="1"/>
          </p:cNvSpPr>
          <p:nvPr/>
        </p:nvSpPr>
        <p:spPr bwMode="auto">
          <a:xfrm>
            <a:off x="6831626" y="1773238"/>
            <a:ext cx="597877" cy="431800"/>
          </a:xfrm>
          <a:prstGeom prst="wedgeRoundRectCallout">
            <a:avLst>
              <a:gd name="adj1" fmla="val 72796"/>
              <a:gd name="adj2" fmla="val 157722"/>
              <a:gd name="adj3" fmla="val 16667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lIns="54000" tIns="54000" rIns="54000" bIns="54000">
            <a:prstTxWarp prst="textNoShape">
              <a:avLst/>
            </a:prstTxWarp>
          </a:bodyPr>
          <a:lstStyle/>
          <a:p>
            <a:pPr algn="ctr" defTabSz="914400"/>
            <a:r>
              <a:rPr lang="de-CH" sz="1000">
                <a:solidFill>
                  <a:srgbClr val="808080"/>
                </a:solidFill>
                <a:ea typeface="Arial" charset="0"/>
                <a:cs typeface="Arial" charset="0"/>
              </a:rPr>
              <a:t>∂</a:t>
            </a:r>
            <a:r>
              <a:rPr lang="de-CH" sz="1000">
                <a:solidFill>
                  <a:srgbClr val="808080"/>
                </a:solidFill>
                <a:latin typeface="HelveticaNeueLT Pro 55 Roman" pitchFamily="34" charset="0"/>
              </a:rPr>
              <a:t>TSI (*100)</a:t>
            </a:r>
            <a:endParaRPr lang="en-GB" sz="1000">
              <a:solidFill>
                <a:srgbClr val="808080"/>
              </a:solidFill>
              <a:latin typeface="HelveticaNeueLT Pro 55 Roman" pitchFamily="34" charset="0"/>
            </a:endParaRPr>
          </a:p>
        </p:txBody>
      </p:sp>
      <p:sp>
        <p:nvSpPr>
          <p:cNvPr id="180235" name="Oval 11"/>
          <p:cNvSpPr>
            <a:spLocks noChangeArrowheads="1"/>
          </p:cNvSpPr>
          <p:nvPr/>
        </p:nvSpPr>
        <p:spPr bwMode="auto">
          <a:xfrm>
            <a:off x="5237286" y="1916120"/>
            <a:ext cx="597877" cy="1296987"/>
          </a:xfrm>
          <a:prstGeom prst="ellipse">
            <a:avLst/>
          </a:prstGeom>
          <a:noFill/>
          <a:ln w="12700">
            <a:solidFill>
              <a:srgbClr val="FF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/>
            <a:endParaRPr lang="en-US" sz="20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Ageing of SPM-A and SPM-B </a:t>
            </a:r>
            <a:br>
              <a:rPr lang="en-US" sz="3200"/>
            </a:br>
            <a:r>
              <a:rPr lang="en-US" sz="3200"/>
              <a:t>versus exposure time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039" y="1196975"/>
            <a:ext cx="542192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3043608" y="4149732"/>
            <a:ext cx="2060331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e-CH" sz="1200">
                <a:solidFill>
                  <a:srgbClr val="000000"/>
                </a:solidFill>
                <a:latin typeface="HelveticaNeueLT Pro 55 Roman" pitchFamily="34" charset="0"/>
                <a:sym typeface="Wingdings" charset="2"/>
              </a:rPr>
              <a:t> </a:t>
            </a:r>
            <a:r>
              <a:rPr lang="en-US" sz="1200">
                <a:solidFill>
                  <a:srgbClr val="000000"/>
                </a:solidFill>
                <a:latin typeface="HelveticaNeueLT Pro 55 Roman" pitchFamily="34" charset="0"/>
                <a:sym typeface="Wingdings" charset="2"/>
              </a:rPr>
              <a:t>p</a:t>
            </a:r>
            <a:r>
              <a:rPr lang="en-US" sz="1200">
                <a:solidFill>
                  <a:srgbClr val="000000"/>
                </a:solidFill>
                <a:latin typeface="HelveticaNeueLT Pro 55 Roman" pitchFamily="34" charset="0"/>
              </a:rPr>
              <a:t>olynomial</a:t>
            </a:r>
            <a:r>
              <a:rPr lang="de-CH" sz="1200">
                <a:solidFill>
                  <a:srgbClr val="000000"/>
                </a:solidFill>
                <a:latin typeface="HelveticaNeueLT Pro 55 Roman" pitchFamily="34" charset="0"/>
              </a:rPr>
              <a:t> fit SPM-A</a:t>
            </a:r>
            <a:endParaRPr lang="en-GB" sz="12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icard_terre 1_low"/>
          <p:cNvPicPr>
            <a:picLocks noChangeAspect="1" noChangeArrowheads="1"/>
          </p:cNvPicPr>
          <p:nvPr/>
        </p:nvPicPr>
        <p:blipFill>
          <a:blip r:embed="rId2"/>
          <a:srcRect b="28346"/>
          <a:stretch>
            <a:fillRect/>
          </a:stretch>
        </p:blipFill>
        <p:spPr bwMode="auto">
          <a:xfrm>
            <a:off x="2" y="0"/>
            <a:ext cx="9217025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839200" cy="1708150"/>
          </a:xfrm>
        </p:spPr>
        <p:txBody>
          <a:bodyPr/>
          <a:lstStyle/>
          <a:p>
            <a:pPr marL="1071563" indent="-979488"/>
            <a:r>
              <a:rPr lang="de-CH" dirty="0" smtClean="0">
                <a:solidFill>
                  <a:schemeClr val="bg1"/>
                </a:solidFill>
              </a:rPr>
              <a:t>PICARD</a:t>
            </a:r>
            <a:br>
              <a:rPr lang="de-CH" dirty="0" smtClean="0">
                <a:solidFill>
                  <a:schemeClr val="bg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/>
            </a:r>
            <a:br>
              <a:rPr lang="de-CH" dirty="0" smtClean="0">
                <a:solidFill>
                  <a:schemeClr val="bg1"/>
                </a:solidFill>
              </a:rPr>
            </a:br>
            <a:r>
              <a:rPr lang="de-CH" dirty="0" smtClean="0">
                <a:solidFill>
                  <a:schemeClr val="bg1"/>
                </a:solidFill>
              </a:rPr>
              <a:t>PREMOS  –  SOVAP  –  SODISM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r>
              <a:rPr lang="de-CH" smtClean="0"/>
              <a:t>14. May 2012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20254" y="1939929"/>
            <a:ext cx="4572000" cy="879475"/>
            <a:chOff x="1440" y="1152"/>
            <a:chExt cx="2880" cy="554"/>
          </a:xfrm>
        </p:grpSpPr>
        <p:sp>
          <p:nvSpPr>
            <p:cNvPr id="48141" name="Line 5"/>
            <p:cNvSpPr>
              <a:spLocks noChangeShapeType="1"/>
            </p:cNvSpPr>
            <p:nvPr/>
          </p:nvSpPr>
          <p:spPr bwMode="auto">
            <a:xfrm>
              <a:off x="2928" y="1152"/>
              <a:ext cx="406" cy="37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142" name="Line 6"/>
            <p:cNvSpPr>
              <a:spLocks noChangeShapeType="1"/>
            </p:cNvSpPr>
            <p:nvPr/>
          </p:nvSpPr>
          <p:spPr bwMode="auto">
            <a:xfrm>
              <a:off x="1440" y="1152"/>
              <a:ext cx="1531" cy="554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143" name="Line 7"/>
            <p:cNvSpPr>
              <a:spLocks noChangeShapeType="1"/>
            </p:cNvSpPr>
            <p:nvPr/>
          </p:nvSpPr>
          <p:spPr bwMode="auto">
            <a:xfrm flipH="1">
              <a:off x="4059" y="1152"/>
              <a:ext cx="261" cy="418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 type="triangle" w="sm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160780" name="Picture 12" descr="PREM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69265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7602" y="5529267"/>
            <a:ext cx="4149725" cy="1328737"/>
            <a:chOff x="2304" y="3483"/>
            <a:chExt cx="2614" cy="837"/>
          </a:xfrm>
        </p:grpSpPr>
        <p:sp>
          <p:nvSpPr>
            <p:cNvPr id="48139" name="AutoShape 10"/>
            <p:cNvSpPr>
              <a:spLocks/>
            </p:cNvSpPr>
            <p:nvPr/>
          </p:nvSpPr>
          <p:spPr bwMode="auto">
            <a:xfrm>
              <a:off x="2480" y="3936"/>
              <a:ext cx="2438" cy="384"/>
            </a:xfrm>
            <a:prstGeom prst="borderCallout2">
              <a:avLst>
                <a:gd name="adj1" fmla="val 18750"/>
                <a:gd name="adj2" fmla="val -1968"/>
                <a:gd name="adj3" fmla="val 18750"/>
                <a:gd name="adj4" fmla="val -6028"/>
                <a:gd name="adj5" fmla="val -60676"/>
                <a:gd name="adj6" fmla="val -2095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 type="none" w="med" len="lg"/>
              <a:tailEnd type="stealth" w="med" len="lg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 dirty="0">
                  <a:latin typeface="Times New Roman" charset="0"/>
                </a:rPr>
                <a:t>Total Solar Irradiance</a:t>
              </a:r>
            </a:p>
          </p:txBody>
        </p:sp>
        <p:sp>
          <p:nvSpPr>
            <p:cNvPr id="48140" name="Line 14"/>
            <p:cNvSpPr>
              <a:spLocks noChangeShapeType="1"/>
            </p:cNvSpPr>
            <p:nvPr/>
          </p:nvSpPr>
          <p:spPr bwMode="auto">
            <a:xfrm flipH="1" flipV="1">
              <a:off x="2304" y="3483"/>
              <a:ext cx="46" cy="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78188" y="2819400"/>
            <a:ext cx="5865812" cy="3163888"/>
            <a:chOff x="2065" y="1776"/>
            <a:chExt cx="3695" cy="1993"/>
          </a:xfrm>
        </p:grpSpPr>
        <p:sp>
          <p:nvSpPr>
            <p:cNvPr id="48136" name="AutoShape 11"/>
            <p:cNvSpPr>
              <a:spLocks/>
            </p:cNvSpPr>
            <p:nvPr/>
          </p:nvSpPr>
          <p:spPr bwMode="auto">
            <a:xfrm>
              <a:off x="3322" y="3385"/>
              <a:ext cx="2438" cy="384"/>
            </a:xfrm>
            <a:prstGeom prst="borderCallout2">
              <a:avLst>
                <a:gd name="adj1" fmla="val 18750"/>
                <a:gd name="adj2" fmla="val -1968"/>
                <a:gd name="adj3" fmla="val 18750"/>
                <a:gd name="adj4" fmla="val -13370"/>
                <a:gd name="adj5" fmla="val -97134"/>
                <a:gd name="adj6" fmla="val -5455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 type="none" w="med" len="lg"/>
              <a:tailEnd type="stealth" w="med" len="lg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de-CH" sz="1800" dirty="0">
                  <a:latin typeface="Times New Roman" charset="0"/>
                </a:rPr>
                <a:t>Filter Radiometers</a:t>
              </a:r>
              <a:endParaRPr lang="en-GB" sz="1800" dirty="0">
                <a:latin typeface="Times New Roman" charset="0"/>
              </a:endParaRPr>
            </a:p>
          </p:txBody>
        </p:sp>
        <p:sp>
          <p:nvSpPr>
            <p:cNvPr id="48137" name="Line 15"/>
            <p:cNvSpPr>
              <a:spLocks noChangeShapeType="1"/>
            </p:cNvSpPr>
            <p:nvPr/>
          </p:nvSpPr>
          <p:spPr bwMode="auto">
            <a:xfrm flipH="1" flipV="1">
              <a:off x="2112" y="2450"/>
              <a:ext cx="906" cy="10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138" name="Line 16"/>
            <p:cNvSpPr>
              <a:spLocks noChangeShapeType="1"/>
            </p:cNvSpPr>
            <p:nvPr/>
          </p:nvSpPr>
          <p:spPr bwMode="auto">
            <a:xfrm flipH="1" flipV="1">
              <a:off x="2065" y="1776"/>
              <a:ext cx="917" cy="1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SPM-B corrected by </a:t>
            </a:r>
            <a:br>
              <a:rPr lang="en-US" sz="3200"/>
            </a:br>
            <a:r>
              <a:rPr lang="en-US" sz="3200"/>
              <a:t>operational degradation of SPM-A</a:t>
            </a:r>
            <a:endParaRPr lang="en-GB" sz="32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792" y="5661032"/>
            <a:ext cx="5968787" cy="434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Instrumental effects dominating over solar cycle</a:t>
            </a:r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220" y="1250957"/>
            <a:ext cx="5225562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Empirical Approach</a:t>
            </a:r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844676"/>
            <a:ext cx="3886200" cy="4251325"/>
          </a:xfrm>
        </p:spPr>
        <p:txBody>
          <a:bodyPr/>
          <a:lstStyle/>
          <a:p>
            <a:r>
              <a:rPr lang="en-US" sz="1800" dirty="0"/>
              <a:t>SSI </a:t>
            </a:r>
            <a:r>
              <a:rPr lang="en-US" sz="1800" dirty="0" err="1"/>
              <a:t>timeseries</a:t>
            </a:r>
            <a:r>
              <a:rPr lang="en-US" sz="1800" dirty="0"/>
              <a:t> represent a mixture of Solar Cycle and instrumental effects</a:t>
            </a:r>
          </a:p>
          <a:p>
            <a:r>
              <a:rPr lang="en-US" sz="1800" dirty="0"/>
              <a:t>Active &amp; Backup SPM degrade differently in time or exposure time</a:t>
            </a:r>
          </a:p>
          <a:p>
            <a:r>
              <a:rPr lang="en-US" sz="1800" dirty="0"/>
              <a:t>Linear correction accounts for</a:t>
            </a:r>
            <a:r>
              <a:rPr lang="en-US" sz="1800" dirty="0" smtClean="0"/>
              <a:t> probable decline </a:t>
            </a:r>
            <a:r>
              <a:rPr lang="en-US" sz="1800" dirty="0"/>
              <a:t>of SSI,</a:t>
            </a:r>
            <a:r>
              <a:rPr lang="en-US" sz="1800" dirty="0" smtClean="0"/>
              <a:t> i.e. first </a:t>
            </a:r>
            <a:r>
              <a:rPr lang="en-US" sz="1800" dirty="0"/>
              <a:t>order estimation of instrumental effect.</a:t>
            </a:r>
          </a:p>
          <a:p>
            <a:r>
              <a:rPr lang="en-US" sz="1800" dirty="0"/>
              <a:t>Exponential correction eliminates most of solar cycle variation as well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292" y="1484313"/>
            <a:ext cx="4267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Linear vs. Exponential </a:t>
            </a:r>
            <a:r>
              <a:rPr lang="de-CH" dirty="0" err="1" smtClean="0"/>
              <a:t>Detrending</a:t>
            </a:r>
            <a:r>
              <a:rPr lang="de-CH" dirty="0" smtClean="0"/>
              <a:t>: </a:t>
            </a:r>
            <a:r>
              <a:rPr lang="de-DE" dirty="0" smtClean="0">
                <a:sym typeface="Wingdings"/>
              </a:rPr>
              <a:t>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does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to TSI ?</a:t>
            </a:r>
            <a:endParaRPr lang="en-US" dirty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723" y="1133475"/>
            <a:ext cx="75965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Linear </a:t>
            </a:r>
            <a:r>
              <a:rPr lang="de-CH" dirty="0" err="1" smtClean="0"/>
              <a:t>Detrending</a:t>
            </a:r>
            <a:r>
              <a:rPr lang="de-CH" dirty="0" smtClean="0"/>
              <a:t> 2000-2012</a:t>
            </a:r>
            <a:endParaRPr lang="en-US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23" y="1341438"/>
            <a:ext cx="75965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/>
              <a:t>Summary</a:t>
            </a: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319" y="1058149"/>
            <a:ext cx="8559019" cy="4827587"/>
          </a:xfrm>
        </p:spPr>
        <p:txBody>
          <a:bodyPr wrap="none"/>
          <a:lstStyle/>
          <a:p>
            <a:pPr eaLnBrk="1" hangingPunct="1">
              <a:buFontTx/>
              <a:buNone/>
            </a:pPr>
            <a:r>
              <a:rPr lang="en-US" dirty="0"/>
              <a:t>Normalization of SPM-A by SPM-B: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Larger than expected variations of Backup </a:t>
            </a:r>
            <a:r>
              <a:rPr lang="en-US" dirty="0" smtClean="0">
                <a:ea typeface="ＭＳ Ｐゴシック" charset="-128"/>
              </a:rPr>
              <a:t>channel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charset="-128"/>
              </a:rPr>
              <a:t>	</a:t>
            </a:r>
            <a:r>
              <a:rPr lang="en-US" dirty="0" err="1" smtClean="0">
                <a:ea typeface="ＭＳ Ｐゴシック" charset="-128"/>
                <a:sym typeface="Wingdings"/>
              </a:rPr>
              <a:t></a:t>
            </a:r>
            <a:r>
              <a:rPr lang="en-US" dirty="0" smtClean="0">
                <a:ea typeface="ＭＳ Ｐゴシック" charset="-128"/>
                <a:sym typeface="Wingdings"/>
              </a:rPr>
              <a:t> </a:t>
            </a:r>
            <a:r>
              <a:rPr lang="en-US" dirty="0" smtClean="0">
                <a:ea typeface="ＭＳ Ｐゴシック" charset="-128"/>
              </a:rPr>
              <a:t>“instrumental effects”</a:t>
            </a:r>
          </a:p>
          <a:p>
            <a:pPr lvl="2" eaLnBrk="1" hangingPunct="1"/>
            <a:r>
              <a:rPr lang="en-US" sz="2000" dirty="0">
                <a:latin typeface="+mn-lt"/>
                <a:ea typeface="ＭＳ Ｐゴシック" charset="-128"/>
              </a:rPr>
              <a:t>Rapid initial degradation in Active </a:t>
            </a:r>
            <a:r>
              <a:rPr lang="en-US" sz="2000" dirty="0" smtClean="0">
                <a:latin typeface="+mn-lt"/>
                <a:ea typeface="ＭＳ Ｐゴシック" charset="-128"/>
              </a:rPr>
              <a:t>channel</a:t>
            </a:r>
          </a:p>
          <a:p>
            <a:pPr lvl="2" eaLnBrk="1" hangingPunct="1">
              <a:buNone/>
            </a:pPr>
            <a:r>
              <a:rPr lang="en-US" sz="2000" dirty="0" smtClean="0">
                <a:latin typeface="+mn-lt"/>
                <a:ea typeface="ＭＳ Ｐゴシック" charset="-128"/>
              </a:rPr>
              <a:t>versus</a:t>
            </a:r>
          </a:p>
          <a:p>
            <a:pPr lvl="2" eaLnBrk="1" hangingPunct="1"/>
            <a:r>
              <a:rPr lang="en-US" sz="2000" dirty="0">
                <a:latin typeface="+mn-lt"/>
                <a:ea typeface="ＭＳ Ｐゴシック" charset="-128"/>
              </a:rPr>
              <a:t>‘Early increase’ of Backup</a:t>
            </a:r>
            <a:r>
              <a:rPr lang="en-US" sz="2000" dirty="0" smtClean="0">
                <a:latin typeface="+mn-lt"/>
                <a:ea typeface="ＭＳ Ｐゴシック" charset="-128"/>
              </a:rPr>
              <a:t> (not </a:t>
            </a:r>
            <a:r>
              <a:rPr lang="en-US" sz="2000" dirty="0">
                <a:latin typeface="+mn-lt"/>
                <a:ea typeface="ＭＳ Ｐゴシック" charset="-128"/>
              </a:rPr>
              <a:t>observed in</a:t>
            </a:r>
            <a:r>
              <a:rPr lang="en-US" sz="2000" dirty="0" smtClean="0">
                <a:latin typeface="+mn-lt"/>
                <a:ea typeface="ＭＳ Ｐゴシック" charset="-128"/>
              </a:rPr>
              <a:t> operational channel)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Empirical </a:t>
            </a:r>
            <a:r>
              <a:rPr lang="en-US" dirty="0"/>
              <a:t>correction of SPM-B:</a:t>
            </a:r>
            <a:r>
              <a:rPr lang="en-US" dirty="0" smtClean="0"/>
              <a:t> 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			fitting </a:t>
            </a:r>
            <a:r>
              <a:rPr lang="en-US" dirty="0"/>
              <a:t>degradation in </a:t>
            </a:r>
            <a:r>
              <a:rPr lang="en-US" dirty="0" smtClean="0"/>
              <a:t>time with:</a:t>
            </a:r>
          </a:p>
          <a:p>
            <a:pPr lvl="1" eaLnBrk="1" hangingPunct="1"/>
            <a:r>
              <a:rPr lang="en-US" dirty="0" smtClean="0">
                <a:ea typeface="ＭＳ Ｐゴシック" charset="-128"/>
              </a:rPr>
              <a:t>Linear or exponential </a:t>
            </a:r>
            <a:r>
              <a:rPr lang="en-US" dirty="0" err="1" smtClean="0">
                <a:ea typeface="ＭＳ Ｐゴシック" charset="-128"/>
              </a:rPr>
              <a:t>detrending</a:t>
            </a:r>
            <a:r>
              <a:rPr lang="en-US" dirty="0" smtClean="0">
                <a:ea typeface="ＭＳ Ｐゴシック" charset="-128"/>
              </a:rPr>
              <a:t> yields </a:t>
            </a:r>
            <a:r>
              <a:rPr lang="en-US" u="sng" dirty="0" smtClean="0">
                <a:ea typeface="ＭＳ Ｐゴシック" charset="-128"/>
              </a:rPr>
              <a:t>positive </a:t>
            </a:r>
            <a:r>
              <a:rPr lang="en-US" dirty="0" smtClean="0">
                <a:ea typeface="ＭＳ Ｐゴシック" charset="-128"/>
              </a:rPr>
              <a:t>correlation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with solar cycle (TSI)  in </a:t>
            </a:r>
          </a:p>
          <a:p>
            <a:pPr lvl="2" eaLnBrk="1" hangingPunct="1">
              <a:buNone/>
            </a:pPr>
            <a:r>
              <a:rPr lang="en-US" sz="3200" b="1" dirty="0" smtClean="0">
                <a:latin typeface="+mn-lt"/>
                <a:ea typeface="ＭＳ Ｐゴシック" charset="-128"/>
                <a:sym typeface="Wingdings"/>
              </a:rPr>
              <a:t>		</a:t>
            </a:r>
            <a:r>
              <a:rPr lang="de-DE" sz="3200" b="1" dirty="0" smtClean="0">
                <a:latin typeface="+mn-lt"/>
                <a:ea typeface="ＭＳ Ｐゴシック" charset="-128"/>
                <a:sym typeface="Wingdings"/>
              </a:rPr>
              <a:t> </a:t>
            </a:r>
            <a:r>
              <a:rPr lang="de-DE" sz="3200" b="1" u="sng" dirty="0" smtClean="0">
                <a:latin typeface="+mn-lt"/>
                <a:ea typeface="ＭＳ Ｐゴシック" charset="-128"/>
                <a:sym typeface="Wingdings"/>
              </a:rPr>
              <a:t>all </a:t>
            </a:r>
            <a:r>
              <a:rPr lang="en-US" sz="3200" b="1" u="sng" dirty="0" smtClean="0">
                <a:latin typeface="+mn-lt"/>
                <a:ea typeface="ＭＳ Ｐゴシック" charset="-128"/>
              </a:rPr>
              <a:t>3 visible channels</a:t>
            </a:r>
            <a:r>
              <a:rPr lang="en-US" sz="3200" u="sng" dirty="0" smtClean="0">
                <a:latin typeface="+mn-lt"/>
                <a:ea typeface="ＭＳ Ｐゴシック" charset="-128"/>
              </a:rPr>
              <a:t> </a:t>
            </a:r>
            <a:r>
              <a:rPr lang="en-US" sz="3200" b="1" i="1" u="sng" dirty="0" smtClean="0">
                <a:latin typeface="+mn-lt"/>
                <a:ea typeface="ＭＳ Ｐゴシック" charset="-128"/>
              </a:rPr>
              <a:t>!!</a:t>
            </a:r>
            <a:r>
              <a:rPr lang="en-US" sz="3200" b="1" i="1" dirty="0" smtClean="0">
                <a:latin typeface="+mn-lt"/>
                <a:ea typeface="ＭＳ Ｐゴシック" charset="-128"/>
              </a:rPr>
              <a:t>!</a:t>
            </a:r>
            <a:endParaRPr lang="en-US" sz="3200" b="1" i="1" dirty="0">
              <a:latin typeface="+mn-lt"/>
              <a:ea typeface="ＭＳ Ｐゴシック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184972" y="1728600"/>
            <a:ext cx="6669998" cy="2785872"/>
          </a:xfrm>
          <a:prstGeom prst="rect">
            <a:avLst/>
          </a:prstGeom>
          <a:solidFill>
            <a:srgbClr val="FFFF00"/>
          </a:solidFill>
        </p:spPr>
        <p:txBody>
          <a:bodyPr wrap="none" rtlCol="0" anchor="ctr">
            <a:normAutofit/>
          </a:bodyPr>
          <a:lstStyle/>
          <a:p>
            <a:pPr algn="ctr"/>
            <a:r>
              <a:rPr lang="en-US" sz="2800" b="1" u="sng" dirty="0" smtClean="0">
                <a:latin typeface="+mn-lt"/>
              </a:rPr>
              <a:t>None </a:t>
            </a:r>
            <a:r>
              <a:rPr lang="en-US" sz="2800" dirty="0" smtClean="0">
                <a:latin typeface="+mn-lt"/>
              </a:rPr>
              <a:t>of </a:t>
            </a:r>
            <a:r>
              <a:rPr lang="en-US" sz="2800" dirty="0" err="1" smtClean="0">
                <a:latin typeface="+mn-lt"/>
              </a:rPr>
              <a:t>VIRGOS’s</a:t>
            </a:r>
            <a:r>
              <a:rPr lang="en-US" sz="2800" dirty="0" smtClean="0">
                <a:latin typeface="+mn-lt"/>
              </a:rPr>
              <a:t> wavelength bands 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 862 nm, 500 nm, 402 nm</a:t>
            </a:r>
          </a:p>
          <a:p>
            <a:pPr algn="ctr"/>
            <a:r>
              <a:rPr lang="en-US" sz="2800" dirty="0" smtClean="0">
                <a:latin typeface="+mn-lt"/>
              </a:rPr>
              <a:t>is</a:t>
            </a:r>
          </a:p>
          <a:p>
            <a:pPr algn="ctr"/>
            <a:r>
              <a:rPr lang="en-US" sz="2800" dirty="0" smtClean="0">
                <a:latin typeface="+mn-lt"/>
              </a:rPr>
              <a:t>anti-correlated to TSI </a:t>
            </a:r>
            <a:r>
              <a:rPr lang="en-US" sz="2800" dirty="0" smtClean="0">
                <a:latin typeface="+mn-lt"/>
              </a:rPr>
              <a:t>variations</a:t>
            </a:r>
            <a:endParaRPr lang="en-US" sz="2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Thank you for your attention</a:t>
            </a:r>
          </a:p>
        </p:txBody>
      </p:sp>
      <p:sp>
        <p:nvSpPr>
          <p:cNvPr id="11" name="Fußzeilenplatzhalter 10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52228" name="Foliennummernplatzhalter 14"/>
          <p:cNvSpPr>
            <a:spLocks noGrp="1"/>
          </p:cNvSpPr>
          <p:nvPr>
            <p:ph type="sldNum" idx="11"/>
          </p:nvPr>
        </p:nvSpPr>
        <p:spPr>
          <a:noFill/>
        </p:spPr>
        <p:txBody>
          <a:bodyPr/>
          <a:lstStyle/>
          <a:p>
            <a:fld id="{8AD091A6-DB74-8D45-B878-18290BF7DFA9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52229" name="Datumsplatzhalter 13"/>
          <p:cNvSpPr>
            <a:spLocks noGrp="1"/>
          </p:cNvSpPr>
          <p:nvPr>
            <p:ph type="dt" idx="12"/>
          </p:nvPr>
        </p:nvSpPr>
        <p:spPr>
          <a:noFill/>
        </p:spPr>
        <p:txBody>
          <a:bodyPr/>
          <a:lstStyle/>
          <a:p>
            <a:r>
              <a:rPr lang="de-CH" smtClean="0">
                <a:latin typeface="Helvetica" charset="0"/>
              </a:rPr>
              <a:t>14. May 2012</a:t>
            </a:r>
            <a:endParaRPr lang="en-US" dirty="0" smtClean="0">
              <a:latin typeface="Helvetica" charset="0"/>
            </a:endParaRPr>
          </a:p>
        </p:txBody>
      </p:sp>
      <p:pic>
        <p:nvPicPr>
          <p:cNvPr id="52230" name="Picture 8" descr="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3589338" cy="376396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52231" name="Picture 10" descr="im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547813"/>
            <a:ext cx="4248150" cy="37988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2232" name="Textfeld 7"/>
          <p:cNvSpPr txBox="1">
            <a:spLocks noChangeArrowheads="1"/>
          </p:cNvSpPr>
          <p:nvPr/>
        </p:nvSpPr>
        <p:spPr bwMode="auto">
          <a:xfrm>
            <a:off x="1540171" y="5410200"/>
            <a:ext cx="5473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tabLst>
                <a:tab pos="4310063" algn="l"/>
              </a:tabLst>
            </a:pPr>
            <a:r>
              <a:rPr lang="de-DE" dirty="0"/>
              <a:t>PREMOS        	 PICARD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677" y="1266832"/>
            <a:ext cx="4586654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/>
              <a:t>Alternative analysis including proxies</a:t>
            </a:r>
            <a:br>
              <a:rPr lang="en-US" sz="3200"/>
            </a:br>
            <a:r>
              <a:rPr lang="en-US" sz="2000"/>
              <a:t>(C. Fröhlich, EGU 2011)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6739" y="5516563"/>
            <a:ext cx="5650523" cy="7921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800"/>
              <a:t>Empiric correction versus Time (double exponential), Temperature (linear + Boltzmann), TSI and Mg-II Index.</a:t>
            </a: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 flipH="1" flipV="1">
            <a:off x="5835161" y="1916120"/>
            <a:ext cx="1795097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/>
            <a:endParaRPr lang="de-DE" sz="2000" smtClean="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H="1" flipV="1">
            <a:off x="6034454" y="2924182"/>
            <a:ext cx="1595804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/>
            <a:endParaRPr lang="de-DE" sz="2000" smtClean="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5968513" y="3284538"/>
            <a:ext cx="1661746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/>
            <a:endParaRPr lang="de-DE" sz="2000" smtClean="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 flipH="1">
            <a:off x="6034454" y="3284542"/>
            <a:ext cx="1595804" cy="136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 defTabSz="914400"/>
            <a:endParaRPr lang="de-DE" sz="2000" smtClean="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7630262" y="3068638"/>
            <a:ext cx="663819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/>
            <a:r>
              <a:rPr lang="de-CH" sz="1600">
                <a:solidFill>
                  <a:srgbClr val="000000"/>
                </a:solidFill>
                <a:latin typeface="HelveticaNeueLT Pro 55 Roman" pitchFamily="34" charset="0"/>
              </a:rPr>
              <a:t>SORCE</a:t>
            </a:r>
            <a:endParaRPr lang="en-GB" sz="1600">
              <a:solidFill>
                <a:srgbClr val="000000"/>
              </a:solidFill>
              <a:latin typeface="HelveticaNeueLT Pro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TSI calibration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9460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5FD5F15-BD9B-7E44-A046-BA3705EA27A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17415" name="Text Box 2"/>
          <p:cNvSpPr txBox="1">
            <a:spLocks noChangeArrowheads="1"/>
          </p:cNvSpPr>
          <p:nvPr/>
        </p:nvSpPr>
        <p:spPr bwMode="auto">
          <a:xfrm>
            <a:off x="1066800" y="1444629"/>
            <a:ext cx="7092950" cy="310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17" tIns="46707" rIns="89817" bIns="46707">
            <a:prstTxWarp prst="textNoShape">
              <a:avLst/>
            </a:prstTxWarp>
            <a:spAutoFit/>
          </a:bodyPr>
          <a:lstStyle/>
          <a:p>
            <a:pPr defTabSz="447675" eaLnBrk="0" hangingPunct="0">
              <a:buClr>
                <a:srgbClr val="000000"/>
              </a:buClr>
              <a:buSzPct val="100000"/>
              <a:buFont typeface="StarSymbol" charset="0"/>
              <a:buNone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>
                <a:latin typeface="+mn-lt"/>
              </a:rPr>
              <a:t>PREMOS A is the </a:t>
            </a:r>
            <a:r>
              <a:rPr lang="en-US" sz="2800" i="1" dirty="0">
                <a:latin typeface="+mn-lt"/>
              </a:rPr>
              <a:t>first and only</a:t>
            </a:r>
            <a:r>
              <a:rPr lang="en-US" sz="2800" dirty="0">
                <a:latin typeface="+mn-lt"/>
              </a:rPr>
              <a:t> radiometer in space with a SI-traceable irradiance calibration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in vacuum</a:t>
            </a:r>
          </a:p>
          <a:p>
            <a:pPr defTabSz="447675" eaLnBrk="0" hangingPunct="0">
              <a:buClr>
                <a:srgbClr val="000000"/>
              </a:buClr>
              <a:buSzPct val="100000"/>
              <a:buFont typeface="StarSymbol" charset="0"/>
              <a:buNone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endParaRPr lang="en-US" sz="2800" dirty="0">
              <a:solidFill>
                <a:srgbClr val="000000"/>
              </a:solidFill>
              <a:latin typeface="+mn-lt"/>
            </a:endParaRPr>
          </a:p>
          <a:p>
            <a:pPr defTabSz="447675" eaLnBrk="0" hangingPunct="0">
              <a:buClr>
                <a:srgbClr val="CC3300"/>
              </a:buClr>
              <a:buSzPct val="100000"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>
                <a:solidFill>
                  <a:srgbClr val="CC3300"/>
                </a:solidFill>
                <a:latin typeface="+mn-lt"/>
              </a:rPr>
              <a:t>Traceable to the irradiance calibration facility at LASP in Boulder (TRF)</a:t>
            </a:r>
          </a:p>
          <a:p>
            <a:pPr defTabSz="447675" eaLnBrk="0" hangingPunct="0">
              <a:buFont typeface="StarSymbol" charset="0"/>
              <a:buNone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endParaRPr lang="en-US" sz="2800" dirty="0">
              <a:solidFill>
                <a:srgbClr val="CC3300"/>
              </a:solidFill>
              <a:latin typeface="+mn-lt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Traceability of PREMOS-TSI</a:t>
            </a:r>
          </a:p>
        </p:txBody>
      </p:sp>
      <p:sp>
        <p:nvSpPr>
          <p:cNvPr id="26" name="Fußzeilenplatzhalter 2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2B0C00D-4C91-6745-B5B6-F0F52DF0145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Datumsplatzhalter 21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54277" name="Text Box 24"/>
          <p:cNvSpPr txBox="1">
            <a:spLocks noChangeArrowheads="1"/>
          </p:cNvSpPr>
          <p:nvPr/>
        </p:nvSpPr>
        <p:spPr bwMode="auto">
          <a:xfrm>
            <a:off x="1752602" y="1828804"/>
            <a:ext cx="2765425" cy="1089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359291" tIns="46707" rIns="359291" bIns="46707" anchor="ctr">
            <a:prstTxWarp prst="textNoShape">
              <a:avLst/>
            </a:prstTxWarp>
          </a:bodyPr>
          <a:lstStyle/>
          <a:p>
            <a:pPr algn="ctr" defTabSz="447675" eaLnBrk="0" hangingPunct="0">
              <a:buClr>
                <a:srgbClr val="000000"/>
              </a:buClr>
              <a:buSzPct val="100000"/>
              <a:buFont typeface="StarSymbol" charset="0"/>
              <a:buNone/>
              <a:tabLst>
                <a:tab pos="0" algn="l"/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dirty="0">
                <a:solidFill>
                  <a:srgbClr val="000000"/>
                </a:solidFill>
                <a:latin typeface="Helvetica Neue" charset="0"/>
              </a:rPr>
              <a:t>PREMOS B</a:t>
            </a:r>
            <a:endParaRPr lang="en-US" dirty="0">
              <a:solidFill>
                <a:srgbClr val="FFFFFF"/>
              </a:solidFill>
              <a:latin typeface="Helvetica Neue" charset="0"/>
            </a:endParaRPr>
          </a:p>
        </p:txBody>
      </p:sp>
      <p:pic>
        <p:nvPicPr>
          <p:cNvPr id="5427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2354263" cy="2343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83139" y="1403354"/>
            <a:ext cx="2825750" cy="1933575"/>
            <a:chOff x="3101" y="884"/>
            <a:chExt cx="1692" cy="1218"/>
          </a:xfrm>
        </p:grpSpPr>
        <p:sp>
          <p:nvSpPr>
            <p:cNvPr id="54289" name="Oval 12"/>
            <p:cNvSpPr>
              <a:spLocks noChangeArrowheads="1"/>
            </p:cNvSpPr>
            <p:nvPr/>
          </p:nvSpPr>
          <p:spPr bwMode="auto">
            <a:xfrm>
              <a:off x="3101" y="884"/>
              <a:ext cx="1692" cy="1218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824" tIns="41412" rIns="82824" bIns="41412" anchor="ctr">
              <a:prstTxWarp prst="textNoShape">
                <a:avLst/>
              </a:prstTxWarp>
            </a:bodyPr>
            <a:lstStyle/>
            <a:p>
              <a:pPr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</a:pPr>
              <a:endParaRPr lang="de-DE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4290" name="Text Box 13"/>
            <p:cNvSpPr txBox="1">
              <a:spLocks noChangeArrowheads="1"/>
            </p:cNvSpPr>
            <p:nvPr/>
          </p:nvSpPr>
          <p:spPr bwMode="auto">
            <a:xfrm>
              <a:off x="3200" y="1073"/>
              <a:ext cx="1438" cy="8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519" tIns="42392" rIns="81519" bIns="42392">
              <a:prstTxWarp prst="textNoShape">
                <a:avLst/>
              </a:prstTxWarp>
              <a:spAutoFit/>
            </a:bodyPr>
            <a:lstStyle/>
            <a:p>
              <a:pPr algn="ctr"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49663" algn="l"/>
                  <a:tab pos="4565650" algn="l"/>
                  <a:tab pos="5480050" algn="l"/>
                  <a:tab pos="6394450" algn="l"/>
                  <a:tab pos="7308850" algn="l"/>
                  <a:tab pos="8223250" algn="l"/>
                  <a:tab pos="9137650" algn="l"/>
                  <a:tab pos="1005205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Helvetica Neue" charset="0"/>
                </a:rPr>
                <a:t>Comparison to cryogenic rad.</a:t>
              </a:r>
            </a:p>
            <a:p>
              <a:pPr algn="ctr"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49663" algn="l"/>
                  <a:tab pos="4565650" algn="l"/>
                  <a:tab pos="5480050" algn="l"/>
                  <a:tab pos="6394450" algn="l"/>
                  <a:tab pos="7308850" algn="l"/>
                  <a:tab pos="8223250" algn="l"/>
                  <a:tab pos="9137650" algn="l"/>
                  <a:tab pos="1005205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Helvetica Neue" charset="0"/>
                </a:rPr>
                <a:t>(power in vacuum)</a:t>
              </a:r>
            </a:p>
            <a:p>
              <a:pPr algn="ctr"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49663" algn="l"/>
                  <a:tab pos="4565650" algn="l"/>
                  <a:tab pos="5480050" algn="l"/>
                  <a:tab pos="6394450" algn="l"/>
                  <a:tab pos="7308850" algn="l"/>
                  <a:tab pos="8223250" algn="l"/>
                  <a:tab pos="9137650" algn="l"/>
                  <a:tab pos="1005205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Helvetica Neue" charset="0"/>
                </a:rPr>
                <a:t>NPL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08515" y="3276600"/>
            <a:ext cx="3405187" cy="2222500"/>
            <a:chOff x="3009" y="2209"/>
            <a:chExt cx="2039" cy="1400"/>
          </a:xfrm>
        </p:grpSpPr>
        <p:sp>
          <p:nvSpPr>
            <p:cNvPr id="54287" name="Oval 15"/>
            <p:cNvSpPr>
              <a:spLocks noChangeArrowheads="1"/>
            </p:cNvSpPr>
            <p:nvPr/>
          </p:nvSpPr>
          <p:spPr bwMode="auto">
            <a:xfrm>
              <a:off x="3009" y="2209"/>
              <a:ext cx="2039" cy="140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2824" tIns="41412" rIns="82824" bIns="41412" anchor="ctr">
              <a:prstTxWarp prst="textNoShape">
                <a:avLst/>
              </a:prstTxWarp>
            </a:bodyPr>
            <a:lstStyle/>
            <a:p>
              <a:pPr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</a:pPr>
              <a:endParaRPr lang="de-DE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128" y="2426"/>
              <a:ext cx="1733" cy="10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519" tIns="42392" rIns="81519" bIns="42392">
              <a:prstTxWarp prst="textNoShape">
                <a:avLst/>
              </a:prstTxWarp>
              <a:spAutoFit/>
            </a:bodyPr>
            <a:lstStyle/>
            <a:p>
              <a:pPr algn="ctr"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49663" algn="l"/>
                  <a:tab pos="4565650" algn="l"/>
                  <a:tab pos="5480050" algn="l"/>
                  <a:tab pos="6394450" algn="l"/>
                  <a:tab pos="7308850" algn="l"/>
                  <a:tab pos="8223250" algn="l"/>
                  <a:tab pos="9137650" algn="l"/>
                  <a:tab pos="1005205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Helvetica Neue" charset="0"/>
                </a:rPr>
                <a:t>Comparison to cryogenic rad.</a:t>
              </a:r>
            </a:p>
            <a:p>
              <a:pPr algn="ctr"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49663" algn="l"/>
                  <a:tab pos="4565650" algn="l"/>
                  <a:tab pos="5480050" algn="l"/>
                  <a:tab pos="6394450" algn="l"/>
                  <a:tab pos="7308850" algn="l"/>
                  <a:tab pos="8223250" algn="l"/>
                  <a:tab pos="9137650" algn="l"/>
                  <a:tab pos="1005205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Helvetica Neue" charset="0"/>
                </a:rPr>
                <a:t>(power and irradiance in vacuum)</a:t>
              </a:r>
            </a:p>
            <a:p>
              <a:pPr algn="ctr" defTabSz="447675" eaLnBrk="0" hangingPunct="0">
                <a:buClr>
                  <a:srgbClr val="000000"/>
                </a:buClr>
                <a:buSzPct val="100000"/>
                <a:buFont typeface="StarSymbol" charset="0"/>
                <a:buNone/>
                <a:tabLst>
                  <a:tab pos="0" algn="l"/>
                  <a:tab pos="912813" algn="l"/>
                  <a:tab pos="1827213" algn="l"/>
                  <a:tab pos="2740025" algn="l"/>
                  <a:tab pos="3649663" algn="l"/>
                  <a:tab pos="4565650" algn="l"/>
                  <a:tab pos="5480050" algn="l"/>
                  <a:tab pos="6394450" algn="l"/>
                  <a:tab pos="7308850" algn="l"/>
                  <a:tab pos="8223250" algn="l"/>
                  <a:tab pos="9137650" algn="l"/>
                  <a:tab pos="1005205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Helvetica Neue" charset="0"/>
                </a:rPr>
                <a:t>TRF @ LASP</a:t>
              </a:r>
            </a:p>
          </p:txBody>
        </p:sp>
      </p:grpSp>
      <p:pic>
        <p:nvPicPr>
          <p:cNvPr id="5428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4225" y="4648200"/>
            <a:ext cx="2009775" cy="1481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428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809625"/>
            <a:ext cx="200025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2057400" y="4343400"/>
            <a:ext cx="2362200" cy="8382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00750" tIns="50377" rIns="100750" bIns="50377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2514600" y="2971800"/>
            <a:ext cx="2362200" cy="1905000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lIns="100750" tIns="50377" rIns="100750" bIns="50377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54285" name="Text Box 24"/>
          <p:cNvSpPr txBox="1">
            <a:spLocks noChangeArrowheads="1"/>
          </p:cNvSpPr>
          <p:nvPr/>
        </p:nvSpPr>
        <p:spPr bwMode="auto">
          <a:xfrm>
            <a:off x="2895600" y="4800604"/>
            <a:ext cx="2520950" cy="10890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359291" tIns="46707" rIns="359291" bIns="46707" anchor="ctr">
            <a:prstTxWarp prst="textNoShape">
              <a:avLst/>
            </a:prstTxWarp>
          </a:bodyPr>
          <a:lstStyle/>
          <a:p>
            <a:pPr algn="ctr" defTabSz="447675" eaLnBrk="0" hangingPunct="0">
              <a:buClr>
                <a:srgbClr val="000000"/>
              </a:buClr>
              <a:buSzPct val="100000"/>
              <a:buFont typeface="StarSymbol" charset="0"/>
              <a:buNone/>
              <a:tabLst>
                <a:tab pos="0" algn="l"/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dirty="0">
                <a:solidFill>
                  <a:srgbClr val="000000"/>
                </a:solidFill>
                <a:latin typeface="Helvetica Neue" charset="0"/>
              </a:rPr>
              <a:t>PREMOS A</a:t>
            </a:r>
            <a:r>
              <a:rPr lang="en-US" dirty="0">
                <a:solidFill>
                  <a:srgbClr val="FFFFFF"/>
                </a:solidFill>
                <a:latin typeface="Helvetica Neue" charset="0"/>
              </a:rPr>
              <a:t>3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of the calibration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DE60342-8DFA-9A45-AB65-F88760AAD3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Datumsplatzhalter 1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58374" name="Text Box 2"/>
          <p:cNvSpPr txBox="1">
            <a:spLocks noChangeArrowheads="1"/>
          </p:cNvSpPr>
          <p:nvPr/>
        </p:nvSpPr>
        <p:spPr bwMode="auto">
          <a:xfrm>
            <a:off x="1066800" y="5341938"/>
            <a:ext cx="8077200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17" tIns="46707" rIns="89817" bIns="46707">
            <a:prstTxWarp prst="textNoShape">
              <a:avLst/>
            </a:prstTxWarp>
            <a:spAutoFit/>
          </a:bodyPr>
          <a:lstStyle/>
          <a:p>
            <a:pPr marL="85725" indent="-85725" defTabSz="447675" eaLnBrk="0" hangingPunct="0">
              <a:buClr>
                <a:srgbClr val="CC3300"/>
              </a:buClr>
              <a:buSzPct val="100000"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>
                <a:solidFill>
                  <a:srgbClr val="CC3300"/>
                </a:solidFill>
                <a:latin typeface="Helvetica" charset="0"/>
              </a:rPr>
              <a:t>+ absolute uncertainty of TRF facility (70 ppm)</a:t>
            </a:r>
          </a:p>
        </p:txBody>
      </p:sp>
      <p:sp>
        <p:nvSpPr>
          <p:cNvPr id="58375" name="Text Box 2"/>
          <p:cNvSpPr txBox="1">
            <a:spLocks noChangeArrowheads="1"/>
          </p:cNvSpPr>
          <p:nvPr/>
        </p:nvSpPr>
        <p:spPr bwMode="auto">
          <a:xfrm>
            <a:off x="1066800" y="1066804"/>
            <a:ext cx="7092950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17" tIns="46707" rIns="89817" bIns="46707">
            <a:prstTxWarp prst="textNoShape">
              <a:avLst/>
            </a:prstTxWarp>
            <a:spAutoFit/>
          </a:bodyPr>
          <a:lstStyle/>
          <a:p>
            <a:pPr marL="85725" indent="-85725" defTabSz="447675" eaLnBrk="0" hangingPunct="0">
              <a:buClr>
                <a:srgbClr val="CC3300"/>
              </a:buClr>
              <a:buSzPct val="100000"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>
                <a:solidFill>
                  <a:srgbClr val="CC3300"/>
                </a:solidFill>
                <a:latin typeface="Helvetica" charset="0"/>
              </a:rPr>
              <a:t>= uncertainty of TRF comparison (220 ppm)</a:t>
            </a:r>
          </a:p>
        </p:txBody>
      </p:sp>
      <p:pic>
        <p:nvPicPr>
          <p:cNvPr id="58376" name="Bild 10" descr="irradiance_premos_07-16-09_12-41_Summary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49417"/>
            <a:ext cx="48006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gende mit Linie (1) 11"/>
          <p:cNvSpPr>
            <a:spLocks/>
          </p:cNvSpPr>
          <p:nvPr/>
        </p:nvSpPr>
        <p:spPr bwMode="auto">
          <a:xfrm>
            <a:off x="7086600" y="1905004"/>
            <a:ext cx="1828800" cy="612775"/>
          </a:xfrm>
          <a:prstGeom prst="borderCallout1">
            <a:avLst>
              <a:gd name="adj1" fmla="val 18750"/>
              <a:gd name="adj2" fmla="val -8333"/>
              <a:gd name="adj3" fmla="val 37037"/>
              <a:gd name="adj4" fmla="val -60074"/>
            </a:avLst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lt1"/>
                </a:solidFill>
                <a:latin typeface="+mn-lt"/>
              </a:rPr>
              <a:t>PREMOS A</a:t>
            </a:r>
          </a:p>
        </p:txBody>
      </p:sp>
      <p:sp>
        <p:nvSpPr>
          <p:cNvPr id="13" name="Legende mit Linie (1) 12"/>
          <p:cNvSpPr>
            <a:spLocks/>
          </p:cNvSpPr>
          <p:nvPr/>
        </p:nvSpPr>
        <p:spPr bwMode="auto">
          <a:xfrm>
            <a:off x="7086600" y="4111629"/>
            <a:ext cx="1828800" cy="612775"/>
          </a:xfrm>
          <a:prstGeom prst="borderCallout1">
            <a:avLst>
              <a:gd name="adj1" fmla="val 18750"/>
              <a:gd name="adj2" fmla="val -8333"/>
              <a:gd name="adj3" fmla="val 42421"/>
              <a:gd name="adj4" fmla="val -93444"/>
            </a:avLst>
          </a:prstGeom>
          <a:gradFill rotWithShape="1">
            <a:gsLst>
              <a:gs pos="0">
                <a:srgbClr val="85FFDB"/>
              </a:gs>
              <a:gs pos="100000">
                <a:srgbClr val="00EBA8"/>
              </a:gs>
            </a:gsLst>
            <a:lin ang="5400000"/>
          </a:gradFill>
          <a:ln w="9525">
            <a:solidFill>
              <a:srgbClr val="00CC98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rgbClr val="FFFFFF"/>
                </a:solidFill>
                <a:latin typeface="Helvetica" charset="0"/>
              </a:rPr>
              <a:t>TRF </a:t>
            </a:r>
            <a:r>
              <a:rPr lang="en-US" sz="1800" dirty="0">
                <a:solidFill>
                  <a:srgbClr val="FFFFFF"/>
                </a:solidFill>
                <a:latin typeface="Helvetica" charset="0"/>
              </a:rPr>
              <a:t>radiometer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uncertainty budget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8B664E4-3238-864C-8D99-F381F01F57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Datumsplatzhalt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57802" y="1239640"/>
            <a:ext cx="8077200" cy="2248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817" tIns="46707" rIns="89817" bIns="46707">
            <a:prstTxWarp prst="textNoShape">
              <a:avLst/>
            </a:prstTxWarp>
            <a:spAutoFit/>
          </a:bodyPr>
          <a:lstStyle/>
          <a:p>
            <a:pPr marL="85725" indent="-85725" defTabSz="447675" eaLnBrk="0" hangingPunct="0">
              <a:buClr>
                <a:srgbClr val="000000"/>
              </a:buClr>
              <a:buSzPct val="100000"/>
              <a:buFont typeface="StarSymbol" charset="0"/>
              <a:buNone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/>
              <a:t>Traceable via TRF, </a:t>
            </a:r>
            <a:r>
              <a:rPr lang="en-US" sz="2800" dirty="0">
                <a:solidFill>
                  <a:srgbClr val="000000"/>
                </a:solidFill>
                <a:latin typeface="Helvetica" charset="0"/>
              </a:rPr>
              <a:t>LASP, Boulder </a:t>
            </a:r>
            <a:r>
              <a:rPr lang="de-DE" sz="2800" dirty="0">
                <a:solidFill>
                  <a:srgbClr val="000000"/>
                </a:solidFill>
                <a:latin typeface="Helvetica" charset="0"/>
                <a:sym typeface="Wingdings" charset="2"/>
              </a:rPr>
              <a:t> </a:t>
            </a:r>
            <a:r>
              <a:rPr lang="en-US" sz="2800" dirty="0">
                <a:solidFill>
                  <a:srgbClr val="000000"/>
                </a:solidFill>
                <a:latin typeface="Helvetica" charset="0"/>
              </a:rPr>
              <a:t>to NIST</a:t>
            </a:r>
          </a:p>
          <a:p>
            <a:pPr marL="85725" indent="-85725" defTabSz="447675" eaLnBrk="0" hangingPunct="0">
              <a:buClr>
                <a:srgbClr val="000000"/>
              </a:buClr>
              <a:buSzPct val="100000"/>
              <a:buFont typeface="StarSymbol" charset="0"/>
              <a:buNone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endParaRPr lang="en-US" sz="2800" dirty="0">
              <a:solidFill>
                <a:srgbClr val="000000"/>
              </a:solidFill>
              <a:latin typeface="Helvetica" charset="0"/>
            </a:endParaRPr>
          </a:p>
          <a:p>
            <a:pPr marL="85725" indent="-85725" defTabSz="447675" eaLnBrk="0" hangingPunct="0">
              <a:buClr>
                <a:srgbClr val="CC3300"/>
              </a:buClr>
              <a:buSzPct val="100000"/>
              <a:buFont typeface="Arial" charset="0"/>
              <a:buChar char="•"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>
                <a:solidFill>
                  <a:srgbClr val="CC3300"/>
                </a:solidFill>
                <a:latin typeface="Helvetica" charset="0"/>
              </a:rPr>
              <a:t> Irradiance in vacuum</a:t>
            </a:r>
          </a:p>
          <a:p>
            <a:pPr marL="85725" indent="-85725" defTabSz="447675" eaLnBrk="0" hangingPunct="0">
              <a:buFont typeface="StarSymbol" charset="0"/>
              <a:buNone/>
              <a:tabLst>
                <a:tab pos="912813" algn="l"/>
                <a:tab pos="1827213" algn="l"/>
                <a:tab pos="2740025" algn="l"/>
                <a:tab pos="3649663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2800" dirty="0">
                <a:solidFill>
                  <a:srgbClr val="CC3300"/>
                </a:solidFill>
                <a:latin typeface="Helvetica" charset="0"/>
              </a:rPr>
              <a:t>		</a:t>
            </a:r>
            <a:r>
              <a:rPr lang="de-DE" sz="2800" dirty="0">
                <a:solidFill>
                  <a:srgbClr val="CC3300"/>
                </a:solidFill>
                <a:latin typeface="Helvetica" charset="0"/>
                <a:sym typeface="Wingdings" charset="2"/>
              </a:rPr>
              <a:t> </a:t>
            </a:r>
            <a:r>
              <a:rPr lang="en-US" sz="2800" dirty="0">
                <a:solidFill>
                  <a:srgbClr val="CC3300"/>
                </a:solidFill>
                <a:latin typeface="Helvetica" charset="0"/>
              </a:rPr>
              <a:t>PREMOS A uncertainty: 	± </a:t>
            </a:r>
            <a:r>
              <a:rPr lang="en-US" sz="2800" b="1" i="1" dirty="0">
                <a:solidFill>
                  <a:srgbClr val="CC3300"/>
                </a:solidFill>
                <a:latin typeface="Helvetica" charset="0"/>
              </a:rPr>
              <a:t>280 ppm</a:t>
            </a:r>
            <a:r>
              <a:rPr lang="en-US" sz="2800" dirty="0">
                <a:solidFill>
                  <a:srgbClr val="CC3300"/>
                </a:solidFill>
                <a:latin typeface="Helvetica" charset="0"/>
              </a:rPr>
              <a:t>			(± 0.4 W/m2</a:t>
            </a:r>
            <a:r>
              <a:rPr lang="en-US" sz="2800" dirty="0" smtClean="0">
                <a:solidFill>
                  <a:srgbClr val="CC3300"/>
                </a:solidFill>
                <a:latin typeface="Helvetica" charset="0"/>
              </a:rPr>
              <a:t>)</a:t>
            </a:r>
          </a:p>
        </p:txBody>
      </p:sp>
      <p:grpSp>
        <p:nvGrpSpPr>
          <p:cNvPr id="11" name="Gruppierung 10"/>
          <p:cNvGrpSpPr/>
          <p:nvPr/>
        </p:nvGrpSpPr>
        <p:grpSpPr>
          <a:xfrm>
            <a:off x="263508" y="1814115"/>
            <a:ext cx="8640000" cy="3600000"/>
            <a:chOff x="108000" y="1205089"/>
            <a:chExt cx="8640000" cy="3600000"/>
          </a:xfrm>
        </p:grpSpPr>
        <p:sp>
          <p:nvSpPr>
            <p:cNvPr id="10" name="Rechteck 9"/>
            <p:cNvSpPr/>
            <p:nvPr/>
          </p:nvSpPr>
          <p:spPr>
            <a:xfrm>
              <a:off x="108000" y="1205089"/>
              <a:ext cx="8640000" cy="36000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Bild 8" descr="TSI_Tab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451" y="1384206"/>
              <a:ext cx="8288372" cy="3240000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/>
        </p:nvSpPr>
        <p:spPr>
          <a:xfrm>
            <a:off x="882477" y="5482525"/>
            <a:ext cx="74269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Table compiled by Greg Kopp for an ISSI workshop March 2012</a:t>
            </a:r>
            <a:endParaRPr lang="en-US" sz="2000" dirty="0"/>
          </a:p>
        </p:txBody>
      </p:sp>
      <p:grpSp>
        <p:nvGrpSpPr>
          <p:cNvPr id="19" name="Gruppierung 18"/>
          <p:cNvGrpSpPr/>
          <p:nvPr/>
        </p:nvGrpSpPr>
        <p:grpSpPr>
          <a:xfrm>
            <a:off x="444959" y="2655330"/>
            <a:ext cx="7864499" cy="1864960"/>
            <a:chOff x="444959" y="2655330"/>
            <a:chExt cx="7864499" cy="1864960"/>
          </a:xfrm>
        </p:grpSpPr>
        <p:cxnSp>
          <p:nvCxnSpPr>
            <p:cNvPr id="16" name="Gerade Verbindung 15"/>
            <p:cNvCxnSpPr/>
            <p:nvPr/>
          </p:nvCxnSpPr>
          <p:spPr>
            <a:xfrm flipV="1">
              <a:off x="444959" y="2655330"/>
              <a:ext cx="6290362" cy="128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flipV="1">
              <a:off x="456240" y="3333678"/>
              <a:ext cx="6290362" cy="128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6156325" y="3873959"/>
              <a:ext cx="21531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Flight-spare recalibrations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02" y="1080000"/>
            <a:ext cx="7635863" cy="468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Fußzeilenplatzhalt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A7B69980-A0A3-564F-8FE3-F37154B725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algn="l">
              <a:defRPr/>
            </a:pPr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n-US" sz="3200" kern="1200" dirty="0" smtClean="0">
                <a:solidFill>
                  <a:srgbClr val="000000"/>
                </a:solidFill>
                <a:latin typeface="Helvetica"/>
                <a:ea typeface="ＭＳ Ｐゴシック"/>
                <a:cs typeface="ＭＳ Ｐゴシック"/>
              </a:rPr>
              <a:t>Comparison PREMOS – TIM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Status of PREMOS-TSI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de-DE" smtClean="0"/>
              <a:t>Werner Schmutz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973E867-BBA0-EA4E-8906-4FD6364BA3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de-CH" smtClean="0"/>
              <a:t>14. May 2012</a:t>
            </a:r>
            <a:endParaRPr lang="en-US" dirty="0"/>
          </a:p>
        </p:txBody>
      </p:sp>
      <p:sp>
        <p:nvSpPr>
          <p:cNvPr id="47110" name="Textfeld 5"/>
          <p:cNvSpPr txBox="1">
            <a:spLocks noChangeArrowheads="1"/>
          </p:cNvSpPr>
          <p:nvPr/>
        </p:nvSpPr>
        <p:spPr bwMode="auto">
          <a:xfrm>
            <a:off x="1066800" y="1219204"/>
            <a:ext cx="7391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27063">
              <a:spcBef>
                <a:spcPts val="600"/>
              </a:spcBef>
              <a:spcAft>
                <a:spcPts val="1800"/>
              </a:spcAft>
            </a:pPr>
            <a:r>
              <a:rPr lang="en-US" sz="3600" i="1" dirty="0" smtClean="0">
                <a:solidFill>
                  <a:srgbClr val="FF6600"/>
                </a:solidFill>
              </a:rPr>
              <a:t>„PREMOS is in excellent health“</a:t>
            </a:r>
          </a:p>
          <a:p>
            <a:pPr marL="1071563" lvl="1" indent="-614363">
              <a:spcBef>
                <a:spcPts val="600"/>
              </a:spcBef>
              <a:spcAft>
                <a:spcPts val="1800"/>
              </a:spcAft>
              <a:buFont typeface="Courier New" charset="0"/>
              <a:buChar char="o"/>
            </a:pPr>
            <a:r>
              <a:rPr lang="en-US" sz="2800" dirty="0" smtClean="0"/>
              <a:t>PREMOS-TSI is the most accurate absolute measurement;</a:t>
            </a:r>
            <a:br>
              <a:rPr lang="en-US" sz="2800" dirty="0" smtClean="0"/>
            </a:br>
            <a:r>
              <a:rPr lang="en-US" sz="2800" dirty="0" smtClean="0"/>
              <a:t>	±0.4 W/m2 or ±290 </a:t>
            </a:r>
            <a:r>
              <a:rPr lang="en-US" sz="2800" dirty="0" err="1" smtClean="0"/>
              <a:t>ppm</a:t>
            </a:r>
            <a:r>
              <a:rPr lang="en-US" sz="2800" dirty="0" smtClean="0"/>
              <a:t> </a:t>
            </a:r>
          </a:p>
          <a:p>
            <a:pPr marL="1071563" lvl="1" indent="-614363">
              <a:spcBef>
                <a:spcPts val="600"/>
              </a:spcBef>
              <a:spcAft>
                <a:spcPts val="1800"/>
              </a:spcAft>
              <a:buFont typeface="Courier New" charset="0"/>
              <a:buChar char="o"/>
            </a:pPr>
            <a:r>
              <a:rPr lang="en-US" sz="2800" dirty="0" smtClean="0"/>
              <a:t>After 2 years, PREMOS-TSI has at most 50 </a:t>
            </a:r>
            <a:r>
              <a:rPr lang="en-US" sz="2800" dirty="0" err="1" smtClean="0"/>
              <a:t>ppm</a:t>
            </a:r>
            <a:r>
              <a:rPr lang="en-US" sz="2800" dirty="0" smtClean="0"/>
              <a:t> relative deviation to </a:t>
            </a:r>
            <a:br>
              <a:rPr lang="en-US" sz="2800" dirty="0" smtClean="0"/>
            </a:br>
            <a:r>
              <a:rPr lang="en-US" sz="2800" dirty="0" smtClean="0"/>
              <a:t>TIM/SORCE.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Default Design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wPPT2009">
  <a:themeElements>
    <a:clrScheme name="NewPPT20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ewPPT2009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="http://schemas.openxmlformats.org/drawingml/2006/main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="http://schemas.openxmlformats.org/drawingml/2006/main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Pro 55 Roman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="http://schemas.openxmlformats.org/drawingml/2006/main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="http://schemas.openxmlformats.org/drawingml/2006/main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LT Pro 55 Roman" pitchFamily="34" charset="0"/>
          </a:defRPr>
        </a:defPPr>
      </a:lstStyle>
    </a:lnDef>
  </a:objectDefaults>
  <a:extraClrSchemeLst>
    <a:extraClrScheme>
      <a:clrScheme name="NewPPT20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PPT20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PPT20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PPT20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PPT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PPT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PPT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1533</Words>
  <Application>Microsoft Macintosh PowerPoint</Application>
  <PresentationFormat>Bildschirmpräsentation (4:3)</PresentationFormat>
  <Paragraphs>278</Paragraphs>
  <Slides>36</Slides>
  <Notes>23</Notes>
  <HiddenSlides>0</HiddenSlides>
  <MMClips>0</MMClips>
  <ScaleCrop>false</ScaleCrop>
  <HeadingPairs>
    <vt:vector size="4" baseType="variant">
      <vt:variant>
        <vt:lpstr>Entwurfsvorlage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38" baseType="lpstr">
      <vt:lpstr>4_Default Design</vt:lpstr>
      <vt:lpstr>NewPPT2009</vt:lpstr>
      <vt:lpstr>Folie 1</vt:lpstr>
      <vt:lpstr>Overview</vt:lpstr>
      <vt:lpstr>PICARD  PREMOS  –  SOVAP  –  SODISM</vt:lpstr>
      <vt:lpstr>TSI calibration</vt:lpstr>
      <vt:lpstr>Traceability of PREMOS-TSI</vt:lpstr>
      <vt:lpstr>Uncertainty of the calibration</vt:lpstr>
      <vt:lpstr>Calibration uncertainty budget</vt:lpstr>
      <vt:lpstr>Comparison PREMOS – TIM</vt:lpstr>
      <vt:lpstr>Status of PREMOS-TSI</vt:lpstr>
      <vt:lpstr>Folie 10</vt:lpstr>
      <vt:lpstr>There are three TSI composites</vt:lpstr>
      <vt:lpstr>TSI-composites normalized</vt:lpstr>
      <vt:lpstr>Composite 1996-2010</vt:lpstr>
      <vt:lpstr>Is there a long-term trend?</vt:lpstr>
      <vt:lpstr>Could we detect a long-term trend with a composite?</vt:lpstr>
      <vt:lpstr>Requirements for a TSI monitoring</vt:lpstr>
      <vt:lpstr>Requirements for a TSI monitoring</vt:lpstr>
      <vt:lpstr>TSI monitoring today …</vt:lpstr>
      <vt:lpstr>Folie 19</vt:lpstr>
      <vt:lpstr>The open question !</vt:lpstr>
      <vt:lpstr>Anti-correlation in models</vt:lpstr>
      <vt:lpstr>VIRGO and PREMOS bands</vt:lpstr>
      <vt:lpstr>215 nm PREMOS vs SOLSTICE</vt:lpstr>
      <vt:lpstr>VIRGO SSI time series 1996 - now   </vt:lpstr>
      <vt:lpstr>VIRGO Sun Photometers</vt:lpstr>
      <vt:lpstr>VIRGO SPM: Level1 data</vt:lpstr>
      <vt:lpstr>Raw variations of SPM-B</vt:lpstr>
      <vt:lpstr>Initial ageing of SPM-A </vt:lpstr>
      <vt:lpstr>Ageing of SPM-A and SPM-B  versus exposure time</vt:lpstr>
      <vt:lpstr>SPM-B corrected by  operational degradation of SPM-A</vt:lpstr>
      <vt:lpstr>Empirical Approach</vt:lpstr>
      <vt:lpstr>Linear vs. Exponential Detrending:  what does it to TSI ?</vt:lpstr>
      <vt:lpstr>Linear Detrending 2000-2012</vt:lpstr>
      <vt:lpstr>Summary</vt:lpstr>
      <vt:lpstr>Thank you for your attention</vt:lpstr>
      <vt:lpstr>Alternative analysis including proxies (C. Fröhlich, EGU 2011)</vt:lpstr>
    </vt:vector>
  </TitlesOfParts>
  <Company>PMOD/WRC und ETH-ZH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Reconstruction Technique Yields Large Historical Variability in Solar Radiative Forcing</dc:title>
  <dc:creator>Werner Schmutz</dc:creator>
  <cp:lastModifiedBy>Werner Schmutz</cp:lastModifiedBy>
  <cp:revision>96</cp:revision>
  <dcterms:created xsi:type="dcterms:W3CDTF">2012-05-13T16:32:53Z</dcterms:created>
  <dcterms:modified xsi:type="dcterms:W3CDTF">2012-05-13T18:26:32Z</dcterms:modified>
</cp:coreProperties>
</file>